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81" r:id="rId2"/>
    <p:sldId id="482" r:id="rId3"/>
    <p:sldId id="484" r:id="rId4"/>
    <p:sldId id="483" r:id="rId5"/>
    <p:sldId id="485" r:id="rId6"/>
    <p:sldId id="486" r:id="rId7"/>
    <p:sldId id="487" r:id="rId8"/>
    <p:sldId id="488" r:id="rId9"/>
    <p:sldId id="490" r:id="rId10"/>
    <p:sldId id="489" r:id="rId11"/>
    <p:sldId id="491" r:id="rId12"/>
    <p:sldId id="492" r:id="rId13"/>
    <p:sldId id="493" r:id="rId14"/>
    <p:sldId id="494" r:id="rId15"/>
    <p:sldId id="495" r:id="rId16"/>
    <p:sldId id="496" r:id="rId17"/>
    <p:sldId id="497" r:id="rId18"/>
    <p:sldId id="498" r:id="rId19"/>
    <p:sldId id="499" r:id="rId20"/>
    <p:sldId id="500" r:id="rId21"/>
    <p:sldId id="502" r:id="rId22"/>
    <p:sldId id="503" r:id="rId23"/>
    <p:sldId id="504" r:id="rId24"/>
    <p:sldId id="505" r:id="rId25"/>
    <p:sldId id="506" r:id="rId26"/>
    <p:sldId id="507" r:id="rId27"/>
    <p:sldId id="508" r:id="rId28"/>
    <p:sldId id="509" r:id="rId29"/>
    <p:sldId id="510" r:id="rId30"/>
    <p:sldId id="511" r:id="rId31"/>
    <p:sldId id="512" r:id="rId32"/>
    <p:sldId id="514" r:id="rId33"/>
    <p:sldId id="515" r:id="rId34"/>
    <p:sldId id="516" r:id="rId35"/>
    <p:sldId id="517" r:id="rId36"/>
    <p:sldId id="518" r:id="rId37"/>
    <p:sldId id="519" r:id="rId38"/>
    <p:sldId id="520" r:id="rId39"/>
    <p:sldId id="521" r:id="rId40"/>
    <p:sldId id="523" r:id="rId41"/>
    <p:sldId id="524" r:id="rId42"/>
    <p:sldId id="525" r:id="rId43"/>
    <p:sldId id="526" r:id="rId44"/>
    <p:sldId id="527" r:id="rId45"/>
    <p:sldId id="528" r:id="rId46"/>
    <p:sldId id="529" r:id="rId47"/>
    <p:sldId id="530" r:id="rId48"/>
    <p:sldId id="531" r:id="rId49"/>
    <p:sldId id="532" r:id="rId50"/>
    <p:sldId id="533" r:id="rId51"/>
    <p:sldId id="534" r:id="rId52"/>
    <p:sldId id="535" r:id="rId53"/>
    <p:sldId id="536" r:id="rId54"/>
    <p:sldId id="537" r:id="rId55"/>
    <p:sldId id="280" r:id="rId56"/>
  </p:sldIdLst>
  <p:sldSz cx="12192000" cy="6858000"/>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initials="V"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A"/>
    <a:srgbClr val="208CAE"/>
    <a:srgbClr val="092A67"/>
    <a:srgbClr val="F5CE31"/>
    <a:srgbClr val="026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9" autoAdjust="0"/>
    <p:restoredTop sz="93804" autoAdjust="0"/>
  </p:normalViewPr>
  <p:slideViewPr>
    <p:cSldViewPr snapToGrid="0">
      <p:cViewPr>
        <p:scale>
          <a:sx n="75" d="100"/>
          <a:sy n="75" d="100"/>
        </p:scale>
        <p:origin x="-126" y="72"/>
      </p:cViewPr>
      <p:guideLst>
        <p:guide orient="horz" pos="2160"/>
        <p:guide pos="3840"/>
      </p:guideLst>
    </p:cSldViewPr>
  </p:slideViewPr>
  <p:outlineViewPr>
    <p:cViewPr>
      <p:scale>
        <a:sx n="33" d="100"/>
        <a:sy n="33" d="100"/>
      </p:scale>
      <p:origin x="48" y="67230"/>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F9027-FA76-44DD-994A-DD732CCB6F62}" type="datetimeFigureOut">
              <a:rPr lang="en-US" smtClean="0"/>
              <a:t>5/12/2020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993BFE-A42A-41B0-8F3C-6325E9495B82}" type="slidenum">
              <a:rPr lang="en-US" smtClean="0"/>
              <a:t>‹#›</a:t>
            </a:fld>
            <a:endParaRPr lang="en-US"/>
          </a:p>
        </p:txBody>
      </p:sp>
    </p:spTree>
    <p:extLst>
      <p:ext uri="{BB962C8B-B14F-4D97-AF65-F5344CB8AC3E}">
        <p14:creationId xmlns:p14="http://schemas.microsoft.com/office/powerpoint/2010/main" val="958132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0E59F-BCDF-B547-B5F0-80FB1F5C3587}" type="datetimeFigureOut">
              <a:rPr lang="en-US" smtClean="0"/>
              <a:t>5/12/2020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A576A-462E-B247-814C-32E8FA05C3D5}" type="slidenum">
              <a:rPr lang="en-US" smtClean="0"/>
              <a:t>‹#›</a:t>
            </a:fld>
            <a:endParaRPr lang="en-US"/>
          </a:p>
        </p:txBody>
      </p:sp>
    </p:spTree>
    <p:extLst>
      <p:ext uri="{BB962C8B-B14F-4D97-AF65-F5344CB8AC3E}">
        <p14:creationId xmlns:p14="http://schemas.microsoft.com/office/powerpoint/2010/main" val="38815539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263"/>
            <a:ext cx="9144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8EBBE9-D63A-4E0D-BA5F-0010205993C7}" type="datetime1">
              <a:rPr lang="en-US" smtClean="0"/>
              <a:t>5/12/2020</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14" name="Straight Connector 13"/>
          <p:cNvCxnSpPr/>
          <p:nvPr userDrawn="1"/>
        </p:nvCxnSpPr>
        <p:spPr>
          <a:xfrm flipH="1">
            <a:off x="1524000" y="3475566"/>
            <a:ext cx="9139767"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7F9F1-037F-4ED1-BB0B-BCC024F8B42C}" type="datetime1">
              <a:rPr lang="en-US" smtClean="0"/>
              <a:t>5/12/2020</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8" name="Straight Connector 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20616-DC6B-4930-804E-5F2B7684D1C8}" type="datetime1">
              <a:rPr lang="en-US" smtClean="0"/>
              <a:t>5/12/2020</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9017"/>
            <a:ext cx="10515600" cy="4651022"/>
          </a:xfrm>
        </p:spPr>
        <p:txBody>
          <a:bodyPr/>
          <a:lstStyle>
            <a:lvl1pPr algn="just">
              <a:lnSpc>
                <a:spcPct val="150000"/>
              </a:lnSpc>
              <a:buClr>
                <a:srgbClr val="F5CE31"/>
              </a:buClr>
              <a:defRPr>
                <a:latin typeface="Times New Roman" pitchFamily="18" charset="0"/>
                <a:ea typeface="Times New Roman" pitchFamily="18" charset="0"/>
                <a:cs typeface="Times New Roman" pitchFamily="18" charset="0"/>
              </a:defRPr>
            </a:lvl1pPr>
            <a:lvl2pPr algn="just">
              <a:lnSpc>
                <a:spcPct val="150000"/>
              </a:lnSpc>
              <a:buClr>
                <a:srgbClr val="F5CE31"/>
              </a:buClr>
              <a:defRPr>
                <a:latin typeface="Times New Roman" pitchFamily="18" charset="0"/>
                <a:ea typeface="Times New Roman" pitchFamily="18" charset="0"/>
                <a:cs typeface="Times New Roman" pitchFamily="18" charset="0"/>
              </a:defRPr>
            </a:lvl2pPr>
            <a:lvl3pPr algn="just">
              <a:lnSpc>
                <a:spcPct val="150000"/>
              </a:lnSpc>
              <a:buClr>
                <a:srgbClr val="F5CE31"/>
              </a:buClr>
              <a:defRPr>
                <a:latin typeface="Times New Roman" pitchFamily="18" charset="0"/>
                <a:ea typeface="Times New Roman" pitchFamily="18" charset="0"/>
                <a:cs typeface="Times New Roman" pitchFamily="18" charset="0"/>
              </a:defRPr>
            </a:lvl3pPr>
            <a:lvl4pPr algn="just">
              <a:lnSpc>
                <a:spcPct val="150000"/>
              </a:lnSpc>
              <a:buClr>
                <a:srgbClr val="F5CE31"/>
              </a:buClr>
              <a:defRPr>
                <a:latin typeface="Times New Roman" pitchFamily="18" charset="0"/>
                <a:ea typeface="Times New Roman" pitchFamily="18" charset="0"/>
                <a:cs typeface="Times New Roman" pitchFamily="18" charset="0"/>
              </a:defRPr>
            </a:lvl4pPr>
            <a:lvl5pPr algn="just">
              <a:lnSpc>
                <a:spcPct val="150000"/>
              </a:lnSpc>
              <a:buClr>
                <a:srgbClr val="F5CE31"/>
              </a:buClr>
              <a:defRPr>
                <a:latin typeface="Times New Roman" pitchFamily="18" charset="0"/>
                <a:ea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5FF2268-C19F-4CEB-AD1C-62969BF919D8}" type="datetime1">
              <a:rPr lang="en-US" smtClean="0"/>
              <a:t>5/12/2020</a:t>
            </a:fld>
            <a:endParaRPr lang="en-US"/>
          </a:p>
        </p:txBody>
      </p:sp>
      <p:sp>
        <p:nvSpPr>
          <p:cNvPr id="5" name="Footer Placeholder 4"/>
          <p:cNvSpPr>
            <a:spLocks noGrp="1"/>
          </p:cNvSpPr>
          <p:nvPr>
            <p:ph type="ftr" sz="quarter" idx="11"/>
          </p:nvPr>
        </p:nvSpPr>
        <p:spPr/>
        <p:txBody>
          <a:bodyPr/>
          <a:lstStyle/>
          <a:p>
            <a:r>
              <a:rPr lang="en-US" smtClean="0"/>
              <a:t>THDC_PowerPoint</a:t>
            </a:r>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
        <p:nvSpPr>
          <p:cNvPr id="11" name="Title 10"/>
          <p:cNvSpPr>
            <a:spLocks noGrp="1"/>
          </p:cNvSpPr>
          <p:nvPr>
            <p:ph type="title"/>
          </p:nvPr>
        </p:nvSpPr>
        <p:spPr>
          <a:xfrm>
            <a:off x="838200" y="385083"/>
            <a:ext cx="10515600" cy="1057275"/>
          </a:xfrm>
        </p:spPr>
        <p:txBody>
          <a:bodyPr/>
          <a:lstStyle/>
          <a:p>
            <a:r>
              <a:rPr lang="en-US" smtClean="0"/>
              <a:t>Click to edit Master title style</a:t>
            </a:r>
            <a:endParaRPr lang="en-US"/>
          </a:p>
        </p:txBody>
      </p:sp>
      <p:cxnSp>
        <p:nvCxnSpPr>
          <p:cNvPr id="14" name="Straight Connector 13"/>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A56475-8D24-4959-93A0-271ED0A083D1}" type="datetime1">
              <a:rPr lang="en-US" smtClean="0"/>
              <a:t>5/12/2020</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212975"/>
            <a:ext cx="5157787"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389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212975"/>
            <a:ext cx="5183188"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56510F-D1A9-432A-AEA2-D801C81B7535}" type="datetime1">
              <a:rPr lang="en-US" smtClean="0"/>
              <a:t>5/12/2020</a:t>
            </a:fld>
            <a:endParaRPr lang="en-US"/>
          </a:p>
        </p:txBody>
      </p:sp>
      <p:sp>
        <p:nvSpPr>
          <p:cNvPr id="8" name="Footer Placeholder 7"/>
          <p:cNvSpPr>
            <a:spLocks noGrp="1"/>
          </p:cNvSpPr>
          <p:nvPr>
            <p:ph type="ftr" sz="quarter" idx="11"/>
          </p:nvPr>
        </p:nvSpPr>
        <p:spPr/>
        <p:txBody>
          <a:bodyPr/>
          <a:lstStyle/>
          <a:p>
            <a:r>
              <a:rPr lang="en-US" smtClean="0"/>
              <a:t>THDC_PowerPoint</a:t>
            </a:r>
            <a:endParaRPr lang="en-US"/>
          </a:p>
        </p:txBody>
      </p:sp>
      <p:sp>
        <p:nvSpPr>
          <p:cNvPr id="9" name="Slide Number Placeholder 8"/>
          <p:cNvSpPr>
            <a:spLocks noGrp="1"/>
          </p:cNvSpPr>
          <p:nvPr>
            <p:ph type="sldNum" sz="quarter" idx="12"/>
          </p:nvPr>
        </p:nvSpPr>
        <p:spPr/>
        <p:txBody>
          <a:bodyPr/>
          <a:lstStyle/>
          <a:p>
            <a:fld id="{22DEC18C-94C0-4514-A611-7D4EB083F4D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BAEE2-827D-4927-B552-34B952C3962C}" type="datetime1">
              <a:rPr lang="en-US" smtClean="0"/>
              <a:t>5/12/2020</a:t>
            </a:fld>
            <a:endParaRPr lang="en-US"/>
          </a:p>
        </p:txBody>
      </p:sp>
      <p:sp>
        <p:nvSpPr>
          <p:cNvPr id="4" name="Footer Placeholder 3"/>
          <p:cNvSpPr>
            <a:spLocks noGrp="1"/>
          </p:cNvSpPr>
          <p:nvPr>
            <p:ph type="ftr" sz="quarter" idx="11"/>
          </p:nvPr>
        </p:nvSpPr>
        <p:spPr/>
        <p:txBody>
          <a:bodyPr/>
          <a:lstStyle/>
          <a:p>
            <a:r>
              <a:rPr lang="en-US" smtClean="0"/>
              <a:t>THDC_PowerPoint</a:t>
            </a:r>
            <a:endParaRPr lang="en-US"/>
          </a:p>
        </p:txBody>
      </p:sp>
      <p:sp>
        <p:nvSpPr>
          <p:cNvPr id="5" name="Slide Number Placeholder 4"/>
          <p:cNvSpPr>
            <a:spLocks noGrp="1"/>
          </p:cNvSpPr>
          <p:nvPr>
            <p:ph type="sldNum" sz="quarter" idx="12"/>
          </p:nvPr>
        </p:nvSpPr>
        <p:spPr/>
        <p:txBody>
          <a:bodyPr/>
          <a:lstStyle/>
          <a:p>
            <a:fld id="{22DEC18C-94C0-4514-A611-7D4EB083F4DD}" type="slidenum">
              <a:rPr lang="en-US" smtClean="0"/>
              <a:t>‹#›</a:t>
            </a:fld>
            <a:endParaRPr lang="en-US"/>
          </a:p>
        </p:txBody>
      </p:sp>
      <p:cxnSp>
        <p:nvCxnSpPr>
          <p:cNvPr id="7" name="Straight Connector 6"/>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84839-2A84-4A17-B757-5F3F7D4AD322}" type="datetime1">
              <a:rPr lang="en-US" smtClean="0"/>
              <a:t>5/12/2020</a:t>
            </a:fld>
            <a:endParaRPr lang="en-US"/>
          </a:p>
        </p:txBody>
      </p:sp>
      <p:sp>
        <p:nvSpPr>
          <p:cNvPr id="3" name="Footer Placeholder 2"/>
          <p:cNvSpPr>
            <a:spLocks noGrp="1"/>
          </p:cNvSpPr>
          <p:nvPr>
            <p:ph type="ftr" sz="quarter" idx="11"/>
          </p:nvPr>
        </p:nvSpPr>
        <p:spPr/>
        <p:txBody>
          <a:bodyPr/>
          <a:lstStyle/>
          <a:p>
            <a:r>
              <a:rPr lang="en-US" smtClean="0"/>
              <a:t>THDC_PowerPoint</a:t>
            </a:r>
            <a:endParaRPr lang="en-US"/>
          </a:p>
        </p:txBody>
      </p:sp>
      <p:sp>
        <p:nvSpPr>
          <p:cNvPr id="4" name="Slide Number Placeholder 3"/>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2FE48-2CF1-4810-8117-361BD4331402}" type="datetime1">
              <a:rPr lang="en-US" smtClean="0"/>
              <a:t>5/12/2020</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9D0F3-EC96-4708-8EA5-2BA9C18840DE}" type="datetime1">
              <a:rPr lang="en-US" smtClean="0"/>
              <a:t>5/12/2020</a:t>
            </a:fld>
            <a:endParaRPr lang="en-US"/>
          </a:p>
        </p:txBody>
      </p:sp>
      <p:sp>
        <p:nvSpPr>
          <p:cNvPr id="6" name="Footer Placeholder 5"/>
          <p:cNvSpPr>
            <a:spLocks noGrp="1"/>
          </p:cNvSpPr>
          <p:nvPr>
            <p:ph type="ftr" sz="quarter" idx="11"/>
          </p:nvPr>
        </p:nvSpPr>
        <p:spPr/>
        <p:txBody>
          <a:bodyPr/>
          <a:lstStyle/>
          <a:p>
            <a:r>
              <a:rPr lang="en-US" smtClean="0"/>
              <a:t>THDC_PowerPoint</a:t>
            </a:r>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userDrawn="1"/>
        </p:nvSpPr>
        <p:spPr>
          <a:xfrm rot="16200000" flipV="1">
            <a:off x="3065112" y="5890753"/>
            <a:ext cx="939496" cy="994996"/>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52425"/>
            <a:ext cx="105156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99017"/>
            <a:ext cx="10515600" cy="42418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54546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D80C9-0CD6-44C1-82E5-F25DDB5FD338}" type="datetime1">
              <a:rPr lang="en-US" smtClean="0"/>
              <a:t>5/12/2020</a:t>
            </a:fld>
            <a:endParaRPr lang="en-US"/>
          </a:p>
        </p:txBody>
      </p:sp>
      <p:sp>
        <p:nvSpPr>
          <p:cNvPr id="5" name="Footer Placeholder 4"/>
          <p:cNvSpPr>
            <a:spLocks noGrp="1"/>
          </p:cNvSpPr>
          <p:nvPr>
            <p:ph type="ftr" sz="quarter" idx="3"/>
          </p:nvPr>
        </p:nvSpPr>
        <p:spPr>
          <a:xfrm>
            <a:off x="4038600" y="54546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THDC_PowerPoint</a:t>
            </a:r>
            <a:endParaRPr lang="en-US"/>
          </a:p>
        </p:txBody>
      </p:sp>
      <p:sp>
        <p:nvSpPr>
          <p:cNvPr id="6" name="Slide Number Placeholder 5"/>
          <p:cNvSpPr>
            <a:spLocks noGrp="1"/>
          </p:cNvSpPr>
          <p:nvPr>
            <p:ph type="sldNum" sz="quarter" idx="4"/>
          </p:nvPr>
        </p:nvSpPr>
        <p:spPr>
          <a:xfrm>
            <a:off x="8610600" y="54546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C18C-94C0-4514-A611-7D4EB083F4DD}" type="slidenum">
              <a:rPr lang="en-US" smtClean="0"/>
              <a:t>‹#›</a:t>
            </a:fld>
            <a:endParaRPr lang="en-US"/>
          </a:p>
        </p:txBody>
      </p:sp>
      <p:sp>
        <p:nvSpPr>
          <p:cNvPr id="7" name="Rectangle 6"/>
          <p:cNvSpPr/>
          <p:nvPr userDrawn="1"/>
        </p:nvSpPr>
        <p:spPr>
          <a:xfrm>
            <a:off x="-9820" y="6070597"/>
            <a:ext cx="12201820"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userDrawn="1"/>
        </p:nvSpPr>
        <p:spPr>
          <a:xfrm rot="16200000" flipV="1">
            <a:off x="1538162" y="4380338"/>
            <a:ext cx="939494" cy="4015822"/>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8422" y="6106293"/>
            <a:ext cx="2419350" cy="590550"/>
          </a:xfrm>
          <a:prstGeom prst="rect">
            <a:avLst/>
          </a:prstGeom>
        </p:spPr>
      </p:pic>
      <p:sp>
        <p:nvSpPr>
          <p:cNvPr id="10" name="Rectangle 9"/>
          <p:cNvSpPr/>
          <p:nvPr userDrawn="1"/>
        </p:nvSpPr>
        <p:spPr>
          <a:xfrm>
            <a:off x="1009681" y="619052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userDrawn="1"/>
        </p:nvSpPr>
        <p:spPr>
          <a:xfrm>
            <a:off x="918694" y="6177296"/>
            <a:ext cx="2799333" cy="430887"/>
          </a:xfrm>
          <a:prstGeom prst="rect">
            <a:avLst/>
          </a:prstGeom>
          <a:noFill/>
        </p:spPr>
        <p:txBody>
          <a:bodyPr wrap="square" rtlCol="0">
            <a:spAutoFit/>
          </a:bodyPr>
          <a:lstStyle/>
          <a:p>
            <a:r>
              <a:rPr lang="en-US" sz="1100" b="1" dirty="0" smtClean="0">
                <a:solidFill>
                  <a:srgbClr val="092A67"/>
                </a:solidFill>
              </a:rPr>
              <a:t>FACULTY OF INFORMATION TECHNOLOGY</a:t>
            </a:r>
          </a:p>
          <a:p>
            <a:r>
              <a:rPr lang="en-US" sz="1100" b="1" dirty="0" smtClean="0">
                <a:solidFill>
                  <a:srgbClr val="092A67"/>
                </a:solidFill>
              </a:rPr>
              <a:t>THU DUC COLLEGE OF TECHNOLOGY</a:t>
            </a:r>
            <a:endParaRPr lang="en-US" sz="1100" b="1" dirty="0">
              <a:solidFill>
                <a:srgbClr val="092A67"/>
              </a:solidFill>
            </a:endParaRPr>
          </a:p>
        </p:txBody>
      </p:sp>
      <p:pic>
        <p:nvPicPr>
          <p:cNvPr id="15" name="Picture 14" descr="cdiologo_whit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77500" y="6175629"/>
            <a:ext cx="901700" cy="568071"/>
          </a:xfrm>
          <a:prstGeom prst="rect">
            <a:avLst/>
          </a:prstGeom>
        </p:spPr>
      </p:pic>
      <p:pic>
        <p:nvPicPr>
          <p:cNvPr id="17" name="Picture 16" descr="tdc_logo_white.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78264" y="6172200"/>
            <a:ext cx="583926" cy="584200"/>
          </a:xfrm>
          <a:prstGeom prst="rect">
            <a:avLst/>
          </a:prstGeom>
        </p:spPr>
      </p:pic>
      <p:sp>
        <p:nvSpPr>
          <p:cNvPr id="16" name="Date Placeholder 3"/>
          <p:cNvSpPr>
            <a:spLocks noGrp="1"/>
          </p:cNvSpPr>
          <p:nvPr userDrawn="1"/>
        </p:nvSpPr>
        <p:spPr>
          <a:xfrm>
            <a:off x="4140727" y="6276807"/>
            <a:ext cx="11564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DD84D0-4EFB-435D-9115-4B796025CADE}" type="datetime1">
              <a:rPr lang="en-US" smtClean="0"/>
              <a:pPr/>
              <a:t>5/12/2020</a:t>
            </a:fld>
            <a:endParaRPr lang="en-US"/>
          </a:p>
        </p:txBody>
      </p:sp>
      <p:sp>
        <p:nvSpPr>
          <p:cNvPr id="18" name="Footer Placeholder 4"/>
          <p:cNvSpPr>
            <a:spLocks noGrp="1"/>
          </p:cNvSpPr>
          <p:nvPr userDrawn="1"/>
        </p:nvSpPr>
        <p:spPr>
          <a:xfrm>
            <a:off x="5457703" y="6276807"/>
            <a:ext cx="240314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Lập</a:t>
            </a:r>
            <a:r>
              <a:rPr lang="en-US" baseline="0" dirty="0" smtClean="0"/>
              <a:t> Trình Java</a:t>
            </a:r>
            <a:endParaRPr lang="en-US" dirty="0"/>
          </a:p>
        </p:txBody>
      </p:sp>
      <p:sp>
        <p:nvSpPr>
          <p:cNvPr id="19" name="Slide Number Placeholder 5"/>
          <p:cNvSpPr>
            <a:spLocks noGrp="1"/>
          </p:cNvSpPr>
          <p:nvPr userDrawn="1"/>
        </p:nvSpPr>
        <p:spPr>
          <a:xfrm>
            <a:off x="8050804" y="6290456"/>
            <a:ext cx="69717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DEC18C-94C0-4514-A611-7D4EB083F4DD}" type="slidenum">
              <a:rPr lang="en-US" smtClean="0"/>
              <a:pPr/>
              <a:t>‹#›</a:t>
            </a:fld>
            <a:endParaRPr lang="en-US"/>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ftr="0" dt="0"/>
  <p:txStyles>
    <p:titleStyle>
      <a:lvl1pPr algn="l" defTabSz="914400" rtl="0" eaLnBrk="1" latinLnBrk="0" hangingPunct="1">
        <a:lnSpc>
          <a:spcPct val="90000"/>
        </a:lnSpc>
        <a:spcBef>
          <a:spcPct val="0"/>
        </a:spcBef>
        <a:buNone/>
        <a:defRPr sz="3600" b="1" kern="1200">
          <a:solidFill>
            <a:srgbClr val="003B7A"/>
          </a:solidFill>
          <a:latin typeface="Times New Roman" pitchFamily="18" charset="0"/>
          <a:ea typeface="+mj-ea"/>
          <a:cs typeface="Times New Roman"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oracle.com/technetwork/java/javase/downloa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docs.oracle.com/javase/7/docs/api/index.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lvl="0"/>
            <a:r>
              <a:rPr lang="en-US" smtClean="0"/>
              <a:t>CHƯƠNG 1.</a:t>
            </a:r>
            <a:r>
              <a:rPr lang="en-US" dirty="0" smtClean="0"/>
              <a:t/>
            </a:r>
            <a:br>
              <a:rPr lang="en-US" dirty="0" smtClean="0"/>
            </a:br>
            <a:r>
              <a:rPr lang="en-US" dirty="0" smtClean="0"/>
              <a:t>TỔNG </a:t>
            </a:r>
            <a:r>
              <a:rPr lang="en-US" dirty="0"/>
              <a:t>QUAN VỀ JAVA</a:t>
            </a:r>
          </a:p>
        </p:txBody>
      </p:sp>
      <p:sp>
        <p:nvSpPr>
          <p:cNvPr id="5" name="Subtitle 4"/>
          <p:cNvSpPr>
            <a:spLocks noGrp="1"/>
          </p:cNvSpPr>
          <p:nvPr>
            <p:ph type="subTitle" idx="1"/>
          </p:nvPr>
        </p:nvSpPr>
        <p:spPr/>
        <p:txBody>
          <a:bodyPr>
            <a:normAutofit/>
          </a:bodyPr>
          <a:lstStyle/>
          <a:p>
            <a:r>
              <a:rPr lang="en-US"/>
              <a:t>Khoa CNTT Cao Đẳng Công Nghệ Thủ Đức - </a:t>
            </a:r>
            <a:r>
              <a:rPr lang="en-US" smtClean="0"/>
              <a:t>fit.tdc.edu.vn</a:t>
            </a:r>
            <a:endParaRPr lang="en-US"/>
          </a:p>
        </p:txBody>
      </p:sp>
    </p:spTree>
    <p:extLst>
      <p:ext uri="{BB962C8B-B14F-4D97-AF65-F5344CB8AC3E}">
        <p14:creationId xmlns:p14="http://schemas.microsoft.com/office/powerpoint/2010/main" val="324409087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Java Platform là tên cho một nhóm các chương trình cho phép phát triển và chạy chương trình viết bằng ngôn ngữ Java.</a:t>
            </a:r>
          </a:p>
          <a:p>
            <a:endParaRPr lang="en-US" dirty="0"/>
          </a:p>
        </p:txBody>
      </p:sp>
      <p:sp>
        <p:nvSpPr>
          <p:cNvPr id="3" name="Title 2"/>
          <p:cNvSpPr>
            <a:spLocks noGrp="1"/>
          </p:cNvSpPr>
          <p:nvPr>
            <p:ph type="title"/>
          </p:nvPr>
        </p:nvSpPr>
        <p:spPr/>
        <p:txBody>
          <a:bodyPr/>
          <a:lstStyle/>
          <a:p>
            <a:r>
              <a:rPr lang="en-US" dirty="0" smtClean="0"/>
              <a:t>2.1. Môi </a:t>
            </a:r>
            <a:r>
              <a:rPr lang="en-US" dirty="0"/>
              <a:t>trường phát triển </a:t>
            </a:r>
          </a:p>
        </p:txBody>
      </p:sp>
      <p:pic>
        <p:nvPicPr>
          <p:cNvPr id="4" name="Picture 3"/>
          <p:cNvPicPr>
            <a:picLocks noChangeAspect="1"/>
          </p:cNvPicPr>
          <p:nvPr/>
        </p:nvPicPr>
        <p:blipFill>
          <a:blip r:embed="rId2"/>
          <a:stretch>
            <a:fillRect/>
          </a:stretch>
        </p:blipFill>
        <p:spPr>
          <a:xfrm>
            <a:off x="3175721" y="2500312"/>
            <a:ext cx="5192424" cy="3206793"/>
          </a:xfrm>
          <a:prstGeom prst="rect">
            <a:avLst/>
          </a:prstGeom>
        </p:spPr>
      </p:pic>
    </p:spTree>
    <p:extLst>
      <p:ext uri="{BB962C8B-B14F-4D97-AF65-F5344CB8AC3E}">
        <p14:creationId xmlns:p14="http://schemas.microsoft.com/office/powerpoint/2010/main" val="15112042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Máy ảo Java là môi trường để thực thi các file.class đã được biên dịch từ ngôn ngữ lập trình Java. Máy ảo Java là một phần mềm dựa trên cơ sở máy tính ảo. JVM có thể liên kết làm việc với phần cứng và hệ điều hành. Mỗi nền tảng/hệ điều hành khác nhau (Windows, IOS, Linux…) có một loại JVM khác nhau. </a:t>
            </a:r>
          </a:p>
          <a:p>
            <a:endParaRPr lang="en-US" dirty="0"/>
          </a:p>
        </p:txBody>
      </p:sp>
      <p:sp>
        <p:nvSpPr>
          <p:cNvPr id="3" name="Title 2"/>
          <p:cNvSpPr>
            <a:spLocks noGrp="1"/>
          </p:cNvSpPr>
          <p:nvPr>
            <p:ph type="title"/>
          </p:nvPr>
        </p:nvSpPr>
        <p:spPr/>
        <p:txBody>
          <a:bodyPr/>
          <a:lstStyle/>
          <a:p>
            <a:r>
              <a:rPr lang="en-US" dirty="0" smtClean="0"/>
              <a:t>2.2. Máy </a:t>
            </a:r>
            <a:r>
              <a:rPr lang="en-US" dirty="0"/>
              <a:t>ảo Java (JVM - Java Virtual </a:t>
            </a:r>
            <a:r>
              <a:rPr lang="en-US" dirty="0" smtClean="0"/>
              <a:t>Machine)</a:t>
            </a:r>
            <a:endParaRPr lang="en-US" dirty="0"/>
          </a:p>
        </p:txBody>
      </p:sp>
    </p:spTree>
    <p:extLst>
      <p:ext uri="{BB962C8B-B14F-4D97-AF65-F5344CB8AC3E}">
        <p14:creationId xmlns:p14="http://schemas.microsoft.com/office/powerpoint/2010/main" val="309323952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Class loader: Tải code (các class, resource), kiểm tra code </a:t>
            </a:r>
          </a:p>
          <a:p>
            <a:pPr fontAlgn="base"/>
            <a:r>
              <a:rPr lang="en-US" dirty="0"/>
              <a:t>Runtime Data Areas: Cung cấp môi trường runtime</a:t>
            </a:r>
          </a:p>
          <a:p>
            <a:pPr fontAlgn="base"/>
            <a:r>
              <a:rPr lang="en-US" dirty="0"/>
              <a:t>Execution Engine: Thực thi code</a:t>
            </a:r>
          </a:p>
          <a:p>
            <a:endParaRPr lang="en-US" dirty="0"/>
          </a:p>
        </p:txBody>
      </p:sp>
      <p:sp>
        <p:nvSpPr>
          <p:cNvPr id="3" name="Title 2"/>
          <p:cNvSpPr>
            <a:spLocks noGrp="1"/>
          </p:cNvSpPr>
          <p:nvPr>
            <p:ph type="title"/>
          </p:nvPr>
        </p:nvSpPr>
        <p:spPr/>
        <p:txBody>
          <a:bodyPr/>
          <a:lstStyle/>
          <a:p>
            <a:r>
              <a:rPr lang="en-US" dirty="0"/>
              <a:t>JVM thực hiện 3 công việc chính</a:t>
            </a:r>
          </a:p>
        </p:txBody>
      </p:sp>
    </p:spTree>
    <p:extLst>
      <p:ext uri="{BB962C8B-B14F-4D97-AF65-F5344CB8AC3E}">
        <p14:creationId xmlns:p14="http://schemas.microsoft.com/office/powerpoint/2010/main" val="341492596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2430" y="1215448"/>
            <a:ext cx="4348230" cy="4651375"/>
          </a:xfrm>
          <a:prstGeom prst="rect">
            <a:avLst/>
          </a:prstGeom>
        </p:spPr>
      </p:pic>
      <p:sp>
        <p:nvSpPr>
          <p:cNvPr id="3" name="Title 2"/>
          <p:cNvSpPr>
            <a:spLocks noGrp="1"/>
          </p:cNvSpPr>
          <p:nvPr>
            <p:ph type="title"/>
          </p:nvPr>
        </p:nvSpPr>
        <p:spPr/>
        <p:txBody>
          <a:bodyPr/>
          <a:lstStyle/>
          <a:p>
            <a:r>
              <a:rPr lang="en-US" dirty="0"/>
              <a:t>Cấu trúc của </a:t>
            </a:r>
            <a:r>
              <a:rPr lang="en-US" dirty="0" smtClean="0"/>
              <a:t>JVM (máy </a:t>
            </a:r>
            <a:r>
              <a:rPr lang="en-US" dirty="0"/>
              <a:t>ảo </a:t>
            </a:r>
            <a:r>
              <a:rPr lang="en-US" dirty="0" smtClean="0"/>
              <a:t>Java)</a:t>
            </a:r>
            <a:endParaRPr lang="en-US" dirty="0"/>
          </a:p>
        </p:txBody>
      </p:sp>
    </p:spTree>
    <p:extLst>
      <p:ext uri="{BB962C8B-B14F-4D97-AF65-F5344CB8AC3E}">
        <p14:creationId xmlns:p14="http://schemas.microsoft.com/office/powerpoint/2010/main" val="13494676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80655" y="1595939"/>
            <a:ext cx="9407236" cy="3804507"/>
          </a:xfrm>
          <a:prstGeom prst="rect">
            <a:avLst/>
          </a:prstGeom>
        </p:spPr>
      </p:pic>
      <p:sp>
        <p:nvSpPr>
          <p:cNvPr id="3" name="Title 2"/>
          <p:cNvSpPr>
            <a:spLocks noGrp="1"/>
          </p:cNvSpPr>
          <p:nvPr>
            <p:ph type="title"/>
          </p:nvPr>
        </p:nvSpPr>
        <p:spPr/>
        <p:txBody>
          <a:bodyPr>
            <a:normAutofit/>
          </a:bodyPr>
          <a:lstStyle/>
          <a:p>
            <a:r>
              <a:rPr lang="en-US" dirty="0"/>
              <a:t>Cơ chế tự động gom rác </a:t>
            </a:r>
          </a:p>
        </p:txBody>
      </p:sp>
    </p:spTree>
    <p:extLst>
      <p:ext uri="{BB962C8B-B14F-4D97-AF65-F5344CB8AC3E}">
        <p14:creationId xmlns:p14="http://schemas.microsoft.com/office/powerpoint/2010/main" val="31999680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JDK (Java Development Kit): bộ công cụ phát triển Java chứa cả JRE và JVM, đây là phần lõi của môi trường Java và cung cấp tất cả các công cụ, thực thi chương trình, biên dịch file. Trên mỗi hệ điều hành khác nhau có bộ cài đặt JDK tương ứng.</a:t>
            </a:r>
          </a:p>
          <a:p>
            <a:pPr fontAlgn="base"/>
            <a:r>
              <a:rPr lang="en-US" dirty="0"/>
              <a:t>JRE (Java Runtime Environment): Môi trường chạy Java gồm các thư viện và các file được sử dụng khi runtime.</a:t>
            </a:r>
          </a:p>
          <a:p>
            <a:endParaRPr lang="en-US" dirty="0"/>
          </a:p>
        </p:txBody>
      </p:sp>
      <p:sp>
        <p:nvSpPr>
          <p:cNvPr id="3" name="Title 2"/>
          <p:cNvSpPr>
            <a:spLocks noGrp="1"/>
          </p:cNvSpPr>
          <p:nvPr>
            <p:ph type="title"/>
          </p:nvPr>
        </p:nvSpPr>
        <p:spPr/>
        <p:txBody>
          <a:bodyPr/>
          <a:lstStyle/>
          <a:p>
            <a:r>
              <a:rPr lang="en-US" dirty="0" smtClean="0"/>
              <a:t>2.3. JDK</a:t>
            </a:r>
            <a:endParaRPr lang="en-US" dirty="0"/>
          </a:p>
        </p:txBody>
      </p:sp>
    </p:spTree>
    <p:extLst>
      <p:ext uri="{BB962C8B-B14F-4D97-AF65-F5344CB8AC3E}">
        <p14:creationId xmlns:p14="http://schemas.microsoft.com/office/powerpoint/2010/main" val="38663454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Cấu trúc JDK</a:t>
            </a:r>
          </a:p>
        </p:txBody>
      </p:sp>
      <p:pic>
        <p:nvPicPr>
          <p:cNvPr id="4" name="Picture 3" descr="Kết quả hình ảnh cho JDK VÀ JRE"/>
          <p:cNvPicPr/>
          <p:nvPr/>
        </p:nvPicPr>
        <p:blipFill rotWithShape="1">
          <a:blip r:embed="rId2" cstate="print">
            <a:extLst>
              <a:ext uri="{28A0092B-C50C-407E-A947-70E740481C1C}">
                <a14:useLocalDpi xmlns:a14="http://schemas.microsoft.com/office/drawing/2010/main" val="0"/>
              </a:ext>
            </a:extLst>
          </a:blip>
          <a:srcRect t="5571"/>
          <a:stretch/>
        </p:blipFill>
        <p:spPr bwMode="auto">
          <a:xfrm>
            <a:off x="2917333" y="1442358"/>
            <a:ext cx="6489903" cy="45076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893631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Quá trình biên dịch và thông dịch code Java</a:t>
            </a:r>
          </a:p>
        </p:txBody>
      </p:sp>
      <p:pic>
        <p:nvPicPr>
          <p:cNvPr id="5" name="Picture 4"/>
          <p:cNvPicPr>
            <a:picLocks noChangeAspect="1"/>
          </p:cNvPicPr>
          <p:nvPr/>
        </p:nvPicPr>
        <p:blipFill>
          <a:blip r:embed="rId2"/>
          <a:stretch>
            <a:fillRect/>
          </a:stretch>
        </p:blipFill>
        <p:spPr>
          <a:xfrm>
            <a:off x="838200" y="1224228"/>
            <a:ext cx="10601765" cy="4220608"/>
          </a:xfrm>
          <a:prstGeom prst="rect">
            <a:avLst/>
          </a:prstGeom>
        </p:spPr>
      </p:pic>
    </p:spTree>
    <p:extLst>
      <p:ext uri="{BB962C8B-B14F-4D97-AF65-F5344CB8AC3E}">
        <p14:creationId xmlns:p14="http://schemas.microsoft.com/office/powerpoint/2010/main" val="1643985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Phiên bản JDK hiện tại: Java SE Development Kit 8</a:t>
            </a:r>
          </a:p>
          <a:p>
            <a:pPr algn="l"/>
            <a:r>
              <a:rPr lang="en-US" dirty="0"/>
              <a:t>Link tải JDK: </a:t>
            </a:r>
            <a:r>
              <a:rPr lang="en-US" b="1" dirty="0">
                <a:hlinkClick r:id="rId2"/>
              </a:rPr>
              <a:t>http://www.oracle.com/technetwork/java/javase/downloads</a:t>
            </a:r>
            <a:r>
              <a:rPr lang="en-US" b="1" dirty="0" smtClean="0">
                <a:hlinkClick r:id="rId2"/>
              </a:rPr>
              <a:t>/</a:t>
            </a:r>
            <a:endParaRPr lang="en-US" b="1" dirty="0" smtClean="0"/>
          </a:p>
          <a:p>
            <a:endParaRPr lang="en-US" dirty="0"/>
          </a:p>
          <a:p>
            <a:endParaRPr lang="en-US" dirty="0"/>
          </a:p>
        </p:txBody>
      </p:sp>
      <p:sp>
        <p:nvSpPr>
          <p:cNvPr id="3" name="Title 2"/>
          <p:cNvSpPr>
            <a:spLocks noGrp="1"/>
          </p:cNvSpPr>
          <p:nvPr>
            <p:ph type="title"/>
          </p:nvPr>
        </p:nvSpPr>
        <p:spPr/>
        <p:txBody>
          <a:bodyPr/>
          <a:lstStyle/>
          <a:p>
            <a:r>
              <a:rPr lang="en-US" dirty="0"/>
              <a:t>Cài đặt JDK</a:t>
            </a:r>
          </a:p>
        </p:txBody>
      </p:sp>
    </p:spTree>
    <p:extLst>
      <p:ext uri="{BB962C8B-B14F-4D97-AF65-F5344CB8AC3E}">
        <p14:creationId xmlns:p14="http://schemas.microsoft.com/office/powerpoint/2010/main" val="102159694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Xem cấu hình máy tính để chọn phiên bản JDK phù hợp</a:t>
            </a:r>
          </a:p>
        </p:txBody>
      </p:sp>
      <p:grpSp>
        <p:nvGrpSpPr>
          <p:cNvPr id="4" name="Group 3"/>
          <p:cNvGrpSpPr/>
          <p:nvPr/>
        </p:nvGrpSpPr>
        <p:grpSpPr>
          <a:xfrm>
            <a:off x="2660073" y="1567179"/>
            <a:ext cx="6160077" cy="4210165"/>
            <a:chOff x="0" y="0"/>
            <a:chExt cx="5448300" cy="372364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48300" cy="3723640"/>
            </a:xfrm>
            <a:prstGeom prst="rect">
              <a:avLst/>
            </a:prstGeom>
          </p:spPr>
        </p:pic>
        <p:sp>
          <p:nvSpPr>
            <p:cNvPr id="6" name="Rounded Rectangle 5"/>
            <p:cNvSpPr>
              <a:spLocks/>
            </p:cNvSpPr>
            <p:nvPr/>
          </p:nvSpPr>
          <p:spPr>
            <a:xfrm>
              <a:off x="1494846" y="731520"/>
              <a:ext cx="967740" cy="1593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4891630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Ø"/>
            </a:pPr>
            <a:r>
              <a:rPr lang="en-US" dirty="0"/>
              <a:t>Trình bày kiến thức cơ bản về ngôn ngữ Java như: lịch sử phát triển của Java, các đặc điểm của ngôn ngữ Java, khái niệm máy ảo Java.  </a:t>
            </a:r>
          </a:p>
          <a:p>
            <a:pPr>
              <a:buFont typeface="Wingdings" panose="05000000000000000000" pitchFamily="2" charset="2"/>
              <a:buChar char="Ø"/>
            </a:pPr>
            <a:r>
              <a:rPr lang="en-US" dirty="0" smtClean="0"/>
              <a:t>Liệt </a:t>
            </a:r>
            <a:r>
              <a:rPr lang="en-US" dirty="0"/>
              <a:t>kê các quy tắc đặt tên cơ bản của ngôn ngữ Java. </a:t>
            </a:r>
          </a:p>
          <a:p>
            <a:pPr>
              <a:buFont typeface="Wingdings" panose="05000000000000000000" pitchFamily="2" charset="2"/>
              <a:buChar char="Ø"/>
            </a:pPr>
            <a:r>
              <a:rPr lang="en-US" dirty="0" smtClean="0"/>
              <a:t>Sử </a:t>
            </a:r>
            <a:r>
              <a:rPr lang="en-US" dirty="0"/>
              <a:t>dụng bộ công cụ Eclipse/Netbean để viết chương trình, biên dịch và thực thi một ứng dụng Java đơn giản. </a:t>
            </a:r>
          </a:p>
          <a:p>
            <a:endParaRPr lang="en-US" dirty="0"/>
          </a:p>
        </p:txBody>
      </p:sp>
      <p:sp>
        <p:nvSpPr>
          <p:cNvPr id="3" name="Title 2"/>
          <p:cNvSpPr>
            <a:spLocks noGrp="1"/>
          </p:cNvSpPr>
          <p:nvPr>
            <p:ph type="title"/>
          </p:nvPr>
        </p:nvSpPr>
        <p:spPr/>
        <p:txBody>
          <a:bodyPr/>
          <a:lstStyle/>
          <a:p>
            <a:r>
              <a:rPr lang="en-US" dirty="0" smtClean="0"/>
              <a:t>Mục tiêu</a:t>
            </a:r>
            <a:endParaRPr lang="en-US" dirty="0"/>
          </a:p>
        </p:txBody>
      </p:sp>
    </p:spTree>
    <p:extLst>
      <p:ext uri="{BB962C8B-B14F-4D97-AF65-F5344CB8AC3E}">
        <p14:creationId xmlns:p14="http://schemas.microsoft.com/office/powerpoint/2010/main" val="344601423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Tải phiên bản JDK phù hợp với hệ điều hành</a:t>
            </a:r>
          </a:p>
        </p:txBody>
      </p:sp>
      <p:grpSp>
        <p:nvGrpSpPr>
          <p:cNvPr id="4" name="Group 3"/>
          <p:cNvGrpSpPr>
            <a:grpSpLocks/>
          </p:cNvGrpSpPr>
          <p:nvPr/>
        </p:nvGrpSpPr>
        <p:grpSpPr>
          <a:xfrm>
            <a:off x="1460789" y="1442357"/>
            <a:ext cx="8375938" cy="4376551"/>
            <a:chOff x="0" y="0"/>
            <a:chExt cx="4914900" cy="2695575"/>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004" t="12102" r="30533" b="48408"/>
            <a:stretch/>
          </p:blipFill>
          <p:spPr bwMode="auto">
            <a:xfrm>
              <a:off x="0" y="0"/>
              <a:ext cx="4914900" cy="2695575"/>
            </a:xfrm>
            <a:prstGeom prst="rect">
              <a:avLst/>
            </a:prstGeom>
            <a:ln>
              <a:solidFill>
                <a:schemeClr val="tx1"/>
              </a:solidFill>
            </a:ln>
            <a:extLst>
              <a:ext uri="{53640926-AAD7-44D8-BBD7-CCE9431645EC}">
                <a14:shadowObscured xmlns:a14="http://schemas.microsoft.com/office/drawing/2010/main"/>
              </a:ext>
            </a:extLst>
          </p:spPr>
        </p:pic>
        <p:sp>
          <p:nvSpPr>
            <p:cNvPr id="6" name="Rounded Rectangle 5"/>
            <p:cNvSpPr/>
            <p:nvPr/>
          </p:nvSpPr>
          <p:spPr>
            <a:xfrm>
              <a:off x="38100" y="2447925"/>
              <a:ext cx="4819650" cy="1809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18654217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IDE </a:t>
            </a:r>
            <a:r>
              <a:rPr lang="en-US" dirty="0"/>
              <a:t>để lập trình </a:t>
            </a:r>
            <a:r>
              <a:rPr lang="en-US" dirty="0" smtClean="0"/>
              <a:t>Java</a:t>
            </a:r>
            <a:endParaRPr lang="en-US" dirty="0"/>
          </a:p>
        </p:txBody>
      </p:sp>
    </p:spTree>
    <p:extLst>
      <p:ext uri="{BB962C8B-B14F-4D97-AF65-F5344CB8AC3E}">
        <p14:creationId xmlns:p14="http://schemas.microsoft.com/office/powerpoint/2010/main" val="16022347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IDE bao gồm nhiều công cụ khác nhau như chương trình viết mã lệnh (code editor), chương trình sửa lỗi (debugger), chương trình mô phỏng ứng dụng khi chạy thực tế (simulator)... Một số IDE hỗ trợ lập trình Java: Eclipse, Netbean, JCreator, Borland Jbuilder…</a:t>
            </a:r>
          </a:p>
          <a:p>
            <a:endParaRPr lang="en-US" dirty="0"/>
          </a:p>
        </p:txBody>
      </p:sp>
      <p:sp>
        <p:nvSpPr>
          <p:cNvPr id="3" name="Title 2"/>
          <p:cNvSpPr>
            <a:spLocks noGrp="1"/>
          </p:cNvSpPr>
          <p:nvPr>
            <p:ph type="title"/>
          </p:nvPr>
        </p:nvSpPr>
        <p:spPr/>
        <p:txBody>
          <a:bodyPr/>
          <a:lstStyle/>
          <a:p>
            <a:r>
              <a:rPr lang="en-US" smtClean="0"/>
              <a:t>IDE </a:t>
            </a:r>
            <a:r>
              <a:rPr lang="en-US"/>
              <a:t>để lập trình Java</a:t>
            </a:r>
            <a:r>
              <a:rPr lang="en-US" smtClean="0"/>
              <a:t>  </a:t>
            </a:r>
            <a:endParaRPr lang="en-US" dirty="0"/>
          </a:p>
        </p:txBody>
      </p:sp>
      <p:pic>
        <p:nvPicPr>
          <p:cNvPr id="4" name="Picture 3"/>
          <p:cNvPicPr>
            <a:picLocks noChangeAspect="1"/>
          </p:cNvPicPr>
          <p:nvPr/>
        </p:nvPicPr>
        <p:blipFill>
          <a:blip r:embed="rId2"/>
          <a:stretch>
            <a:fillRect/>
          </a:stretch>
        </p:blipFill>
        <p:spPr>
          <a:xfrm>
            <a:off x="4314825" y="4007428"/>
            <a:ext cx="2952750" cy="1752600"/>
          </a:xfrm>
          <a:prstGeom prst="rect">
            <a:avLst/>
          </a:prstGeom>
        </p:spPr>
      </p:pic>
    </p:spTree>
    <p:extLst>
      <p:ext uri="{BB962C8B-B14F-4D97-AF65-F5344CB8AC3E}">
        <p14:creationId xmlns:p14="http://schemas.microsoft.com/office/powerpoint/2010/main" val="136686521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Link tải: </a:t>
            </a:r>
            <a:r>
              <a:rPr lang="en-US" b="1" dirty="0"/>
              <a:t>https://www.eclipse.org/downloads/</a:t>
            </a:r>
            <a:endParaRPr lang="en-US" dirty="0"/>
          </a:p>
          <a:p>
            <a:r>
              <a:rPr lang="en-US" dirty="0"/>
              <a:t>+ Một số editing template thường dùng: Window -&gt; Reference -&gt; Java -&gt; Editor -&gt; Templates</a:t>
            </a:r>
          </a:p>
          <a:p>
            <a:r>
              <a:rPr lang="en-US" dirty="0"/>
              <a:t>Vd: gõ syso rồi nhấn Ctrl + Space: System.out.println();</a:t>
            </a:r>
          </a:p>
          <a:p>
            <a:r>
              <a:rPr lang="en-US" dirty="0"/>
              <a:t>+ Các phím tắt hay dùng: Help -&gt; Key Assitst</a:t>
            </a:r>
          </a:p>
          <a:p>
            <a:r>
              <a:rPr lang="en-US" dirty="0"/>
              <a:t>+ Tiếng Việt (Unicode): Click phải chuột lên Project -&gt; Properties -&gt; Resources -&gt; Text file encoding: UTF-8</a:t>
            </a:r>
          </a:p>
          <a:p>
            <a:r>
              <a:rPr lang="en-US" dirty="0"/>
              <a:t>Hoặc chỉnh cả workspace: Window -&gt; References -&gt; General -&gt; Workspace -&gt; Text file encoding: UTF-8 -&gt; Apply</a:t>
            </a:r>
          </a:p>
          <a:p>
            <a:endParaRPr lang="en-US" dirty="0"/>
          </a:p>
        </p:txBody>
      </p:sp>
      <p:sp>
        <p:nvSpPr>
          <p:cNvPr id="3" name="Title 2"/>
          <p:cNvSpPr>
            <a:spLocks noGrp="1"/>
          </p:cNvSpPr>
          <p:nvPr>
            <p:ph type="title"/>
          </p:nvPr>
        </p:nvSpPr>
        <p:spPr/>
        <p:txBody>
          <a:bodyPr>
            <a:normAutofit/>
          </a:bodyPr>
          <a:lstStyle/>
          <a:p>
            <a:r>
              <a:rPr lang="en-US" smtClean="0"/>
              <a:t>Eclipse</a:t>
            </a:r>
            <a:endParaRPr lang="en-US" dirty="0"/>
          </a:p>
        </p:txBody>
      </p:sp>
    </p:spTree>
    <p:extLst>
      <p:ext uri="{BB962C8B-B14F-4D97-AF65-F5344CB8AC3E}">
        <p14:creationId xmlns:p14="http://schemas.microsoft.com/office/powerpoint/2010/main" val="103793998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 </a:t>
            </a:r>
            <a:r>
              <a:rPr lang="en-US" dirty="0"/>
              <a:t>Link tải:</a:t>
            </a:r>
            <a:r>
              <a:rPr lang="en-US" b="1" dirty="0"/>
              <a:t> https://netbeans.org/downloads/</a:t>
            </a:r>
            <a:endParaRPr lang="en-US" dirty="0"/>
          </a:p>
          <a:p>
            <a:r>
              <a:rPr lang="en-US" dirty="0"/>
              <a:t>+ Một số editing template thường dùng: gõ các ký tự đầu rồi nhấn Tab</a:t>
            </a:r>
          </a:p>
          <a:p>
            <a:r>
              <a:rPr lang="en-US" dirty="0"/>
              <a:t>	Vd: gõ psvm + Tab: public static void main(String[] args){}</a:t>
            </a:r>
          </a:p>
          <a:p>
            <a:r>
              <a:rPr lang="en-US" dirty="0"/>
              <a:t>+ Các phím tắt hay dùng: Tools -&gt; Option -&gt; Keymap</a:t>
            </a:r>
          </a:p>
          <a:p>
            <a:r>
              <a:rPr lang="en-US" dirty="0"/>
              <a:t>Để thống nhất trong toàn bộ giáo trình sẽ sử dụng Netbean để viết chương trình.</a:t>
            </a:r>
          </a:p>
          <a:p>
            <a:endParaRPr lang="en-US" dirty="0"/>
          </a:p>
        </p:txBody>
      </p:sp>
      <p:sp>
        <p:nvSpPr>
          <p:cNvPr id="3" name="Title 2"/>
          <p:cNvSpPr>
            <a:spLocks noGrp="1"/>
          </p:cNvSpPr>
          <p:nvPr>
            <p:ph type="title"/>
          </p:nvPr>
        </p:nvSpPr>
        <p:spPr/>
        <p:txBody>
          <a:bodyPr>
            <a:normAutofit/>
          </a:bodyPr>
          <a:lstStyle/>
          <a:p>
            <a:r>
              <a:rPr lang="en-US" smtClean="0"/>
              <a:t>Netbean </a:t>
            </a:r>
            <a:endParaRPr lang="en-US" dirty="0"/>
          </a:p>
        </p:txBody>
      </p:sp>
    </p:spTree>
    <p:extLst>
      <p:ext uri="{BB962C8B-B14F-4D97-AF65-F5344CB8AC3E}">
        <p14:creationId xmlns:p14="http://schemas.microsoft.com/office/powerpoint/2010/main" val="416305207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Mở Netbean -&gt; File -&gt; New Project -&gt; Chọn Category Java -&gt; Java Application </a:t>
            </a:r>
          </a:p>
          <a:p>
            <a:endParaRPr lang="en-US" dirty="0"/>
          </a:p>
        </p:txBody>
      </p:sp>
      <p:sp>
        <p:nvSpPr>
          <p:cNvPr id="3" name="Title 2"/>
          <p:cNvSpPr>
            <a:spLocks noGrp="1"/>
          </p:cNvSpPr>
          <p:nvPr>
            <p:ph type="title"/>
          </p:nvPr>
        </p:nvSpPr>
        <p:spPr/>
        <p:txBody>
          <a:bodyPr/>
          <a:lstStyle/>
          <a:p>
            <a:r>
              <a:rPr lang="en-US" dirty="0"/>
              <a:t>Sử dụng Netbean</a:t>
            </a:r>
          </a:p>
        </p:txBody>
      </p:sp>
      <p:pic>
        <p:nvPicPr>
          <p:cNvPr id="4" name="Picture 3"/>
          <p:cNvPicPr/>
          <p:nvPr/>
        </p:nvPicPr>
        <p:blipFill>
          <a:blip r:embed="rId2"/>
          <a:stretch>
            <a:fillRect/>
          </a:stretch>
        </p:blipFill>
        <p:spPr>
          <a:xfrm>
            <a:off x="4620057" y="1934934"/>
            <a:ext cx="5972175" cy="4015105"/>
          </a:xfrm>
          <a:prstGeom prst="rect">
            <a:avLst/>
          </a:prstGeom>
        </p:spPr>
      </p:pic>
    </p:spTree>
    <p:extLst>
      <p:ext uri="{BB962C8B-B14F-4D97-AF65-F5344CB8AC3E}">
        <p14:creationId xmlns:p14="http://schemas.microsoft.com/office/powerpoint/2010/main" val="120855800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Sử dụng Netbean</a:t>
            </a:r>
          </a:p>
        </p:txBody>
      </p:sp>
      <p:pic>
        <p:nvPicPr>
          <p:cNvPr id="4" name="Content Placeholder 3"/>
          <p:cNvPicPr>
            <a:picLocks noGrp="1"/>
          </p:cNvPicPr>
          <p:nvPr>
            <p:ph idx="1"/>
          </p:nvPr>
        </p:nvPicPr>
        <p:blipFill>
          <a:blip r:embed="rId2"/>
          <a:stretch>
            <a:fillRect/>
          </a:stretch>
        </p:blipFill>
        <p:spPr>
          <a:xfrm>
            <a:off x="838200" y="1442358"/>
            <a:ext cx="6761466" cy="4651375"/>
          </a:xfrm>
          <a:prstGeom prst="rect">
            <a:avLst/>
          </a:prstGeom>
        </p:spPr>
      </p:pic>
      <p:sp>
        <p:nvSpPr>
          <p:cNvPr id="5" name="Rectangle 4"/>
          <p:cNvSpPr/>
          <p:nvPr/>
        </p:nvSpPr>
        <p:spPr>
          <a:xfrm>
            <a:off x="7931728" y="1568026"/>
            <a:ext cx="3422072" cy="3349956"/>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Điền tên project và chọn nơi lưu ứng dụng: Lớp Main được tạo tự động có tên giống với tên Project, có thể đổi tên lớp này</a:t>
            </a:r>
            <a:r>
              <a:rPr lang="en-US"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82412791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Sử dụng Netbean</a:t>
            </a:r>
          </a:p>
        </p:txBody>
      </p:sp>
      <p:pic>
        <p:nvPicPr>
          <p:cNvPr id="7" name="Content Placeholder 6"/>
          <p:cNvPicPr>
            <a:picLocks noGrp="1"/>
          </p:cNvPicPr>
          <p:nvPr>
            <p:ph idx="1"/>
          </p:nvPr>
        </p:nvPicPr>
        <p:blipFill rotWithShape="1">
          <a:blip r:embed="rId2" cstate="print">
            <a:extLst>
              <a:ext uri="{28A0092B-C50C-407E-A947-70E740481C1C}">
                <a14:useLocalDpi xmlns:a14="http://schemas.microsoft.com/office/drawing/2010/main" val="0"/>
              </a:ext>
            </a:extLst>
          </a:blip>
          <a:srcRect/>
          <a:stretch/>
        </p:blipFill>
        <p:spPr bwMode="auto">
          <a:xfrm>
            <a:off x="838199" y="1782239"/>
            <a:ext cx="4814455" cy="409208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6109855" y="1782239"/>
            <a:ext cx="4765963" cy="3477875"/>
          </a:xfrm>
          <a:prstGeom prst="rect">
            <a:avLst/>
          </a:prstGeom>
        </p:spPr>
        <p:txBody>
          <a:bodyPr wrap="square">
            <a:spAutoFit/>
          </a:bodyPr>
          <a:lstStyle/>
          <a:p>
            <a:pPr marL="571500" indent="-571500" algn="just">
              <a:buFont typeface="Wingdings" panose="05000000000000000000" pitchFamily="2" charset="2"/>
              <a:buChar char="Ø"/>
            </a:pPr>
            <a:r>
              <a:rPr lang="en-US" sz="4400" dirty="0"/>
              <a:t>Soạn thảo code và thực thi ứng dụng (nhấn nút Run hoặc ‘Shift + F6’)</a:t>
            </a:r>
          </a:p>
        </p:txBody>
      </p:sp>
    </p:spTree>
    <p:extLst>
      <p:ext uri="{BB962C8B-B14F-4D97-AF65-F5344CB8AC3E}">
        <p14:creationId xmlns:p14="http://schemas.microsoft.com/office/powerpoint/2010/main" val="230197070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Sử dụng Netbean</a:t>
            </a:r>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a:stretch/>
        </p:blipFill>
        <p:spPr bwMode="auto">
          <a:xfrm>
            <a:off x="3011228" y="1572441"/>
            <a:ext cx="5698490" cy="42475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1955400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Cấu </a:t>
            </a:r>
            <a:r>
              <a:rPr lang="en-US" dirty="0"/>
              <a:t>trúc chương trình Java đơn giản </a:t>
            </a:r>
          </a:p>
        </p:txBody>
      </p:sp>
    </p:spTree>
    <p:extLst>
      <p:ext uri="{BB962C8B-B14F-4D97-AF65-F5344CB8AC3E}">
        <p14:creationId xmlns:p14="http://schemas.microsoft.com/office/powerpoint/2010/main" val="39960539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Giới </a:t>
            </a:r>
            <a:r>
              <a:rPr lang="en-US" dirty="0"/>
              <a:t>thiệu ngôn ngữ lập </a:t>
            </a:r>
            <a:r>
              <a:rPr lang="en-US" dirty="0" smtClean="0"/>
              <a:t>trình Java</a:t>
            </a:r>
            <a:endParaRPr lang="en-US" dirty="0"/>
          </a:p>
        </p:txBody>
      </p:sp>
    </p:spTree>
    <p:extLst>
      <p:ext uri="{BB962C8B-B14F-4D97-AF65-F5344CB8AC3E}">
        <p14:creationId xmlns:p14="http://schemas.microsoft.com/office/powerpoint/2010/main" val="239113906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Cấu trúc chương trình Java đơn giản</a:t>
            </a:r>
            <a:endParaRPr lang="en-US"/>
          </a:p>
        </p:txBody>
      </p:sp>
      <p:pic>
        <p:nvPicPr>
          <p:cNvPr id="5" name="Picture 4"/>
          <p:cNvPicPr>
            <a:picLocks noChangeAspect="1"/>
          </p:cNvPicPr>
          <p:nvPr/>
        </p:nvPicPr>
        <p:blipFill>
          <a:blip r:embed="rId2"/>
          <a:stretch>
            <a:fillRect/>
          </a:stretch>
        </p:blipFill>
        <p:spPr>
          <a:xfrm>
            <a:off x="838199" y="1442357"/>
            <a:ext cx="10433547" cy="3212769"/>
          </a:xfrm>
          <a:prstGeom prst="rect">
            <a:avLst/>
          </a:prstGeom>
        </p:spPr>
      </p:pic>
    </p:spTree>
    <p:extLst>
      <p:ext uri="{BB962C8B-B14F-4D97-AF65-F5344CB8AC3E}">
        <p14:creationId xmlns:p14="http://schemas.microsoft.com/office/powerpoint/2010/main" val="319030040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199" y="1787668"/>
            <a:ext cx="10515601" cy="3867017"/>
          </a:xfrm>
          <a:prstGeom prst="rect">
            <a:avLst/>
          </a:prstGeom>
        </p:spPr>
      </p:pic>
      <p:sp>
        <p:nvSpPr>
          <p:cNvPr id="3" name="Title 2"/>
          <p:cNvSpPr>
            <a:spLocks noGrp="1"/>
          </p:cNvSpPr>
          <p:nvPr>
            <p:ph type="title"/>
          </p:nvPr>
        </p:nvSpPr>
        <p:spPr/>
        <p:txBody>
          <a:bodyPr>
            <a:normAutofit/>
          </a:bodyPr>
          <a:lstStyle/>
          <a:p>
            <a:r>
              <a:rPr lang="en-US" dirty="0"/>
              <a:t>Cơ chế biên dịch và thực </a:t>
            </a:r>
            <a:r>
              <a:rPr lang="en-US" dirty="0" smtClean="0"/>
              <a:t>thi</a:t>
            </a:r>
            <a:endParaRPr lang="en-US" dirty="0"/>
          </a:p>
        </p:txBody>
      </p:sp>
    </p:spTree>
    <p:extLst>
      <p:ext uri="{BB962C8B-B14F-4D97-AF65-F5344CB8AC3E}">
        <p14:creationId xmlns:p14="http://schemas.microsoft.com/office/powerpoint/2010/main" val="247227544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Các </a:t>
            </a:r>
            <a:r>
              <a:rPr lang="en-US" dirty="0"/>
              <a:t>quy tắc cơ bản của ngôn ngữ </a:t>
            </a:r>
            <a:r>
              <a:rPr lang="en-US" dirty="0" smtClean="0"/>
              <a:t>Java</a:t>
            </a:r>
            <a:endParaRPr lang="en-US" dirty="0"/>
          </a:p>
        </p:txBody>
      </p:sp>
    </p:spTree>
    <p:extLst>
      <p:ext uri="{BB962C8B-B14F-4D97-AF65-F5344CB8AC3E}">
        <p14:creationId xmlns:p14="http://schemas.microsoft.com/office/powerpoint/2010/main" val="227670264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Comment code trong Java là những đoạn code mà compiler sẽ bỏ qua lúc biên dịch. Các đoạn comment này dùng để giải thích về ý nghĩa, công dụng của các biến, phương thức, lớp …  để cho chương trình dễ hiểu và dễ bảo trì hơn. Comment cũng được dùng khi muốn bỏ qua biên dịch một đoạn code nào đó.</a:t>
            </a:r>
          </a:p>
        </p:txBody>
      </p:sp>
      <p:sp>
        <p:nvSpPr>
          <p:cNvPr id="3" name="Title 2"/>
          <p:cNvSpPr>
            <a:spLocks noGrp="1"/>
          </p:cNvSpPr>
          <p:nvPr>
            <p:ph type="title"/>
          </p:nvPr>
        </p:nvSpPr>
        <p:spPr/>
        <p:txBody>
          <a:bodyPr/>
          <a:lstStyle/>
          <a:p>
            <a:r>
              <a:rPr lang="en-US" dirty="0" smtClean="0"/>
              <a:t>5.1. Cú </a:t>
            </a:r>
            <a:r>
              <a:rPr lang="en-US" dirty="0"/>
              <a:t>pháp comment trong </a:t>
            </a:r>
            <a:r>
              <a:rPr lang="en-US" dirty="0" smtClean="0"/>
              <a:t>Java</a:t>
            </a:r>
            <a:endParaRPr lang="en-US" dirty="0"/>
          </a:p>
        </p:txBody>
      </p:sp>
    </p:spTree>
    <p:extLst>
      <p:ext uri="{BB962C8B-B14F-4D97-AF65-F5344CB8AC3E}">
        <p14:creationId xmlns:p14="http://schemas.microsoft.com/office/powerpoint/2010/main" val="342009490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 </a:t>
            </a:r>
            <a:r>
              <a:rPr lang="en-US"/>
              <a:t>cách </a:t>
            </a:r>
            <a:r>
              <a:rPr lang="en-US" smtClean="0"/>
              <a:t>comment trong Java</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199" y="1299017"/>
            <a:ext cx="9968345" cy="4702050"/>
          </a:xfrm>
          <a:prstGeom prst="rect">
            <a:avLst/>
          </a:prstGeom>
        </p:spPr>
      </p:pic>
    </p:spTree>
    <p:extLst>
      <p:ext uri="{BB962C8B-B14F-4D97-AF65-F5344CB8AC3E}">
        <p14:creationId xmlns:p14="http://schemas.microsoft.com/office/powerpoint/2010/main" val="124707893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a:t>Sử dụng ký tự alphabet, số, $, dấu gạch dưới (_). Không được chứa khoảng trắng, các ký tự toán học. Tên không bắt đầu bằng số; phải được</a:t>
            </a:r>
            <a:r>
              <a:rPr lang="en-US" b="1" dirty="0"/>
              <a:t> </a:t>
            </a:r>
            <a:r>
              <a:rPr lang="en-US" dirty="0"/>
              <a:t>bắt đầu bằng chữ cái hoặc dấu gạch dưới _</a:t>
            </a:r>
          </a:p>
          <a:p>
            <a:pPr lvl="0"/>
            <a:r>
              <a:rPr lang="en-US" dirty="0"/>
              <a:t>Không được trùng với các từ khóa của Java</a:t>
            </a:r>
          </a:p>
          <a:p>
            <a:pPr lvl="0"/>
            <a:r>
              <a:rPr lang="en-US" dirty="0"/>
              <a:t>Không nên đặt tên dài quá 20 ký tự, và cũng không quá ngắn, trừ khi đặt tên tạm (ví dụ như: a, x, i, j, ...)</a:t>
            </a:r>
          </a:p>
          <a:p>
            <a:pPr lvl="0"/>
            <a:r>
              <a:rPr lang="en-US" dirty="0"/>
              <a:t>Đặt tên có ý nghĩa và thể hiện được mục đích của lớp, biến, phương thức. Nên đặt tên lớp, tên thuộc tính, tên phương thức bằng tiếng Anh.</a:t>
            </a:r>
          </a:p>
          <a:p>
            <a:pPr lvl="0"/>
            <a:r>
              <a:rPr lang="en-US" dirty="0"/>
              <a:t>Tên được đặt theo</a:t>
            </a:r>
            <a:r>
              <a:rPr lang="en-US" b="1" dirty="0"/>
              <a:t> quy tắc con lạc đà</a:t>
            </a:r>
            <a:r>
              <a:rPr lang="en-US" dirty="0"/>
              <a:t> </a:t>
            </a:r>
            <a:r>
              <a:rPr lang="en-US" dirty="0" smtClean="0"/>
              <a:t>(</a:t>
            </a:r>
            <a:r>
              <a:rPr lang="en-US" i="1" dirty="0" err="1"/>
              <a:t>C</a:t>
            </a:r>
            <a:r>
              <a:rPr lang="en-US" i="1" dirty="0" err="1" smtClean="0"/>
              <a:t>amelCase</a:t>
            </a:r>
            <a:r>
              <a:rPr lang="en-US" dirty="0"/>
              <a:t>)</a:t>
            </a:r>
          </a:p>
          <a:p>
            <a:endParaRPr lang="en-US" dirty="0"/>
          </a:p>
        </p:txBody>
      </p:sp>
      <p:sp>
        <p:nvSpPr>
          <p:cNvPr id="3" name="Title 2"/>
          <p:cNvSpPr>
            <a:spLocks noGrp="1"/>
          </p:cNvSpPr>
          <p:nvPr>
            <p:ph type="title"/>
          </p:nvPr>
        </p:nvSpPr>
        <p:spPr/>
        <p:txBody>
          <a:bodyPr/>
          <a:lstStyle/>
          <a:p>
            <a:r>
              <a:rPr lang="en-US" dirty="0" smtClean="0"/>
              <a:t>5.2. Quy </a:t>
            </a:r>
            <a:r>
              <a:rPr lang="en-US" dirty="0"/>
              <a:t>tắc đặt tên trong </a:t>
            </a:r>
            <a:r>
              <a:rPr lang="en-US" dirty="0" smtClean="0"/>
              <a:t>Java</a:t>
            </a:r>
            <a:endParaRPr lang="en-US" dirty="0"/>
          </a:p>
        </p:txBody>
      </p:sp>
    </p:spTree>
    <p:extLst>
      <p:ext uri="{BB962C8B-B14F-4D97-AF65-F5344CB8AC3E}">
        <p14:creationId xmlns:p14="http://schemas.microsoft.com/office/powerpoint/2010/main" val="45700019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Tên Project viết theo quy tắc con lạc đà. Ví dụ: QuanLySinhVien, QuanLyBanHang</a:t>
            </a:r>
          </a:p>
          <a:p>
            <a:r>
              <a:rPr lang="en-US" dirty="0"/>
              <a:t>Tên package viết thường toàn bộ. Ví dụ: quanlysinhvien.model, com.tencongty.tendoan</a:t>
            </a:r>
          </a:p>
          <a:p>
            <a:r>
              <a:rPr lang="en-US" dirty="0"/>
              <a:t>Tên lớp viết hoa ký tự đầu; tên biến và tên phương thức viết thường ký tự đầu tiên. </a:t>
            </a:r>
          </a:p>
          <a:p>
            <a:r>
              <a:rPr lang="en-US" dirty="0"/>
              <a:t>Tên hằng số được viết in hoa. </a:t>
            </a:r>
          </a:p>
          <a:p>
            <a:r>
              <a:rPr lang="en-US" dirty="0"/>
              <a:t>Ví dụ: PI = 3.14; </a:t>
            </a:r>
            <a:r>
              <a:rPr lang="en-US" dirty="0" smtClean="0"/>
              <a:t>TY_GIA </a:t>
            </a:r>
            <a:r>
              <a:rPr lang="en-US" dirty="0"/>
              <a:t>= 23000; HOUR_OF_DAY = 24; COMPANY = “TDC”</a:t>
            </a:r>
          </a:p>
          <a:p>
            <a:r>
              <a:rPr lang="en-US" dirty="0"/>
              <a:t>Lưu ý: Trong Java có phân biệt chữ hoa chữ thường</a:t>
            </a:r>
            <a:r>
              <a:rPr lang="en-US" dirty="0" smtClean="0"/>
              <a:t>.</a:t>
            </a:r>
            <a:endParaRPr lang="en-US" dirty="0"/>
          </a:p>
        </p:txBody>
      </p:sp>
      <p:sp>
        <p:nvSpPr>
          <p:cNvPr id="3" name="Title 2"/>
          <p:cNvSpPr>
            <a:spLocks noGrp="1"/>
          </p:cNvSpPr>
          <p:nvPr>
            <p:ph type="title"/>
          </p:nvPr>
        </p:nvSpPr>
        <p:spPr/>
        <p:txBody>
          <a:bodyPr/>
          <a:lstStyle/>
          <a:p>
            <a:r>
              <a:rPr lang="en-US"/>
              <a:t>5.2. Quy tắc đặt tên trong </a:t>
            </a:r>
            <a:r>
              <a:rPr lang="en-US" smtClean="0"/>
              <a:t>Java (tt)</a:t>
            </a:r>
            <a:endParaRPr lang="en-US"/>
          </a:p>
        </p:txBody>
      </p:sp>
    </p:spTree>
    <p:extLst>
      <p:ext uri="{BB962C8B-B14F-4D97-AF65-F5344CB8AC3E}">
        <p14:creationId xmlns:p14="http://schemas.microsoft.com/office/powerpoint/2010/main" val="146645642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Một số ví dụ về tên lớp, tên thuộc tính, tên phương thức</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2481645"/>
              </p:ext>
            </p:extLst>
          </p:nvPr>
        </p:nvGraphicFramePr>
        <p:xfrm>
          <a:off x="838201" y="1561458"/>
          <a:ext cx="10515600" cy="2243328"/>
        </p:xfrm>
        <a:graphic>
          <a:graphicData uri="http://schemas.openxmlformats.org/drawingml/2006/table">
            <a:tbl>
              <a:tblPr firstRow="1" firstCol="1" bandRow="1">
                <a:tableStyleId>{5C22544A-7EE6-4342-B048-85BDC9FD1C3A}</a:tableStyleId>
              </a:tblPr>
              <a:tblGrid>
                <a:gridCol w="2750126">
                  <a:extLst>
                    <a:ext uri="{9D8B030D-6E8A-4147-A177-3AD203B41FA5}">
                      <a16:colId xmlns:a16="http://schemas.microsoft.com/office/drawing/2014/main" xmlns="" val="75780364"/>
                    </a:ext>
                  </a:extLst>
                </a:gridCol>
                <a:gridCol w="3560618">
                  <a:extLst>
                    <a:ext uri="{9D8B030D-6E8A-4147-A177-3AD203B41FA5}">
                      <a16:colId xmlns:a16="http://schemas.microsoft.com/office/drawing/2014/main" xmlns="" val="162071655"/>
                    </a:ext>
                  </a:extLst>
                </a:gridCol>
                <a:gridCol w="4204856">
                  <a:extLst>
                    <a:ext uri="{9D8B030D-6E8A-4147-A177-3AD203B41FA5}">
                      <a16:colId xmlns:a16="http://schemas.microsoft.com/office/drawing/2014/main" xmlns="" val="794207535"/>
                    </a:ext>
                  </a:extLst>
                </a:gridCol>
              </a:tblGrid>
              <a:tr h="0">
                <a:tc>
                  <a:txBody>
                    <a:bodyPr/>
                    <a:lstStyle/>
                    <a:p>
                      <a:pPr algn="ctr">
                        <a:lnSpc>
                          <a:spcPct val="115000"/>
                        </a:lnSpc>
                        <a:spcAft>
                          <a:spcPts val="0"/>
                        </a:spcAft>
                      </a:pPr>
                      <a:r>
                        <a:rPr lang="en-US" sz="3200" dirty="0" err="1">
                          <a:effectLst/>
                        </a:rPr>
                        <a:t>Tên</a:t>
                      </a:r>
                      <a:r>
                        <a:rPr lang="en-US" sz="3200" dirty="0">
                          <a:effectLst/>
                        </a:rPr>
                        <a:t> </a:t>
                      </a:r>
                      <a:r>
                        <a:rPr lang="en-US" sz="3200" dirty="0" err="1">
                          <a:effectLst/>
                        </a:rPr>
                        <a:t>lớp</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3200">
                          <a:effectLst/>
                        </a:rPr>
                        <a:t>Tên thuộc tính</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en-US" sz="3200" dirty="0" err="1">
                          <a:effectLst/>
                        </a:rPr>
                        <a:t>Tên</a:t>
                      </a:r>
                      <a:r>
                        <a:rPr lang="en-US" sz="3200" dirty="0">
                          <a:effectLst/>
                        </a:rPr>
                        <a:t> </a:t>
                      </a:r>
                      <a:r>
                        <a:rPr lang="en-US" sz="3200" dirty="0" err="1">
                          <a:effectLst/>
                        </a:rPr>
                        <a:t>phương</a:t>
                      </a:r>
                      <a:r>
                        <a:rPr lang="en-US" sz="3200" dirty="0">
                          <a:effectLst/>
                        </a:rPr>
                        <a:t> </a:t>
                      </a:r>
                      <a:r>
                        <a:rPr lang="en-US" sz="3200" dirty="0" err="1">
                          <a:effectLst/>
                        </a:rPr>
                        <a:t>thức</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46324067"/>
                  </a:ext>
                </a:extLst>
              </a:tr>
              <a:tr h="0">
                <a:tc>
                  <a:txBody>
                    <a:bodyPr/>
                    <a:lstStyle/>
                    <a:p>
                      <a:pPr>
                        <a:lnSpc>
                          <a:spcPct val="115000"/>
                        </a:lnSpc>
                        <a:spcAft>
                          <a:spcPts val="0"/>
                        </a:spcAft>
                      </a:pPr>
                      <a:r>
                        <a:rPr lang="en-US" sz="3200" dirty="0" err="1">
                          <a:effectLst/>
                        </a:rPr>
                        <a:t>SinhVien</a:t>
                      </a:r>
                      <a:endParaRPr lang="en-US" sz="3200" dirty="0">
                        <a:effectLst/>
                      </a:endParaRPr>
                    </a:p>
                    <a:p>
                      <a:pPr>
                        <a:lnSpc>
                          <a:spcPct val="115000"/>
                        </a:lnSpc>
                        <a:spcAft>
                          <a:spcPts val="0"/>
                        </a:spcAft>
                      </a:pPr>
                      <a:r>
                        <a:rPr lang="en-US" sz="3200" dirty="0" err="1">
                          <a:effectLst/>
                        </a:rPr>
                        <a:t>HinhChuNhat</a:t>
                      </a:r>
                      <a:endParaRPr lang="en-US" sz="3200" dirty="0">
                        <a:effectLst/>
                      </a:endParaRPr>
                    </a:p>
                    <a:p>
                      <a:pPr>
                        <a:lnSpc>
                          <a:spcPct val="115000"/>
                        </a:lnSpc>
                        <a:spcAft>
                          <a:spcPts val="0"/>
                        </a:spcAft>
                      </a:pPr>
                      <a:r>
                        <a:rPr lang="en-US" sz="3200" dirty="0" err="1">
                          <a:effectLst/>
                        </a:rPr>
                        <a:t>XeMay</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3200" dirty="0" err="1">
                          <a:effectLst/>
                        </a:rPr>
                        <a:t>hoTen</a:t>
                      </a:r>
                      <a:endParaRPr lang="en-US" sz="3200" dirty="0">
                        <a:effectLst/>
                      </a:endParaRPr>
                    </a:p>
                    <a:p>
                      <a:pPr>
                        <a:lnSpc>
                          <a:spcPct val="115000"/>
                        </a:lnSpc>
                        <a:spcAft>
                          <a:spcPts val="0"/>
                        </a:spcAft>
                      </a:pPr>
                      <a:r>
                        <a:rPr lang="en-US" sz="3200" dirty="0" err="1">
                          <a:effectLst/>
                        </a:rPr>
                        <a:t>diemToan</a:t>
                      </a:r>
                      <a:endParaRPr lang="en-US" sz="3200" dirty="0">
                        <a:effectLst/>
                      </a:endParaRPr>
                    </a:p>
                    <a:p>
                      <a:pPr>
                        <a:lnSpc>
                          <a:spcPct val="115000"/>
                        </a:lnSpc>
                        <a:spcAft>
                          <a:spcPts val="0"/>
                        </a:spcAft>
                      </a:pPr>
                      <a:r>
                        <a:rPr lang="en-US" sz="3200" dirty="0" err="1">
                          <a:effectLst/>
                        </a:rPr>
                        <a:t>diemVan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3200" dirty="0">
                          <a:effectLst/>
                        </a:rPr>
                        <a:t>tinhDiemTrungBinh()</a:t>
                      </a:r>
                    </a:p>
                    <a:p>
                      <a:pPr>
                        <a:lnSpc>
                          <a:spcPct val="115000"/>
                        </a:lnSpc>
                        <a:spcAft>
                          <a:spcPts val="0"/>
                        </a:spcAft>
                      </a:pPr>
                      <a:r>
                        <a:rPr lang="en-US" sz="3200" dirty="0">
                          <a:effectLst/>
                        </a:rPr>
                        <a:t>inThongTin()</a:t>
                      </a:r>
                    </a:p>
                    <a:p>
                      <a:pPr>
                        <a:lnSpc>
                          <a:spcPct val="115000"/>
                        </a:lnSpc>
                        <a:spcAft>
                          <a:spcPts val="0"/>
                        </a:spcAft>
                      </a:pPr>
                      <a:r>
                        <a:rPr lang="en-US" sz="3200" dirty="0">
                          <a:effectLst/>
                        </a:rPr>
                        <a:t>tinhDienTich()</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93128838"/>
                  </a:ext>
                </a:extLst>
              </a:tr>
            </a:tbl>
          </a:graphicData>
        </a:graphic>
      </p:graphicFrame>
    </p:spTree>
    <p:extLst>
      <p:ext uri="{BB962C8B-B14F-4D97-AF65-F5344CB8AC3E}">
        <p14:creationId xmlns:p14="http://schemas.microsoft.com/office/powerpoint/2010/main" val="347558526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6253" y="1442358"/>
            <a:ext cx="10157547" cy="4245194"/>
          </a:xfrm>
          <a:prstGeom prst="rect">
            <a:avLst/>
          </a:prstGeom>
        </p:spPr>
      </p:pic>
      <p:sp>
        <p:nvSpPr>
          <p:cNvPr id="3" name="Title 2"/>
          <p:cNvSpPr>
            <a:spLocks noGrp="1"/>
          </p:cNvSpPr>
          <p:nvPr>
            <p:ph type="title"/>
          </p:nvPr>
        </p:nvSpPr>
        <p:spPr/>
        <p:txBody>
          <a:bodyPr>
            <a:normAutofit/>
          </a:bodyPr>
          <a:lstStyle/>
          <a:p>
            <a:r>
              <a:rPr lang="en-US" dirty="0"/>
              <a:t>Từ khóa Java</a:t>
            </a:r>
            <a:r>
              <a:rPr lang="en-US" dirty="0" smtClean="0"/>
              <a:t>:</a:t>
            </a:r>
            <a:endParaRPr lang="en-US" dirty="0"/>
          </a:p>
        </p:txBody>
      </p:sp>
    </p:spTree>
    <p:extLst>
      <p:ext uri="{BB962C8B-B14F-4D97-AF65-F5344CB8AC3E}">
        <p14:creationId xmlns:p14="http://schemas.microsoft.com/office/powerpoint/2010/main" val="1330795209"/>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	Chèn vào một tab vào chuỗi</a:t>
            </a:r>
          </a:p>
          <a:p>
            <a:r>
              <a:rPr lang="en-US" dirty="0"/>
              <a:t>\b	Xóa lùi 1 ký tự (backspace)</a:t>
            </a:r>
          </a:p>
          <a:p>
            <a:r>
              <a:rPr lang="en-US" dirty="0"/>
              <a:t>\n	Chèn một dòng mới</a:t>
            </a:r>
          </a:p>
          <a:p>
            <a:r>
              <a:rPr lang="en-US" dirty="0"/>
              <a:t>\r	Thay thế các ký tự trước \r bằng số các ký tự phía sau \r</a:t>
            </a:r>
          </a:p>
          <a:p>
            <a:r>
              <a:rPr lang="en-US" dirty="0"/>
              <a:t>\'	Chèn dấu nháy đơn</a:t>
            </a:r>
          </a:p>
          <a:p>
            <a:r>
              <a:rPr lang="en-US" dirty="0"/>
              <a:t>\"	Chèn dấu nháy kép</a:t>
            </a:r>
          </a:p>
          <a:p>
            <a:r>
              <a:rPr lang="en-US" dirty="0"/>
              <a:t>\\	Chèn dấu \ </a:t>
            </a:r>
          </a:p>
          <a:p>
            <a:endParaRPr lang="en-US" dirty="0"/>
          </a:p>
        </p:txBody>
      </p:sp>
      <p:sp>
        <p:nvSpPr>
          <p:cNvPr id="3" name="Title 2"/>
          <p:cNvSpPr>
            <a:spLocks noGrp="1"/>
          </p:cNvSpPr>
          <p:nvPr>
            <p:ph type="title"/>
          </p:nvPr>
        </p:nvSpPr>
        <p:spPr/>
        <p:txBody>
          <a:bodyPr/>
          <a:lstStyle/>
          <a:p>
            <a:r>
              <a:rPr lang="en-US" dirty="0"/>
              <a:t>Một số ký tự Escape character phổ biến trong Java</a:t>
            </a:r>
          </a:p>
        </p:txBody>
      </p:sp>
    </p:spTree>
    <p:extLst>
      <p:ext uri="{BB962C8B-B14F-4D97-AF65-F5344CB8AC3E}">
        <p14:creationId xmlns:p14="http://schemas.microsoft.com/office/powerpoint/2010/main" val="358133011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Ngôn ngữ lập trình Java được ra đời bởi tác giả là ông James Gosling và đồng nghiệp thuộc công ty Sun Microsystems vào đầu những năm 1990s. Ban đầu ngôn ngữ này có tên gọi là Oak, đến năm 1993 được đổi tên thành Java. Năm 2010, Sun Microsystems được Oracle mua lại</a:t>
            </a:r>
          </a:p>
        </p:txBody>
      </p:sp>
      <p:sp>
        <p:nvSpPr>
          <p:cNvPr id="3" name="Title 2"/>
          <p:cNvSpPr>
            <a:spLocks noGrp="1"/>
          </p:cNvSpPr>
          <p:nvPr>
            <p:ph type="title"/>
          </p:nvPr>
        </p:nvSpPr>
        <p:spPr/>
        <p:txBody>
          <a:bodyPr/>
          <a:lstStyle/>
          <a:p>
            <a:r>
              <a:rPr lang="en-US" dirty="0" smtClean="0"/>
              <a:t>1.1. Lịch </a:t>
            </a:r>
            <a:r>
              <a:rPr lang="en-US" dirty="0"/>
              <a:t>sử phát triển của Java</a:t>
            </a:r>
          </a:p>
        </p:txBody>
      </p:sp>
      <p:pic>
        <p:nvPicPr>
          <p:cNvPr id="4" name="Picture 3"/>
          <p:cNvPicPr/>
          <p:nvPr/>
        </p:nvPicPr>
        <p:blipFill>
          <a:blip r:embed="rId2"/>
          <a:stretch>
            <a:fillRect/>
          </a:stretch>
        </p:blipFill>
        <p:spPr>
          <a:xfrm>
            <a:off x="5033933" y="3942804"/>
            <a:ext cx="1597660" cy="2007235"/>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239456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Biên </a:t>
            </a:r>
            <a:r>
              <a:rPr lang="en-US" dirty="0"/>
              <a:t>dịch và thực thi chương trình Java </a:t>
            </a:r>
          </a:p>
        </p:txBody>
      </p:sp>
    </p:spTree>
    <p:extLst>
      <p:ext uri="{BB962C8B-B14F-4D97-AF65-F5344CB8AC3E}">
        <p14:creationId xmlns:p14="http://schemas.microsoft.com/office/powerpoint/2010/main" val="20649893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Trình biên dịch chuyển mã nguồn thành tập các lệnh (bytecode) không phụ thuộc vào phần cứng cụ thể. Khi chạy chương trình, trình thông dịch trên mỗi máy chuyển bytecode thành chương trình thực thi nhờ có máy ảo Java. Máy ảo Java tạo ra một môi trường để thực thi các lệnh, nạp các file .class, quản lý bộ nhớ, gom rác.</a:t>
            </a:r>
          </a:p>
          <a:p>
            <a:endParaRPr lang="en-US" dirty="0"/>
          </a:p>
        </p:txBody>
      </p:sp>
      <p:sp>
        <p:nvSpPr>
          <p:cNvPr id="3" name="Title 2"/>
          <p:cNvSpPr>
            <a:spLocks noGrp="1"/>
          </p:cNvSpPr>
          <p:nvPr>
            <p:ph type="title"/>
          </p:nvPr>
        </p:nvSpPr>
        <p:spPr/>
        <p:txBody>
          <a:bodyPr/>
          <a:lstStyle/>
          <a:p>
            <a:r>
              <a:rPr lang="en-US"/>
              <a:t>Biên dịch và thực thi chương trình Java </a:t>
            </a:r>
            <a:endParaRPr lang="en-US" dirty="0"/>
          </a:p>
        </p:txBody>
      </p:sp>
    </p:spTree>
    <p:extLst>
      <p:ext uri="{BB962C8B-B14F-4D97-AF65-F5344CB8AC3E}">
        <p14:creationId xmlns:p14="http://schemas.microsoft.com/office/powerpoint/2010/main" val="37584282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Trình biên dịch, 'javac' </a:t>
            </a:r>
          </a:p>
          <a:p>
            <a:pPr lvl="1"/>
            <a:r>
              <a:rPr lang="en-US" dirty="0"/>
              <a:t>javac [options] SourceCodeName.java</a:t>
            </a:r>
          </a:p>
          <a:p>
            <a:pPr lvl="0"/>
            <a:r>
              <a:rPr lang="en-US" dirty="0"/>
              <a:t>Trình thông dịch, 'java' </a:t>
            </a:r>
          </a:p>
          <a:p>
            <a:pPr lvl="1"/>
            <a:r>
              <a:rPr lang="en-US" dirty="0"/>
              <a:t>java [options] ClassName </a:t>
            </a:r>
          </a:p>
          <a:p>
            <a:pPr lvl="0"/>
            <a:r>
              <a:rPr lang="en-US" dirty="0"/>
              <a:t>Công cụ sinh tài liệu, 'javadoc' </a:t>
            </a:r>
          </a:p>
          <a:p>
            <a:pPr lvl="1"/>
            <a:r>
              <a:rPr lang="en-US" dirty="0"/>
              <a:t>javadoc [options] SourceCodeName.java</a:t>
            </a:r>
          </a:p>
          <a:p>
            <a:endParaRPr lang="en-US" dirty="0"/>
          </a:p>
        </p:txBody>
      </p:sp>
      <p:sp>
        <p:nvSpPr>
          <p:cNvPr id="3" name="Title 2"/>
          <p:cNvSpPr>
            <a:spLocks noGrp="1"/>
          </p:cNvSpPr>
          <p:nvPr>
            <p:ph type="title"/>
          </p:nvPr>
        </p:nvSpPr>
        <p:spPr/>
        <p:txBody>
          <a:bodyPr>
            <a:normAutofit/>
          </a:bodyPr>
          <a:lstStyle/>
          <a:p>
            <a:r>
              <a:rPr lang="en-US" dirty="0"/>
              <a:t>Các lệnh biên dịch, thông dịch</a:t>
            </a:r>
            <a:r>
              <a:rPr lang="en-US" dirty="0" smtClean="0"/>
              <a:t>:</a:t>
            </a:r>
            <a:endParaRPr lang="en-US" dirty="0"/>
          </a:p>
        </p:txBody>
      </p:sp>
    </p:spTree>
    <p:extLst>
      <p:ext uri="{BB962C8B-B14F-4D97-AF65-F5344CB8AC3E}">
        <p14:creationId xmlns:p14="http://schemas.microsoft.com/office/powerpoint/2010/main" val="234409590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Để thống nhất cách viết code và dễ sửa lỗi cũng như bảo trì nâng cấp hệ thống, lập trình viên cần tuân thủ quy ước viết code. Hai bộ Quy ước viết mã lập trình Java: </a:t>
            </a:r>
            <a:r>
              <a:rPr lang="en-US" b="1" dirty="0"/>
              <a:t>Google Java Style Guide, Sun Java Style Guide</a:t>
            </a:r>
            <a:endParaRPr lang="en-US" dirty="0"/>
          </a:p>
          <a:p>
            <a:r>
              <a:rPr lang="en-US" dirty="0"/>
              <a:t>Các tài liệu về lớp và phương thức trong thư viện Java được trình bày trong API document: </a:t>
            </a:r>
            <a:r>
              <a:rPr lang="en-US" dirty="0">
                <a:hlinkClick r:id="rId2"/>
              </a:rPr>
              <a:t>http://</a:t>
            </a:r>
            <a:r>
              <a:rPr lang="en-US" dirty="0" smtClean="0">
                <a:hlinkClick r:id="rId2"/>
              </a:rPr>
              <a:t>docs.oracle.com/javase/7/docs/api/index.html</a:t>
            </a:r>
            <a:endParaRPr lang="en-US" dirty="0" smtClean="0"/>
          </a:p>
          <a:p>
            <a:endParaRPr lang="en-US" dirty="0"/>
          </a:p>
          <a:p>
            <a:endParaRPr lang="en-US" dirty="0"/>
          </a:p>
        </p:txBody>
      </p:sp>
      <p:sp>
        <p:nvSpPr>
          <p:cNvPr id="3" name="Title 2"/>
          <p:cNvSpPr>
            <a:spLocks noGrp="1"/>
          </p:cNvSpPr>
          <p:nvPr>
            <p:ph type="title"/>
          </p:nvPr>
        </p:nvSpPr>
        <p:spPr/>
        <p:txBody>
          <a:bodyPr>
            <a:normAutofit/>
          </a:bodyPr>
          <a:lstStyle/>
          <a:p>
            <a:r>
              <a:rPr lang="en-US" dirty="0"/>
              <a:t>Coding convention – Quy ước viết </a:t>
            </a:r>
            <a:r>
              <a:rPr lang="en-US" dirty="0" smtClean="0"/>
              <a:t>code</a:t>
            </a:r>
            <a:endParaRPr lang="en-US" dirty="0"/>
          </a:p>
        </p:txBody>
      </p:sp>
    </p:spTree>
    <p:extLst>
      <p:ext uri="{BB962C8B-B14F-4D97-AF65-F5344CB8AC3E}">
        <p14:creationId xmlns:p14="http://schemas.microsoft.com/office/powerpoint/2010/main" val="201353447"/>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14003" y="0"/>
            <a:ext cx="6609757" cy="6786198"/>
          </a:xfrm>
          <a:prstGeom prst="rect">
            <a:avLst/>
          </a:prstGeom>
        </p:spPr>
      </p:pic>
      <p:sp>
        <p:nvSpPr>
          <p:cNvPr id="3" name="Title 2"/>
          <p:cNvSpPr>
            <a:spLocks noGrp="1"/>
          </p:cNvSpPr>
          <p:nvPr>
            <p:ph type="title"/>
          </p:nvPr>
        </p:nvSpPr>
        <p:spPr/>
        <p:txBody>
          <a:bodyPr>
            <a:normAutofit/>
          </a:bodyPr>
          <a:lstStyle/>
          <a:p>
            <a:r>
              <a:rPr lang="en-US" dirty="0"/>
              <a:t>Ví dụ:  </a:t>
            </a:r>
          </a:p>
        </p:txBody>
      </p:sp>
    </p:spTree>
    <p:extLst>
      <p:ext uri="{BB962C8B-B14F-4D97-AF65-F5344CB8AC3E}">
        <p14:creationId xmlns:p14="http://schemas.microsoft.com/office/powerpoint/2010/main" val="1701808365"/>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Yêu cầu: Xây dựng chương trình ứng dụng quản lý sinh viên cho một trường học, để quản lý các thông tin: sinh viên, môn học, khoa, lớp cố định, lớp học phần, đăng ký môn học. Với các chức năng cập nhật dữ liệu: Thêm, Xóa, Sửa, xem danh sách các thông tin, tương tác dữ liệu với file, với Cơ sở dữ liệu.</a:t>
            </a:r>
          </a:p>
          <a:p>
            <a:endParaRPr lang="en-US" dirty="0"/>
          </a:p>
        </p:txBody>
      </p:sp>
      <p:sp>
        <p:nvSpPr>
          <p:cNvPr id="3" name="Title 2"/>
          <p:cNvSpPr>
            <a:spLocks noGrp="1"/>
          </p:cNvSpPr>
          <p:nvPr>
            <p:ph type="title"/>
          </p:nvPr>
        </p:nvSpPr>
        <p:spPr/>
        <p:txBody>
          <a:bodyPr>
            <a:normAutofit/>
          </a:bodyPr>
          <a:lstStyle/>
          <a:p>
            <a:r>
              <a:rPr lang="en-US" dirty="0"/>
              <a:t>Case Study Quản Lý Sinh </a:t>
            </a:r>
            <a:r>
              <a:rPr lang="en-US" dirty="0" smtClean="0"/>
              <a:t>Viên</a:t>
            </a:r>
            <a:endParaRPr lang="en-US" dirty="0"/>
          </a:p>
        </p:txBody>
      </p:sp>
    </p:spTree>
    <p:extLst>
      <p:ext uri="{BB962C8B-B14F-4D97-AF65-F5344CB8AC3E}">
        <p14:creationId xmlns:p14="http://schemas.microsoft.com/office/powerpoint/2010/main" val="3088702928"/>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a:t>
            </a:r>
            <a:r>
              <a:rPr lang="en-US" dirty="0" smtClean="0"/>
              <a:t>tập</a:t>
            </a:r>
            <a:endParaRPr lang="en-US" dirty="0"/>
          </a:p>
        </p:txBody>
      </p:sp>
    </p:spTree>
    <p:extLst>
      <p:ext uri="{BB962C8B-B14F-4D97-AF65-F5344CB8AC3E}">
        <p14:creationId xmlns:p14="http://schemas.microsoft.com/office/powerpoint/2010/main" val="312484743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hiển thị câu “A journey of a thousand miles begins with a single step”</a:t>
            </a:r>
          </a:p>
          <a:p>
            <a:endParaRPr lang="en-US" dirty="0"/>
          </a:p>
        </p:txBody>
      </p:sp>
      <p:sp>
        <p:nvSpPr>
          <p:cNvPr id="3" name="Title 2"/>
          <p:cNvSpPr>
            <a:spLocks noGrp="1"/>
          </p:cNvSpPr>
          <p:nvPr>
            <p:ph type="title"/>
          </p:nvPr>
        </p:nvSpPr>
        <p:spPr/>
        <p:txBody>
          <a:bodyPr/>
          <a:lstStyle/>
          <a:p>
            <a:r>
              <a:rPr lang="en-US" dirty="0" smtClean="0"/>
              <a:t>Bài 1:</a:t>
            </a:r>
            <a:endParaRPr lang="en-US" dirty="0"/>
          </a:p>
        </p:txBody>
      </p:sp>
      <p:sp>
        <p:nvSpPr>
          <p:cNvPr id="7" name="Rectangle 6"/>
          <p:cNvSpPr>
            <a:spLocks noChangeArrowheads="1"/>
          </p:cNvSpPr>
          <p:nvPr/>
        </p:nvSpPr>
        <p:spPr bwMode="auto">
          <a:xfrm>
            <a:off x="1343891" y="3281362"/>
            <a:ext cx="9185564" cy="1152093"/>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 journey of thousand miles begins with a single step.</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362418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Viết chương trình in tên của mình, có dạng như sau</a:t>
            </a:r>
          </a:p>
        </p:txBody>
      </p:sp>
      <p:sp>
        <p:nvSpPr>
          <p:cNvPr id="3" name="Title 2"/>
          <p:cNvSpPr>
            <a:spLocks noGrp="1"/>
          </p:cNvSpPr>
          <p:nvPr>
            <p:ph type="title"/>
          </p:nvPr>
        </p:nvSpPr>
        <p:spPr/>
        <p:txBody>
          <a:bodyPr/>
          <a:lstStyle/>
          <a:p>
            <a:r>
              <a:rPr lang="en-US" dirty="0" smtClean="0"/>
              <a:t>Bài 2</a:t>
            </a:r>
            <a:endParaRPr lang="en-US" dirty="0"/>
          </a:p>
        </p:txBody>
      </p:sp>
      <p:sp>
        <p:nvSpPr>
          <p:cNvPr id="4" name="Rectangle 3"/>
          <p:cNvSpPr>
            <a:spLocks noChangeArrowheads="1"/>
          </p:cNvSpPr>
          <p:nvPr/>
        </p:nvSpPr>
        <p:spPr bwMode="auto">
          <a:xfrm>
            <a:off x="1676399" y="2507673"/>
            <a:ext cx="7758545" cy="2854036"/>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sz="24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TTTTTTT    DDDD            CCCC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24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T            D        D        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24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T            D          D     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24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T            D        D        C</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24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T            DDDD             CCCC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240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9072156"/>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cho phép nhập vào tên và xuất ra lời chào</a:t>
            </a:r>
          </a:p>
          <a:p>
            <a:endParaRPr lang="en-US" dirty="0"/>
          </a:p>
        </p:txBody>
      </p:sp>
      <p:sp>
        <p:nvSpPr>
          <p:cNvPr id="3" name="Title 2"/>
          <p:cNvSpPr>
            <a:spLocks noGrp="1"/>
          </p:cNvSpPr>
          <p:nvPr>
            <p:ph type="title"/>
          </p:nvPr>
        </p:nvSpPr>
        <p:spPr/>
        <p:txBody>
          <a:bodyPr/>
          <a:lstStyle/>
          <a:p>
            <a:r>
              <a:rPr lang="en-US" dirty="0" smtClean="0"/>
              <a:t>Bài 3:</a:t>
            </a:r>
            <a:endParaRPr lang="en-US" dirty="0"/>
          </a:p>
        </p:txBody>
      </p:sp>
      <p:sp>
        <p:nvSpPr>
          <p:cNvPr id="4" name="Rectangle 3"/>
          <p:cNvSpPr>
            <a:spLocks noChangeArrowheads="1"/>
          </p:cNvSpPr>
          <p:nvPr/>
        </p:nvSpPr>
        <p:spPr bwMode="auto">
          <a:xfrm>
            <a:off x="1302327" y="2590800"/>
            <a:ext cx="7075228" cy="1773382"/>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Enter your name: </a:t>
            </a:r>
            <a:r>
              <a:rPr lang="en-US" sz="20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Hong</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My</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Welcome </a:t>
            </a:r>
            <a:r>
              <a:rPr lang="en-US" sz="20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Hong My</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to Java World!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75130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8170" y="1734416"/>
            <a:ext cx="10579743" cy="1646093"/>
          </a:xfrm>
          <a:prstGeom prst="rect">
            <a:avLst/>
          </a:prstGeom>
        </p:spPr>
      </p:pic>
      <p:sp>
        <p:nvSpPr>
          <p:cNvPr id="3" name="Title 2"/>
          <p:cNvSpPr>
            <a:spLocks noGrp="1"/>
          </p:cNvSpPr>
          <p:nvPr>
            <p:ph type="title"/>
          </p:nvPr>
        </p:nvSpPr>
        <p:spPr/>
        <p:txBody>
          <a:bodyPr/>
          <a:lstStyle/>
          <a:p>
            <a:r>
              <a:rPr lang="en-US" dirty="0"/>
              <a:t>Các phiên bản Java đã phát hành</a:t>
            </a:r>
          </a:p>
        </p:txBody>
      </p:sp>
      <p:pic>
        <p:nvPicPr>
          <p:cNvPr id="5" name="Picture 4" descr="Kết quả hình ảnh cho JAVA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229" y="3672567"/>
            <a:ext cx="3338971" cy="1747867"/>
          </a:xfrm>
          <a:prstGeom prst="rect">
            <a:avLst/>
          </a:prstGeom>
          <a:noFill/>
          <a:ln>
            <a:noFill/>
          </a:ln>
        </p:spPr>
      </p:pic>
    </p:spTree>
    <p:extLst>
      <p:ext uri="{BB962C8B-B14F-4D97-AF65-F5344CB8AC3E}">
        <p14:creationId xmlns:p14="http://schemas.microsoft.com/office/powerpoint/2010/main" val="1270247435"/>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cho phép nhập hai cạnh của hình chữ nhật, tính diện tích và chu vi của hình chữ nhật.</a:t>
            </a:r>
          </a:p>
          <a:p>
            <a:endParaRPr lang="en-US" dirty="0"/>
          </a:p>
        </p:txBody>
      </p:sp>
      <p:sp>
        <p:nvSpPr>
          <p:cNvPr id="3" name="Title 2"/>
          <p:cNvSpPr>
            <a:spLocks noGrp="1"/>
          </p:cNvSpPr>
          <p:nvPr>
            <p:ph type="title"/>
          </p:nvPr>
        </p:nvSpPr>
        <p:spPr/>
        <p:txBody>
          <a:bodyPr/>
          <a:lstStyle/>
          <a:p>
            <a:r>
              <a:rPr lang="en-US" dirty="0" smtClean="0"/>
              <a:t>Bài 4</a:t>
            </a:r>
            <a:endParaRPr lang="en-US" dirty="0"/>
          </a:p>
        </p:txBody>
      </p:sp>
      <p:sp>
        <p:nvSpPr>
          <p:cNvPr id="4" name="Rectangle 3"/>
          <p:cNvSpPr>
            <a:spLocks noChangeArrowheads="1"/>
          </p:cNvSpPr>
          <p:nvPr/>
        </p:nvSpPr>
        <p:spPr bwMode="auto">
          <a:xfrm>
            <a:off x="1717964" y="3018155"/>
            <a:ext cx="6664036" cy="1886354"/>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Enter width: 25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Enter length: 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Area of Rectangle(25, 4) is 100</a:t>
            </a:r>
            <a:b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b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Perimeter of Rectangle(25, 4) is 58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0921318"/>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Viết chương trình nhập vào một số giây, xử lý in ra màn hình dãy số dưới dạng ‘giờ:phút:giây</a:t>
            </a:r>
            <a:r>
              <a:rPr lang="en-US" dirty="0" smtClean="0"/>
              <a:t>’</a:t>
            </a:r>
          </a:p>
          <a:p>
            <a:endParaRPr lang="en-US" dirty="0"/>
          </a:p>
        </p:txBody>
      </p:sp>
      <p:sp>
        <p:nvSpPr>
          <p:cNvPr id="3" name="Title 2"/>
          <p:cNvSpPr>
            <a:spLocks noGrp="1"/>
          </p:cNvSpPr>
          <p:nvPr>
            <p:ph type="title"/>
          </p:nvPr>
        </p:nvSpPr>
        <p:spPr/>
        <p:txBody>
          <a:bodyPr/>
          <a:lstStyle/>
          <a:p>
            <a:r>
              <a:rPr lang="en-US" dirty="0" smtClean="0"/>
              <a:t>Bài 5</a:t>
            </a:r>
            <a:endParaRPr lang="en-US" dirty="0"/>
          </a:p>
        </p:txBody>
      </p:sp>
      <p:sp>
        <p:nvSpPr>
          <p:cNvPr id="4" name="Rectangle 3"/>
          <p:cNvSpPr>
            <a:spLocks noChangeArrowheads="1"/>
          </p:cNvSpPr>
          <p:nvPr/>
        </p:nvSpPr>
        <p:spPr bwMode="auto">
          <a:xfrm>
            <a:off x="1233055" y="3193733"/>
            <a:ext cx="7148945" cy="1253576"/>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0"/>
              </a:spcAft>
            </a:pPr>
            <a:r>
              <a:rPr lang="en-US" sz="2400">
                <a:solidFill>
                  <a:srgbClr val="000000"/>
                </a:solidFill>
                <a:effectLst/>
                <a:latin typeface="Consolas" panose="020B0609020204030204" pitchFamily="49" charset="0"/>
                <a:ea typeface="Calibri" panose="020F0502020204030204" pitchFamily="34" charset="0"/>
                <a:cs typeface="Consolas" panose="020B0609020204030204" pitchFamily="49" charset="0"/>
              </a:rPr>
              <a:t>Enter amount of seconds: 6543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2400">
                <a:solidFill>
                  <a:srgbClr val="000000"/>
                </a:solidFill>
                <a:effectLst/>
                <a:latin typeface="Consolas" panose="020B0609020204030204" pitchFamily="49" charset="0"/>
                <a:ea typeface="Calibri" panose="020F0502020204030204" pitchFamily="34" charset="0"/>
                <a:cs typeface="Consolas" panose="020B0609020204030204" pitchFamily="49" charset="0"/>
              </a:rPr>
              <a:t>Result: 01:49:03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sz="240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5478392"/>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Viết chương trình chuyển đổi giữa độ C (Celsius) và độ F (Fahrenheit).  Biết rằng:</a:t>
            </a:r>
          </a:p>
          <a:p>
            <a:r>
              <a:rPr lang="en-US" dirty="0"/>
              <a:t>C = 5.0 / 9.0 * (F - 32)</a:t>
            </a:r>
          </a:p>
          <a:p>
            <a:r>
              <a:rPr lang="en-US" dirty="0"/>
              <a:t>F = 9.0 / 5.0 * C + 32</a:t>
            </a:r>
          </a:p>
          <a:p>
            <a:endParaRPr lang="en-US" dirty="0"/>
          </a:p>
        </p:txBody>
      </p:sp>
      <p:sp>
        <p:nvSpPr>
          <p:cNvPr id="3" name="Title 2"/>
          <p:cNvSpPr>
            <a:spLocks noGrp="1"/>
          </p:cNvSpPr>
          <p:nvPr>
            <p:ph type="title"/>
          </p:nvPr>
        </p:nvSpPr>
        <p:spPr/>
        <p:txBody>
          <a:bodyPr/>
          <a:lstStyle/>
          <a:p>
            <a:r>
              <a:rPr lang="en-US" dirty="0" smtClean="0"/>
              <a:t>Bài 6</a:t>
            </a:r>
            <a:endParaRPr lang="en-US" dirty="0"/>
          </a:p>
        </p:txBody>
      </p:sp>
    </p:spTree>
    <p:extLst>
      <p:ext uri="{BB962C8B-B14F-4D97-AF65-F5344CB8AC3E}">
        <p14:creationId xmlns:p14="http://schemas.microsoft.com/office/powerpoint/2010/main" val="887518575"/>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Tính chỉ số BMI và in ra kết quả (Body Mass Index</a:t>
            </a:r>
            <a:r>
              <a:rPr lang="en-US" dirty="0" smtClean="0"/>
              <a:t>)</a:t>
            </a:r>
          </a:p>
          <a:p>
            <a:r>
              <a:rPr lang="en-US" dirty="0"/>
              <a:t>BMI = (weightInPounds * 703) / (heightInInches * heightInInches)</a:t>
            </a:r>
          </a:p>
          <a:p>
            <a:r>
              <a:rPr lang="en-US" dirty="0"/>
              <a:t>BMI = weightInKilograms / (heightInMeters * heightInMeters)</a:t>
            </a:r>
          </a:p>
          <a:p>
            <a:r>
              <a:rPr lang="en-US" dirty="0"/>
              <a:t>BMI VALUES:</a:t>
            </a:r>
          </a:p>
          <a:p>
            <a:r>
              <a:rPr lang="en-US" dirty="0"/>
              <a:t>Underweight: &lt; 18.5</a:t>
            </a:r>
          </a:p>
          <a:p>
            <a:r>
              <a:rPr lang="en-US" dirty="0"/>
              <a:t>Normal: [18.5 - 24.9]</a:t>
            </a:r>
          </a:p>
          <a:p>
            <a:r>
              <a:rPr lang="en-US" dirty="0"/>
              <a:t>Overweight: [25 - 29.9]</a:t>
            </a:r>
          </a:p>
          <a:p>
            <a:r>
              <a:rPr lang="en-US" dirty="0"/>
              <a:t>Obese: &gt;=30</a:t>
            </a:r>
          </a:p>
          <a:p>
            <a:endParaRPr lang="en-US" dirty="0"/>
          </a:p>
        </p:txBody>
      </p:sp>
      <p:sp>
        <p:nvSpPr>
          <p:cNvPr id="3" name="Title 2"/>
          <p:cNvSpPr>
            <a:spLocks noGrp="1"/>
          </p:cNvSpPr>
          <p:nvPr>
            <p:ph type="title"/>
          </p:nvPr>
        </p:nvSpPr>
        <p:spPr/>
        <p:txBody>
          <a:bodyPr/>
          <a:lstStyle/>
          <a:p>
            <a:r>
              <a:rPr lang="en-US" dirty="0" smtClean="0"/>
              <a:t>Bài 7</a:t>
            </a:r>
            <a:endParaRPr lang="en-US" dirty="0"/>
          </a:p>
        </p:txBody>
      </p:sp>
    </p:spTree>
    <p:extLst>
      <p:ext uri="{BB962C8B-B14F-4D97-AF65-F5344CB8AC3E}">
        <p14:creationId xmlns:p14="http://schemas.microsoft.com/office/powerpoint/2010/main" val="3909066085"/>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99017"/>
            <a:ext cx="2611582" cy="4651022"/>
          </a:xfrm>
        </p:spPr>
        <p:txBody>
          <a:bodyPr/>
          <a:lstStyle/>
          <a:p>
            <a:pPr lvl="0" algn="l"/>
            <a:r>
              <a:rPr lang="en-US" dirty="0"/>
              <a:t>Bổ sung code kiểm tra dữ liệu nhập không phải là số nguyên </a:t>
            </a:r>
          </a:p>
          <a:p>
            <a:endParaRPr lang="en-US" dirty="0"/>
          </a:p>
        </p:txBody>
      </p:sp>
      <p:sp>
        <p:nvSpPr>
          <p:cNvPr id="3" name="Title 2"/>
          <p:cNvSpPr>
            <a:spLocks noGrp="1"/>
          </p:cNvSpPr>
          <p:nvPr>
            <p:ph type="title"/>
          </p:nvPr>
        </p:nvSpPr>
        <p:spPr/>
        <p:txBody>
          <a:bodyPr/>
          <a:lstStyle/>
          <a:p>
            <a:r>
              <a:rPr lang="en-US" dirty="0" smtClean="0"/>
              <a:t>Bài 8</a:t>
            </a:r>
            <a:endParaRPr lang="en-US" dirty="0"/>
          </a:p>
        </p:txBody>
      </p:sp>
      <p:pic>
        <p:nvPicPr>
          <p:cNvPr id="4" name="Picture 3"/>
          <p:cNvPicPr>
            <a:picLocks noChangeAspect="1"/>
          </p:cNvPicPr>
          <p:nvPr/>
        </p:nvPicPr>
        <p:blipFill>
          <a:blip r:embed="rId2"/>
          <a:stretch>
            <a:fillRect/>
          </a:stretch>
        </p:blipFill>
        <p:spPr>
          <a:xfrm>
            <a:off x="4617026" y="385083"/>
            <a:ext cx="6736773" cy="5642001"/>
          </a:xfrm>
          <a:prstGeom prst="rect">
            <a:avLst/>
          </a:prstGeom>
        </p:spPr>
      </p:pic>
    </p:spTree>
    <p:extLst>
      <p:ext uri="{BB962C8B-B14F-4D97-AF65-F5344CB8AC3E}">
        <p14:creationId xmlns:p14="http://schemas.microsoft.com/office/powerpoint/2010/main" val="174861057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92"/>
          <p:cNvSpPr txBox="1">
            <a:spLocks/>
          </p:cNvSpPr>
          <p:nvPr/>
        </p:nvSpPr>
        <p:spPr>
          <a:xfrm>
            <a:off x="5157693" y="2828191"/>
            <a:ext cx="4011707" cy="1413679"/>
          </a:xfrm>
          <a:prstGeom prst="rect">
            <a:avLst/>
          </a:prstGeom>
        </p:spPr>
        <p:txBody>
          <a:bodyPr lIns="121897" tIns="121897" rIns="121897" bIns="121897"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b="1" dirty="0" smtClean="0"/>
              <a:t>FACULTY OF INFORMATION TECHNOLOGY</a:t>
            </a:r>
          </a:p>
          <a:p>
            <a:r>
              <a:rPr lang="en-US" b="1" dirty="0" smtClean="0"/>
              <a:t>Thu </a:t>
            </a:r>
            <a:r>
              <a:rPr lang="en-US" b="1" dirty="0" err="1" smtClean="0"/>
              <a:t>Duc</a:t>
            </a:r>
            <a:r>
              <a:rPr lang="en-US" b="1" dirty="0" smtClean="0"/>
              <a:t> College of Technology</a:t>
            </a:r>
          </a:p>
          <a:p>
            <a:endParaRPr lang="en-US" dirty="0" smtClean="0"/>
          </a:p>
          <a:p>
            <a:r>
              <a:rPr lang="en-US" dirty="0" smtClean="0"/>
              <a:t>Phone: 	</a:t>
            </a:r>
            <a:r>
              <a:rPr lang="is-IS" dirty="0" smtClean="0"/>
              <a:t>(+848</a:t>
            </a:r>
            <a:r>
              <a:rPr lang="is-IS" dirty="0"/>
              <a:t>) 22 158 642</a:t>
            </a:r>
            <a:endParaRPr lang="en-US" dirty="0" smtClean="0"/>
          </a:p>
          <a:p>
            <a:r>
              <a:rPr lang="en-US" dirty="0" smtClean="0"/>
              <a:t>Email:	fit</a:t>
            </a:r>
            <a:r>
              <a:rPr lang="en-US" dirty="0"/>
              <a:t>@</a:t>
            </a:r>
            <a:r>
              <a:rPr lang="en-US" dirty="0" smtClean="0"/>
              <a:t>tdc.edu.vn</a:t>
            </a:r>
          </a:p>
          <a:p>
            <a:r>
              <a:rPr lang="en-US" dirty="0"/>
              <a:t>Website:	</a:t>
            </a:r>
            <a:r>
              <a:rPr lang="en-US" dirty="0" err="1" smtClean="0"/>
              <a:t>fit.tdc.edu.vn</a:t>
            </a:r>
            <a:endParaRPr lang="en-US" dirty="0" smtClean="0"/>
          </a:p>
          <a:p>
            <a:endParaRPr lang="en" dirty="0"/>
          </a:p>
        </p:txBody>
      </p:sp>
      <p:pic>
        <p:nvPicPr>
          <p:cNvPr id="6" name="Picture 5" descr="fitlog_blu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9169" y="2652298"/>
            <a:ext cx="1631227" cy="1631227"/>
          </a:xfrm>
          <a:prstGeom prst="rect">
            <a:avLst/>
          </a:prstGeom>
        </p:spPr>
      </p:pic>
      <p:sp>
        <p:nvSpPr>
          <p:cNvPr id="2" name="Title 1"/>
          <p:cNvSpPr>
            <a:spLocks noGrp="1"/>
          </p:cNvSpPr>
          <p:nvPr>
            <p:ph type="title"/>
          </p:nvPr>
        </p:nvSpPr>
        <p:spPr/>
        <p:txBody>
          <a:bodyPr/>
          <a:lstStyle/>
          <a:p>
            <a:r>
              <a:rPr lang="en-US" smtClean="0"/>
              <a:t>Thank you!</a:t>
            </a:r>
            <a:endParaRPr lang="en-US"/>
          </a:p>
        </p:txBody>
      </p:sp>
    </p:spTree>
    <p:extLst>
      <p:ext uri="{BB962C8B-B14F-4D97-AF65-F5344CB8AC3E}">
        <p14:creationId xmlns:p14="http://schemas.microsoft.com/office/powerpoint/2010/main" val="25912177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Đơn </a:t>
            </a:r>
            <a:r>
              <a:rPr lang="en-US" b="1" dirty="0" smtClean="0"/>
              <a:t>giản</a:t>
            </a:r>
          </a:p>
          <a:p>
            <a:r>
              <a:rPr lang="en-US" b="1" dirty="0"/>
              <a:t>Hướng đối </a:t>
            </a:r>
            <a:r>
              <a:rPr lang="en-US" b="1" dirty="0" smtClean="0"/>
              <a:t>tượng</a:t>
            </a:r>
          </a:p>
          <a:p>
            <a:r>
              <a:rPr lang="en-US" b="1" dirty="0"/>
              <a:t>Độc lập nền </a:t>
            </a:r>
            <a:r>
              <a:rPr lang="en-US" b="1" dirty="0" smtClean="0"/>
              <a:t>tảng</a:t>
            </a:r>
          </a:p>
          <a:p>
            <a:r>
              <a:rPr lang="en-US" b="1"/>
              <a:t>An </a:t>
            </a:r>
            <a:r>
              <a:rPr lang="en-US" b="1" smtClean="0"/>
              <a:t>toàn</a:t>
            </a:r>
            <a:endParaRPr lang="en-US" dirty="0" smtClean="0"/>
          </a:p>
          <a:p>
            <a:r>
              <a:rPr lang="en-US" b="1" dirty="0"/>
              <a:t>Phân </a:t>
            </a:r>
            <a:r>
              <a:rPr lang="en-US" b="1" dirty="0" smtClean="0"/>
              <a:t>tán</a:t>
            </a:r>
          </a:p>
          <a:p>
            <a:r>
              <a:rPr lang="en-US" b="1" dirty="0"/>
              <a:t>Đa </a:t>
            </a:r>
            <a:r>
              <a:rPr lang="en-US" b="1" dirty="0" smtClean="0"/>
              <a:t>luồng</a:t>
            </a:r>
          </a:p>
          <a:p>
            <a:r>
              <a:rPr lang="en-US" b="1" dirty="0"/>
              <a:t>Tự động thu gom rác</a:t>
            </a:r>
            <a:endParaRPr lang="en-US" dirty="0"/>
          </a:p>
          <a:p>
            <a:endParaRPr lang="en-US" dirty="0"/>
          </a:p>
        </p:txBody>
      </p:sp>
      <p:sp>
        <p:nvSpPr>
          <p:cNvPr id="3" name="Title 2"/>
          <p:cNvSpPr>
            <a:spLocks noGrp="1"/>
          </p:cNvSpPr>
          <p:nvPr>
            <p:ph type="title"/>
          </p:nvPr>
        </p:nvSpPr>
        <p:spPr/>
        <p:txBody>
          <a:bodyPr/>
          <a:lstStyle/>
          <a:p>
            <a:r>
              <a:rPr lang="en-US" dirty="0" smtClean="0"/>
              <a:t>1.2. Đặc </a:t>
            </a:r>
            <a:r>
              <a:rPr lang="en-US" dirty="0"/>
              <a:t>trưng của </a:t>
            </a:r>
            <a:r>
              <a:rPr lang="en-US" dirty="0" smtClean="0"/>
              <a:t>Java</a:t>
            </a:r>
            <a:endParaRPr lang="en-US" dirty="0"/>
          </a:p>
        </p:txBody>
      </p:sp>
    </p:spTree>
    <p:extLst>
      <p:ext uri="{BB962C8B-B14F-4D97-AF65-F5344CB8AC3E}">
        <p14:creationId xmlns:p14="http://schemas.microsoft.com/office/powerpoint/2010/main" val="30567320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Java độc lập nền tảng nhờ có máy ảo </a:t>
            </a:r>
            <a:r>
              <a:rPr lang="en-US" dirty="0" smtClean="0"/>
              <a:t>Java</a:t>
            </a:r>
            <a:endParaRPr lang="en-US" dirty="0"/>
          </a:p>
        </p:txBody>
      </p:sp>
      <p:pic>
        <p:nvPicPr>
          <p:cNvPr id="4" name="Picture 3"/>
          <p:cNvPicPr>
            <a:picLocks noChangeAspect="1"/>
          </p:cNvPicPr>
          <p:nvPr/>
        </p:nvPicPr>
        <p:blipFill>
          <a:blip r:embed="rId2"/>
          <a:stretch>
            <a:fillRect/>
          </a:stretch>
        </p:blipFill>
        <p:spPr>
          <a:xfrm>
            <a:off x="2405496" y="1362340"/>
            <a:ext cx="5829300" cy="4524375"/>
          </a:xfrm>
          <a:prstGeom prst="rect">
            <a:avLst/>
          </a:prstGeom>
        </p:spPr>
      </p:pic>
    </p:spTree>
    <p:extLst>
      <p:ext uri="{BB962C8B-B14F-4D97-AF65-F5344CB8AC3E}">
        <p14:creationId xmlns:p14="http://schemas.microsoft.com/office/powerpoint/2010/main" val="145111115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Ngôn ngữ java có thể dùng để viết nhiều loại ứng dụng như ứng dụng Desktop, game, ứng dụng website, ứng dụng Mobile, ứng dụng nhúng Embedded.</a:t>
            </a:r>
          </a:p>
          <a:p>
            <a:endParaRPr lang="en-US" dirty="0"/>
          </a:p>
        </p:txBody>
      </p:sp>
      <p:sp>
        <p:nvSpPr>
          <p:cNvPr id="3" name="Title 2"/>
          <p:cNvSpPr>
            <a:spLocks noGrp="1"/>
          </p:cNvSpPr>
          <p:nvPr>
            <p:ph type="title"/>
          </p:nvPr>
        </p:nvSpPr>
        <p:spPr/>
        <p:txBody>
          <a:bodyPr/>
          <a:lstStyle/>
          <a:p>
            <a:r>
              <a:rPr lang="de-DE" dirty="0" smtClean="0"/>
              <a:t>1.3. Các </a:t>
            </a:r>
            <a:r>
              <a:rPr lang="de-DE" dirty="0"/>
              <a:t>loại ứng dụng </a:t>
            </a:r>
            <a:r>
              <a:rPr lang="de-DE" dirty="0" smtClean="0"/>
              <a:t>Java</a:t>
            </a:r>
            <a:endParaRPr lang="en-US" dirty="0"/>
          </a:p>
        </p:txBody>
      </p:sp>
      <p:pic>
        <p:nvPicPr>
          <p:cNvPr id="4" name="Picture 3" descr="C:\Users\Hong My\Pictures\soan java.jpg"/>
          <p:cNvPicPr/>
          <p:nvPr/>
        </p:nvPicPr>
        <p:blipFill rotWithShape="1">
          <a:blip r:embed="rId2" cstate="print">
            <a:extLst>
              <a:ext uri="{28A0092B-C50C-407E-A947-70E740481C1C}">
                <a14:useLocalDpi xmlns:a14="http://schemas.microsoft.com/office/drawing/2010/main" val="0"/>
              </a:ext>
            </a:extLst>
          </a:blip>
          <a:srcRect/>
          <a:stretch/>
        </p:blipFill>
        <p:spPr bwMode="auto">
          <a:xfrm>
            <a:off x="4804353" y="2792008"/>
            <a:ext cx="4273550" cy="30473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62333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49" y="3873500"/>
            <a:ext cx="11219123" cy="1781175"/>
          </a:xfrm>
        </p:spPr>
        <p:txBody>
          <a:bodyPr/>
          <a:lstStyle/>
          <a:p>
            <a:r>
              <a:rPr lang="en-US" dirty="0" smtClean="0"/>
              <a:t>2. Môi </a:t>
            </a:r>
            <a:r>
              <a:rPr lang="en-US" dirty="0"/>
              <a:t>trường lập trình Java, máy ảo Java, </a:t>
            </a:r>
            <a:r>
              <a:rPr lang="en-US" dirty="0" smtClean="0"/>
              <a:t>JDK</a:t>
            </a:r>
            <a:endParaRPr lang="en-US" dirty="0"/>
          </a:p>
        </p:txBody>
      </p:sp>
    </p:spTree>
    <p:extLst>
      <p:ext uri="{BB962C8B-B14F-4D97-AF65-F5344CB8AC3E}">
        <p14:creationId xmlns:p14="http://schemas.microsoft.com/office/powerpoint/2010/main" val="76480266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 - &amp;quot;TIN HỌC ĐẠI CƯƠNG&amp;quot;&quot;/&gt;&lt;property id=&quot;20307&quot; value=&quot;281&quot;/&gt;&lt;/object&gt;&lt;object type=&quot;3&quot; unique_id=&quot;10007&quot;&gt;&lt;property id=&quot;20148&quot; value=&quot;5&quot;/&gt;&lt;property id=&quot;20300&quot; value=&quot;Slide 4 - &amp;quot;Nội dung&amp;quot;&quot;/&gt;&lt;property id=&quot;20307&quot; value=&quot;283&quot;/&gt;&lt;/object&gt;&lt;object type=&quot;3&quot; unique_id=&quot;10014&quot;&gt;&lt;property id=&quot;20148&quot; value=&quot;5&quot;/&gt;&lt;property id=&quot;20300&quot; value=&quot;Slide 6 - &amp;quot;Chương 1: HỆ THỐNG MÁY TÍNH&amp;quot;&quot;/&gt;&lt;property id=&quot;20307&quot; value=&quot;297&quot;/&gt;&lt;/object&gt;&lt;object type=&quot;3&quot; unique_id=&quot;10015&quot;&gt;&lt;property id=&quot;20148&quot; value=&quot;5&quot;/&gt;&lt;property id=&quot;20300&quot; value=&quot;Slide 7 - &amp;quot;Chương 1: HỆ THỐNG MÁY TÍNH&amp;quot;&quot;/&gt;&lt;property id=&quot;20307&quot; value=&quot;298&quot;/&gt;&lt;/object&gt;&lt;object type=&quot;3&quot; unique_id=&quot;10016&quot;&gt;&lt;property id=&quot;20148&quot; value=&quot;5&quot;/&gt;&lt;property id=&quot;20300&quot; value=&quot;Slide 8 - &amp;quot;Chương 1: HỆ THỐNG MÁY TÍNH&amp;quot;&quot;/&gt;&lt;property id=&quot;20307&quot; value=&quot;287&quot;/&gt;&lt;/object&gt;&lt;object type=&quot;3&quot; unique_id=&quot;10017&quot;&gt;&lt;property id=&quot;20148&quot; value=&quot;5&quot;/&gt;&lt;property id=&quot;20300&quot; value=&quot;Slide 9 - &amp;quot;Chương 1: HỆ THỐNG MÁY TÍNH&amp;quot;&quot;/&gt;&lt;property id=&quot;20307&quot; value=&quot;288&quot;/&gt;&lt;/object&gt;&lt;object type=&quot;3&quot; unique_id=&quot;10018&quot;&gt;&lt;property id=&quot;20148&quot; value=&quot;5&quot;/&gt;&lt;property id=&quot;20300&quot; value=&quot;Slide 10 - &amp;quot;Chương 1: HỆ THỐNG MÁY TÍNH&amp;quot;&quot;/&gt;&lt;property id=&quot;20307&quot; value=&quot;289&quot;/&gt;&lt;/object&gt;&lt;object type=&quot;3&quot; unique_id=&quot;10019&quot;&gt;&lt;property id=&quot;20148&quot; value=&quot;5&quot;/&gt;&lt;property id=&quot;20300&quot; value=&quot;Slide 11 - &amp;quot;Chương 1: HỆ THỐNG MÁY TÍNH&amp;quot;&quot;/&gt;&lt;property id=&quot;20307&quot; value=&quot;299&quot;/&gt;&lt;/object&gt;&lt;object type=&quot;3&quot; unique_id=&quot;10020&quot;&gt;&lt;property id=&quot;20148&quot; value=&quot;5&quot;/&gt;&lt;property id=&quot;20300&quot; value=&quot;Slide 12 - &amp;quot;Chương 1: HỆ THỐNG MÁY TÍNH&amp;quot;&quot;/&gt;&lt;property id=&quot;20307&quot; value=&quot;300&quot;/&gt;&lt;/object&gt;&lt;object type=&quot;3&quot; unique_id=&quot;10021&quot;&gt;&lt;property id=&quot;20148&quot; value=&quot;5&quot;/&gt;&lt;property id=&quot;20300&quot; value=&quot;Slide 13 - &amp;quot;Chương 1: HỆ THỐNG MÁY TÍNH&amp;quot;&quot;/&gt;&lt;property id=&quot;20307&quot; value=&quot;301&quot;/&gt;&lt;/object&gt;&lt;object type=&quot;3&quot; unique_id=&quot;10022&quot;&gt;&lt;property id=&quot;20148&quot; value=&quot;5&quot;/&gt;&lt;property id=&quot;20300&quot; value=&quot;Slide 14 - &amp;quot;Chương 1: HỆ THỐNG MÁY TÍNH&amp;quot;&quot;/&gt;&lt;property id=&quot;20307&quot; value=&quot;302&quot;/&gt;&lt;/object&gt;&lt;object type=&quot;3&quot; unique_id=&quot;10023&quot;&gt;&lt;property id=&quot;20148&quot; value=&quot;5&quot;/&gt;&lt;property id=&quot;20300&quot; value=&quot;Slide 15 - &amp;quot;Chương 1: HỆ THỐNG MÁY TÍNH&amp;quot;&quot;/&gt;&lt;property id=&quot;20307&quot; value=&quot;303&quot;/&gt;&lt;/object&gt;&lt;object type=&quot;3&quot; unique_id=&quot;10024&quot;&gt;&lt;property id=&quot;20148&quot; value=&quot;5&quot;/&gt;&lt;property id=&quot;20300&quot; value=&quot;Slide 16 - &amp;quot;Chương 1: HỆ THỐNG MÁY TÍNH&amp;quot;&quot;/&gt;&lt;property id=&quot;20307&quot; value=&quot;304&quot;/&gt;&lt;/object&gt;&lt;object type=&quot;3&quot; unique_id=&quot;10025&quot;&gt;&lt;property id=&quot;20148&quot; value=&quot;5&quot;/&gt;&lt;property id=&quot;20300&quot; value=&quot;Slide 17 - &amp;quot;Chương 1: HỆ THỐNG MÁY TÍNH&amp;quot;&quot;/&gt;&lt;property id=&quot;20307&quot; value=&quot;305&quot;/&gt;&lt;/object&gt;&lt;object type=&quot;3&quot; unique_id=&quot;10026&quot;&gt;&lt;property id=&quot;20148&quot; value=&quot;5&quot;/&gt;&lt;property id=&quot;20300&quot; value=&quot;Slide 18 - &amp;quot;Chương 1: HỆ THỐNG MÁY TÍNH&amp;quot;&quot;/&gt;&lt;property id=&quot;20307&quot; value=&quot;306&quot;/&gt;&lt;/object&gt;&lt;object type=&quot;3&quot; unique_id=&quot;10027&quot;&gt;&lt;property id=&quot;20148&quot; value=&quot;5&quot;/&gt;&lt;property id=&quot;20300&quot; value=&quot;Slide 19 - &amp;quot;Chương 1: HỆ THỐNG MÁY TÍNH&amp;quot;&quot;/&gt;&lt;property id=&quot;20307&quot; value=&quot;307&quot;/&gt;&lt;/object&gt;&lt;object type=&quot;3&quot; unique_id=&quot;10028&quot;&gt;&lt;property id=&quot;20148&quot; value=&quot;5&quot;/&gt;&lt;property id=&quot;20300&quot; value=&quot;Slide 20 - &amp;quot;Chương 1: HỆ THỐNG MÁY TÍNH&amp;quot;&quot;/&gt;&lt;property id=&quot;20307&quot; value=&quot;308&quot;/&gt;&lt;/object&gt;&lt;object type=&quot;3&quot; unique_id=&quot;10029&quot;&gt;&lt;property id=&quot;20148&quot; value=&quot;5&quot;/&gt;&lt;property id=&quot;20300&quot; value=&quot;Slide 21 - &amp;quot;Chương 1: HỆ THỐNG MÁY TÍNH&amp;quot;&quot;/&gt;&lt;property id=&quot;20307&quot; value=&quot;309&quot;/&gt;&lt;/object&gt;&lt;object type=&quot;3&quot; unique_id=&quot;10030&quot;&gt;&lt;property id=&quot;20148&quot; value=&quot;5&quot;/&gt;&lt;property id=&quot;20300&quot; value=&quot;Slide 22 - &amp;quot;Chương 1: HỆ THỐNG MÁY TÍNH&amp;quot;&quot;/&gt;&lt;property id=&quot;20307&quot; value=&quot;310&quot;/&gt;&lt;/object&gt;&lt;object type=&quot;3&quot; unique_id=&quot;10031&quot;&gt;&lt;property id=&quot;20148&quot; value=&quot;5&quot;/&gt;&lt;property id=&quot;20300&quot; value=&quot;Slide 23 - &amp;quot;Chương 1: HỆ THỐNG MÁY TÍNH&amp;quot;&quot;/&gt;&lt;property id=&quot;20307&quot; value=&quot;311&quot;/&gt;&lt;/object&gt;&lt;object type=&quot;3&quot; unique_id=&quot;10032&quot;&gt;&lt;property id=&quot;20148&quot; value=&quot;5&quot;/&gt;&lt;property id=&quot;20300&quot; value=&quot;Slide 24 - &amp;quot;Chương 1: HỆ THỐNG MÁY TÍNH&amp;quot;&quot;/&gt;&lt;property id=&quot;20307&quot; value=&quot;312&quot;/&gt;&lt;/object&gt;&lt;object type=&quot;3&quot; unique_id=&quot;10033&quot;&gt;&lt;property id=&quot;20148&quot; value=&quot;5&quot;/&gt;&lt;property id=&quot;20300&quot; value=&quot;Slide 25 - &amp;quot;Chương 1: HỆ THỐNG MÁY TÍNH&amp;quot;&quot;/&gt;&lt;property id=&quot;20307&quot; value=&quot;313&quot;/&gt;&lt;/object&gt;&lt;object type=&quot;3&quot; unique_id=&quot;10034&quot;&gt;&lt;property id=&quot;20148&quot; value=&quot;5&quot;/&gt;&lt;property id=&quot;20300&quot; value=&quot;Slide 26 - &amp;quot;Chương 1: HỆ THỐNG MÁY TÍNH&amp;quot;&quot;/&gt;&lt;property id=&quot;20307&quot; value=&quot;314&quot;/&gt;&lt;/object&gt;&lt;object type=&quot;3&quot; unique_id=&quot;10035&quot;&gt;&lt;property id=&quot;20148&quot; value=&quot;5&quot;/&gt;&lt;property id=&quot;20300&quot; value=&quot;Slide 27 - &amp;quot;Chương 1: HỆ THỐNG MÁY TÍNH&amp;quot;&quot;/&gt;&lt;property id=&quot;20307&quot; value=&quot;315&quot;/&gt;&lt;/object&gt;&lt;object type=&quot;3&quot; unique_id=&quot;10036&quot;&gt;&lt;property id=&quot;20148&quot; value=&quot;5&quot;/&gt;&lt;property id=&quot;20300&quot; value=&quot;Slide 28 - &amp;quot;Chương 1: HỆ THỐNG MÁY TÍNH&amp;quot;&quot;/&gt;&lt;property id=&quot;20307&quot; value=&quot;316&quot;/&gt;&lt;/object&gt;&lt;object type=&quot;3&quot; unique_id=&quot;10037&quot;&gt;&lt;property id=&quot;20148&quot; value=&quot;5&quot;/&gt;&lt;property id=&quot;20300&quot; value=&quot;Slide 29 - &amp;quot;Chương 1: HỆ THỐNG MÁY TÍNH&amp;quot;&quot;/&gt;&lt;property id=&quot;20307&quot; value=&quot;317&quot;/&gt;&lt;/object&gt;&lt;object type=&quot;3&quot; unique_id=&quot;10038&quot;&gt;&lt;property id=&quot;20148&quot; value=&quot;5&quot;/&gt;&lt;property id=&quot;20300&quot; value=&quot;Slide 30 - &amp;quot;Chương 1: HỆ THỐNG MÁY TÍNH&amp;quot;&quot;/&gt;&lt;property id=&quot;20307&quot; value=&quot;318&quot;/&gt;&lt;/object&gt;&lt;object type=&quot;3&quot; unique_id=&quot;10039&quot;&gt;&lt;property id=&quot;20148&quot; value=&quot;5&quot;/&gt;&lt;property id=&quot;20300&quot; value=&quot;Slide 31 - &amp;quot;Chương 1: HỆ THỐNG MÁY TÍNH&amp;quot;&quot;/&gt;&lt;property id=&quot;20307&quot; value=&quot;319&quot;/&gt;&lt;/object&gt;&lt;object type=&quot;3&quot; unique_id=&quot;10040&quot;&gt;&lt;property id=&quot;20148&quot; value=&quot;5&quot;/&gt;&lt;property id=&quot;20300&quot; value=&quot;Slide 32 - &amp;quot;Chương 1: HỆ THỐNG MÁY TÍNH&amp;quot;&quot;/&gt;&lt;property id=&quot;20307&quot; value=&quot;320&quot;/&gt;&lt;/object&gt;&lt;object type=&quot;3&quot; unique_id=&quot;10041&quot;&gt;&lt;property id=&quot;20148&quot; value=&quot;5&quot;/&gt;&lt;property id=&quot;20300&quot; value=&quot;Slide 33 - &amp;quot;Chương 1: HỆ THỐNG MÁY TÍNH&amp;quot;&quot;/&gt;&lt;property id=&quot;20307&quot; value=&quot;321&quot;/&gt;&lt;/object&gt;&lt;object type=&quot;3&quot; unique_id=&quot;10042&quot;&gt;&lt;property id=&quot;20148&quot; value=&quot;5&quot;/&gt;&lt;property id=&quot;20300&quot; value=&quot;Slide 34 - &amp;quot;Chương 1: HỆ THỐNG MÁY TÍNH&amp;quot;&quot;/&gt;&lt;property id=&quot;20307&quot; value=&quot;322&quot;/&gt;&lt;/object&gt;&lt;object type=&quot;3&quot; unique_id=&quot;10043&quot;&gt;&lt;property id=&quot;20148&quot; value=&quot;5&quot;/&gt;&lt;property id=&quot;20300&quot; value=&quot;Slide 35 - &amp;quot;Chương 1: HỆ THỐNG MÁY TÍNH&amp;quot;&quot;/&gt;&lt;property id=&quot;20307&quot; value=&quot;323&quot;/&gt;&lt;/object&gt;&lt;object type=&quot;3&quot; unique_id=&quot;10044&quot;&gt;&lt;property id=&quot;20148&quot; value=&quot;5&quot;/&gt;&lt;property id=&quot;20300&quot; value=&quot;Slide 36 - &amp;quot;Chương 1: HỆ THỐNG MÁY TÍNH&amp;quot;&quot;/&gt;&lt;property id=&quot;20307&quot; value=&quot;324&quot;/&gt;&lt;/object&gt;&lt;object type=&quot;3&quot; unique_id=&quot;10045&quot;&gt;&lt;property id=&quot;20148&quot; value=&quot;5&quot;/&gt;&lt;property id=&quot;20300&quot; value=&quot;Slide 37 - &amp;quot;Chương 1: HỆ THỐNG MÁY TÍNH&amp;quot;&quot;/&gt;&lt;property id=&quot;20307&quot; value=&quot;325&quot;/&gt;&lt;/object&gt;&lt;object type=&quot;3&quot; unique_id=&quot;10046&quot;&gt;&lt;property id=&quot;20148&quot; value=&quot;5&quot;/&gt;&lt;property id=&quot;20300&quot; value=&quot;Slide 38 - &amp;quot;Chương 1: HỆ THỐNG MÁY TÍNH&amp;quot;&quot;/&gt;&lt;property id=&quot;20307&quot; value=&quot;326&quot;/&gt;&lt;/object&gt;&lt;object type=&quot;3&quot; unique_id=&quot;10047&quot;&gt;&lt;property id=&quot;20148&quot; value=&quot;5&quot;/&gt;&lt;property id=&quot;20300&quot; value=&quot;Slide 39 - &amp;quot;Chương 1: HỆ THỐNG MÁY TÍNH&amp;quot;&quot;/&gt;&lt;property id=&quot;20307&quot; value=&quot;327&quot;/&gt;&lt;/object&gt;&lt;object type=&quot;3&quot; unique_id=&quot;10048&quot;&gt;&lt;property id=&quot;20148&quot; value=&quot;5&quot;/&gt;&lt;property id=&quot;20300&quot; value=&quot;Slide 40 - &amp;quot;Chương 1: HỆ THỐNG MÁY TÍNH&amp;quot;&quot;/&gt;&lt;property id=&quot;20307&quot; value=&quot;328&quot;/&gt;&lt;/object&gt;&lt;object type=&quot;3&quot; unique_id=&quot;10049&quot;&gt;&lt;property id=&quot;20148&quot; value=&quot;5&quot;/&gt;&lt;property id=&quot;20300&quot; value=&quot;Slide 41 - &amp;quot;Chương 1: HỆ THỐNG MÁY TÍNH&amp;quot;&quot;/&gt;&lt;property id=&quot;20307&quot; value=&quot;329&quot;/&gt;&lt;/object&gt;&lt;object type=&quot;3&quot; unique_id=&quot;10050&quot;&gt;&lt;property id=&quot;20148&quot; value=&quot;5&quot;/&gt;&lt;property id=&quot;20300&quot; value=&quot;Slide 42 - &amp;quot;Chương 1: HỆ THỐNG MÁY TÍNH&amp;quot;&quot;/&gt;&lt;property id=&quot;20307&quot; value=&quot;330&quot;/&gt;&lt;/object&gt;&lt;object type=&quot;3&quot; unique_id=&quot;10051&quot;&gt;&lt;property id=&quot;20148&quot; value=&quot;5&quot;/&gt;&lt;property id=&quot;20300&quot; value=&quot;Slide 43 - &amp;quot;Chương 1: HỆ THỐNG MÁY TÍNH&amp;quot;&quot;/&gt;&lt;property id=&quot;20307&quot; value=&quot;331&quot;/&gt;&lt;/object&gt;&lt;object type=&quot;3&quot; unique_id=&quot;10052&quot;&gt;&lt;property id=&quot;20148&quot; value=&quot;5&quot;/&gt;&lt;property id=&quot;20300&quot; value=&quot;Slide 44 - &amp;quot;Chương 1: HỆ THỐNG MÁY TÍNH&amp;quot;&quot;/&gt;&lt;property id=&quot;20307&quot; value=&quot;332&quot;/&gt;&lt;/object&gt;&lt;object type=&quot;3&quot; unique_id=&quot;10053&quot;&gt;&lt;property id=&quot;20148&quot; value=&quot;5&quot;/&gt;&lt;property id=&quot;20300&quot; value=&quot;Slide 45 - &amp;quot;Chương 1: HỆ THỐNG MÁY TÍNH&amp;quot;&quot;/&gt;&lt;property id=&quot;20307&quot; value=&quot;333&quot;/&gt;&lt;/object&gt;&lt;object type=&quot;3&quot; unique_id=&quot;10054&quot;&gt;&lt;property id=&quot;20148&quot; value=&quot;5&quot;/&gt;&lt;property id=&quot;20300&quot; value=&quot;Slide 46 - &amp;quot;Chương 1: HỆ THỐNG MÁY TÍNH&amp;quot;&quot;/&gt;&lt;property id=&quot;20307&quot; value=&quot;334&quot;/&gt;&lt;/object&gt;&lt;object type=&quot;3&quot; unique_id=&quot;10055&quot;&gt;&lt;property id=&quot;20148&quot; value=&quot;5&quot;/&gt;&lt;property id=&quot;20300&quot; value=&quot;Slide 47 - &amp;quot;Chương 1: HỆ THỐNG MÁY TÍNH&amp;quot;&quot;/&gt;&lt;property id=&quot;20307&quot; value=&quot;335&quot;/&gt;&lt;/object&gt;&lt;object type=&quot;3&quot; unique_id=&quot;10056&quot;&gt;&lt;property id=&quot;20148&quot; value=&quot;5&quot;/&gt;&lt;property id=&quot;20300&quot; value=&quot;Slide 49 - &amp;quot;Chương 2: HỆ ĐIỀU HÀNH&amp;quot;&quot;/&gt;&lt;property id=&quot;20307&quot; value=&quot;336&quot;/&gt;&lt;/object&gt;&lt;object type=&quot;3&quot; unique_id=&quot;10057&quot;&gt;&lt;property id=&quot;20148&quot; value=&quot;5&quot;/&gt;&lt;property id=&quot;20300&quot; value=&quot;Slide 50 - &amp;quot;Chương 2: HỆ ĐIỀU HÀNH&amp;quot;&quot;/&gt;&lt;property id=&quot;20307&quot; value=&quot;337&quot;/&gt;&lt;/object&gt;&lt;object type=&quot;3&quot; unique_id=&quot;10058&quot;&gt;&lt;property id=&quot;20148&quot; value=&quot;5&quot;/&gt;&lt;property id=&quot;20300&quot; value=&quot;Slide 51 - &amp;quot;Chương 2: HỆ ĐIỀU HÀNH&amp;quot;&quot;/&gt;&lt;property id=&quot;20307&quot; value=&quot;338&quot;/&gt;&lt;/object&gt;&lt;object type=&quot;3&quot; unique_id=&quot;10059&quot;&gt;&lt;property id=&quot;20148&quot; value=&quot;5&quot;/&gt;&lt;property id=&quot;20300&quot; value=&quot;Slide 52 - &amp;quot;Chương 2: HỆ ĐIỀU HÀNH&amp;quot;&quot;/&gt;&lt;property id=&quot;20307&quot; value=&quot;339&quot;/&gt;&lt;/object&gt;&lt;object type=&quot;3&quot; unique_id=&quot;10060&quot;&gt;&lt;property id=&quot;20148&quot; value=&quot;5&quot;/&gt;&lt;property id=&quot;20300&quot; value=&quot;Slide 53 - &amp;quot;Chương 2: HỆ ĐIỀU HÀNH&amp;quot;&quot;/&gt;&lt;property id=&quot;20307&quot; value=&quot;340&quot;/&gt;&lt;/object&gt;&lt;object type=&quot;3&quot; unique_id=&quot;10061&quot;&gt;&lt;property id=&quot;20148&quot; value=&quot;5&quot;/&gt;&lt;property id=&quot;20300&quot; value=&quot;Slide 54 - &amp;quot;Chương 2: HỆ ĐIỀU HÀNH&amp;quot;&quot;/&gt;&lt;property id=&quot;20307&quot; value=&quot;341&quot;/&gt;&lt;/object&gt;&lt;object type=&quot;3&quot; unique_id=&quot;10062&quot;&gt;&lt;property id=&quot;20148&quot; value=&quot;5&quot;/&gt;&lt;property id=&quot;20300&quot; value=&quot;Slide 55 - &amp;quot;Chương 2: HỆ ĐIỀU HÀNH&amp;quot;&quot;/&gt;&lt;property id=&quot;20307&quot; value=&quot;342&quot;/&gt;&lt;/object&gt;&lt;object type=&quot;3&quot; unique_id=&quot;10063&quot;&gt;&lt;property id=&quot;20148&quot; value=&quot;5&quot;/&gt;&lt;property id=&quot;20300&quot; value=&quot;Slide 56 - &amp;quot;Chương 2: HỆ ĐIỀU HÀNH&amp;quot;&quot;/&gt;&lt;property id=&quot;20307&quot; value=&quot;343&quot;/&gt;&lt;/object&gt;&lt;object type=&quot;3&quot; unique_id=&quot;10064&quot;&gt;&lt;property id=&quot;20148&quot; value=&quot;5&quot;/&gt;&lt;property id=&quot;20300&quot; value=&quot;Slide 57 - &amp;quot;Chương 2: HỆ ĐIỀU HÀNH&amp;quot;&quot;/&gt;&lt;property id=&quot;20307&quot; value=&quot;344&quot;/&gt;&lt;/object&gt;&lt;object type=&quot;3&quot; unique_id=&quot;10065&quot;&gt;&lt;property id=&quot;20148&quot; value=&quot;5&quot;/&gt;&lt;property id=&quot;20300&quot; value=&quot;Slide 58 - &amp;quot;Chương 2: HỆ ĐIỀU HÀNH&amp;quot;&quot;/&gt;&lt;property id=&quot;20307&quot; value=&quot;345&quot;/&gt;&lt;/object&gt;&lt;object type=&quot;3&quot; unique_id=&quot;10066&quot;&gt;&lt;property id=&quot;20148&quot; value=&quot;5&quot;/&gt;&lt;property id=&quot;20300&quot; value=&quot;Slide 60 - &amp;quot;Chương 3: HỆ ĐIỀU HÀNH WINDOWS &amp;quot;&quot;/&gt;&lt;property id=&quot;20307&quot; value=&quot;346&quot;/&gt;&lt;/object&gt;&lt;object type=&quot;3&quot; unique_id=&quot;10067&quot;&gt;&lt;property id=&quot;20148&quot; value=&quot;5&quot;/&gt;&lt;property id=&quot;20300&quot; value=&quot;Slide 61 - &amp;quot;Chương 3: HỆ ĐIỀU HÀNH WINDOWS&amp;quot;&quot;/&gt;&lt;property id=&quot;20307&quot; value=&quot;347&quot;/&gt;&lt;/object&gt;&lt;object type=&quot;3&quot; unique_id=&quot;10068&quot;&gt;&lt;property id=&quot;20148&quot; value=&quot;5&quot;/&gt;&lt;property id=&quot;20300&quot; value=&quot;Slide 62 - &amp;quot;Chương 3: HỆ ĐIỀU HÀNH WINDOWS&amp;quot;&quot;/&gt;&lt;property id=&quot;20307&quot; value=&quot;348&quot;/&gt;&lt;/object&gt;&lt;object type=&quot;3&quot; unique_id=&quot;10069&quot;&gt;&lt;property id=&quot;20148&quot; value=&quot;5&quot;/&gt;&lt;property id=&quot;20300&quot; value=&quot;Slide 63 - &amp;quot;Chương 3: HỆ ĐIỀU HÀNH WINDOWS&amp;quot;&quot;/&gt;&lt;property id=&quot;20307&quot; value=&quot;349&quot;/&gt;&lt;/object&gt;&lt;object type=&quot;3&quot; unique_id=&quot;10070&quot;&gt;&lt;property id=&quot;20148&quot; value=&quot;5&quot;/&gt;&lt;property id=&quot;20300&quot; value=&quot;Slide 64 - &amp;quot;Chương 3: HỆ ĐIỀU HÀNH WINDOWS&amp;quot;&quot;/&gt;&lt;property id=&quot;20307&quot; value=&quot;350&quot;/&gt;&lt;/object&gt;&lt;object type=&quot;3&quot; unique_id=&quot;10071&quot;&gt;&lt;property id=&quot;20148&quot; value=&quot;5&quot;/&gt;&lt;property id=&quot;20300&quot; value=&quot;Slide 65 - &amp;quot;Chương 3: HỆ ĐIỀU HÀNH WINDOWS&amp;quot;&quot;/&gt;&lt;property id=&quot;20307&quot; value=&quot;351&quot;/&gt;&lt;/object&gt;&lt;object type=&quot;3&quot; unique_id=&quot;10072&quot;&gt;&lt;property id=&quot;20148&quot; value=&quot;5&quot;/&gt;&lt;property id=&quot;20300&quot; value=&quot;Slide 66 - &amp;quot;Chương 3: HỆ ĐIỀU HÀNH WINDOWS&amp;quot;&quot;/&gt;&lt;property id=&quot;20307&quot; value=&quot;352&quot;/&gt;&lt;/object&gt;&lt;object type=&quot;3&quot; unique_id=&quot;10073&quot;&gt;&lt;property id=&quot;20148&quot; value=&quot;5&quot;/&gt;&lt;property id=&quot;20300&quot; value=&quot;Slide 67 - &amp;quot;Chương 3: HỆ ĐIỀU HÀNH WINDOWS&amp;quot;&quot;/&gt;&lt;property id=&quot;20307&quot; value=&quot;353&quot;/&gt;&lt;/object&gt;&lt;object type=&quot;3&quot; unique_id=&quot;10074&quot;&gt;&lt;property id=&quot;20148&quot; value=&quot;5&quot;/&gt;&lt;property id=&quot;20300&quot; value=&quot;Slide 68 - &amp;quot;Chương 3: HỆ ĐIỀU HÀNH WINDOWS&amp;quot;&quot;/&gt;&lt;property id=&quot;20307&quot; value=&quot;354&quot;/&gt;&lt;/object&gt;&lt;object type=&quot;3&quot; unique_id=&quot;10075&quot;&gt;&lt;property id=&quot;20148&quot; value=&quot;5&quot;/&gt;&lt;property id=&quot;20300&quot; value=&quot;Slide 69 - &amp;quot;Chương 3: HỆ ĐIỀU HÀNH WINDOWS&amp;quot;&quot;/&gt;&lt;property id=&quot;20307&quot; value=&quot;355&quot;/&gt;&lt;/object&gt;&lt;object type=&quot;3&quot; unique_id=&quot;10076&quot;&gt;&lt;property id=&quot;20148&quot; value=&quot;5&quot;/&gt;&lt;property id=&quot;20300&quot; value=&quot;Slide 70 - &amp;quot;Chương 3: HỆ ĐIỀU HÀNH WINDOWS&amp;quot;&quot;/&gt;&lt;property id=&quot;20307&quot; value=&quot;356&quot;/&gt;&lt;/object&gt;&lt;object type=&quot;3&quot; unique_id=&quot;10077&quot;&gt;&lt;property id=&quot;20148&quot; value=&quot;5&quot;/&gt;&lt;property id=&quot;20300&quot; value=&quot;Slide 71 - &amp;quot;Chương 3: HỆ ĐIỀU HÀNH WINDOWS&amp;quot;&quot;/&gt;&lt;property id=&quot;20307&quot; value=&quot;357&quot;/&gt;&lt;/object&gt;&lt;object type=&quot;3&quot; unique_id=&quot;10078&quot;&gt;&lt;property id=&quot;20148&quot; value=&quot;5&quot;/&gt;&lt;property id=&quot;20300&quot; value=&quot;Slide 72 - &amp;quot;Chương 3: HỆ ĐIỀU HÀNH WINDOWS&amp;quot;&quot;/&gt;&lt;property id=&quot;20307&quot; value=&quot;358&quot;/&gt;&lt;/object&gt;&lt;object type=&quot;3&quot; unique_id=&quot;10079&quot;&gt;&lt;property id=&quot;20148&quot; value=&quot;5&quot;/&gt;&lt;property id=&quot;20300&quot; value=&quot;Slide 73 - &amp;quot;Chương 3: HỆ ĐIỀU HÀNH WINDOWS&amp;quot;&quot;/&gt;&lt;property id=&quot;20307&quot; value=&quot;359&quot;/&gt;&lt;/object&gt;&lt;object type=&quot;3&quot; unique_id=&quot;10080&quot;&gt;&lt;property id=&quot;20148&quot; value=&quot;5&quot;/&gt;&lt;property id=&quot;20300&quot; value=&quot;Slide 74 - &amp;quot;Chương 3: HỆ ĐIỀU HÀNH WINDOWS&amp;quot;&quot;/&gt;&lt;property id=&quot;20307&quot; value=&quot;360&quot;/&gt;&lt;/object&gt;&lt;object type=&quot;3&quot; unique_id=&quot;10081&quot;&gt;&lt;property id=&quot;20148&quot; value=&quot;5&quot;/&gt;&lt;property id=&quot;20300&quot; value=&quot;Slide 75 - &amp;quot;Chương 3: HỆ ĐIỀU HÀNH WINDOWS&amp;quot;&quot;/&gt;&lt;property id=&quot;20307&quot; value=&quot;361&quot;/&gt;&lt;/object&gt;&lt;object type=&quot;3&quot; unique_id=&quot;10082&quot;&gt;&lt;property id=&quot;20148&quot; value=&quot;5&quot;/&gt;&lt;property id=&quot;20300&quot; value=&quot;Slide 76 - &amp;quot;Chương 3: HỆ ĐIỀU HÀNH WINDOWS&amp;quot;&quot;/&gt;&lt;property id=&quot;20307&quot; value=&quot;362&quot;/&gt;&lt;/object&gt;&lt;object type=&quot;3&quot; unique_id=&quot;10083&quot;&gt;&lt;property id=&quot;20148&quot; value=&quot;5&quot;/&gt;&lt;property id=&quot;20300&quot; value=&quot;Slide 77 - &amp;quot;Chương 3: HỆ ĐIỀU HÀNH WINDOWS&amp;quot;&quot;/&gt;&lt;property id=&quot;20307&quot; value=&quot;363&quot;/&gt;&lt;/object&gt;&lt;object type=&quot;3&quot; unique_id=&quot;10084&quot;&gt;&lt;property id=&quot;20148&quot; value=&quot;5&quot;/&gt;&lt;property id=&quot;20300&quot; value=&quot;Slide 78 - &amp;quot;Chương 3: HỆ ĐIỀU HÀNH WINDOWS&amp;quot;&quot;/&gt;&lt;property id=&quot;20307&quot; value=&quot;364&quot;/&gt;&lt;/object&gt;&lt;object type=&quot;3&quot; unique_id=&quot;10085&quot;&gt;&lt;property id=&quot;20148&quot; value=&quot;5&quot;/&gt;&lt;property id=&quot;20300&quot; value=&quot;Slide 79 - &amp;quot;Chương 3: HỆ ĐIỀU HÀNH WINDOWS&amp;quot;&quot;/&gt;&lt;property id=&quot;20307&quot; value=&quot;365&quot;/&gt;&lt;/object&gt;&lt;object type=&quot;3&quot; unique_id=&quot;10086&quot;&gt;&lt;property id=&quot;20148&quot; value=&quot;5&quot;/&gt;&lt;property id=&quot;20300&quot; value=&quot;Slide 80 - &amp;quot;Chương 3: HỆ ĐIỀU HÀNH WINDOWS&amp;quot;&quot;/&gt;&lt;property id=&quot;20307&quot; value=&quot;366&quot;/&gt;&lt;/object&gt;&lt;object type=&quot;3&quot; unique_id=&quot;10087&quot;&gt;&lt;property id=&quot;20148&quot; value=&quot;5&quot;/&gt;&lt;property id=&quot;20300&quot; value=&quot;Slide 81 - &amp;quot;Chương 3: HỆ ĐIỀU HÀNH WINDOWS&amp;quot;&quot;/&gt;&lt;property id=&quot;20307&quot; value=&quot;367&quot;/&gt;&lt;/object&gt;&lt;object type=&quot;3&quot; unique_id=&quot;10088&quot;&gt;&lt;property id=&quot;20148&quot; value=&quot;5&quot;/&gt;&lt;property id=&quot;20300&quot; value=&quot;Slide 82 - &amp;quot;Chương 3: HỆ ĐIỀU HÀNH WINDOWS&amp;quot;&quot;/&gt;&lt;property id=&quot;20307&quot; value=&quot;368&quot;/&gt;&lt;/object&gt;&lt;object type=&quot;3&quot; unique_id=&quot;10089&quot;&gt;&lt;property id=&quot;20148&quot; value=&quot;5&quot;/&gt;&lt;property id=&quot;20300&quot; value=&quot;Slide 83 - &amp;quot;Chương 3: HỆ ĐIỀU HÀNH WINDOWS&amp;quot;&quot;/&gt;&lt;property id=&quot;20307&quot; value=&quot;369&quot;/&gt;&lt;/object&gt;&lt;object type=&quot;3&quot; unique_id=&quot;10090&quot;&gt;&lt;property id=&quot;20148&quot; value=&quot;5&quot;/&gt;&lt;property id=&quot;20300&quot; value=&quot;Slide 84 - &amp;quot;Chương 3: HỆ ĐIỀU HÀNH WINDOWS&amp;quot;&quot;/&gt;&lt;property id=&quot;20307&quot; value=&quot;370&quot;/&gt;&lt;/object&gt;&lt;object type=&quot;3&quot; unique_id=&quot;10091&quot;&gt;&lt;property id=&quot;20148&quot; value=&quot;5&quot;/&gt;&lt;property id=&quot;20300&quot; value=&quot;Slide 85 - &amp;quot;Chương 3: HỆ ĐIỀU HÀNH WINDOWS&amp;quot;&quot;/&gt;&lt;property id=&quot;20307&quot; value=&quot;371&quot;/&gt;&lt;/object&gt;&lt;object type=&quot;3&quot; unique_id=&quot;10092&quot;&gt;&lt;property id=&quot;20148&quot; value=&quot;5&quot;/&gt;&lt;property id=&quot;20300&quot; value=&quot;Slide 86 - &amp;quot;Chương 3: HỆ ĐIỀU HÀNH WINDOWS&amp;quot;&quot;/&gt;&lt;property id=&quot;20307&quot; value=&quot;372&quot;/&gt;&lt;/object&gt;&lt;object type=&quot;3&quot; unique_id=&quot;10093&quot;&gt;&lt;property id=&quot;20148&quot; value=&quot;5&quot;/&gt;&lt;property id=&quot;20300&quot; value=&quot;Slide 87 - &amp;quot;Chương 3: HỆ ĐIỀU HÀNH WINDOWS&amp;quot;&quot;/&gt;&lt;property id=&quot;20307&quot; value=&quot;373&quot;/&gt;&lt;/object&gt;&lt;object type=&quot;3&quot; unique_id=&quot;10094&quot;&gt;&lt;property id=&quot;20148&quot; value=&quot;5&quot;/&gt;&lt;property id=&quot;20300&quot; value=&quot;Slide 88 - &amp;quot;Chương 3: HỆ ĐIỀU HÀNH WINDOWS&amp;quot;&quot;/&gt;&lt;property id=&quot;20307&quot; value=&quot;374&quot;/&gt;&lt;/object&gt;&lt;object type=&quot;3&quot; unique_id=&quot;10095&quot;&gt;&lt;property id=&quot;20148&quot; value=&quot;5&quot;/&gt;&lt;property id=&quot;20300&quot; value=&quot;Slide 89 - &amp;quot;Chương 3: HỆ ĐIỀU HÀNH WINDOWS&amp;quot;&quot;/&gt;&lt;property id=&quot;20307&quot; value=&quot;375&quot;/&gt;&lt;/object&gt;&lt;object type=&quot;3&quot; unique_id=&quot;10096&quot;&gt;&lt;property id=&quot;20148&quot; value=&quot;5&quot;/&gt;&lt;property id=&quot;20300&quot; value=&quot;Slide 90 - &amp;quot;Chương 3: HỆ ĐIỀU HÀNH WINDOWS&amp;quot;&quot;/&gt;&lt;property id=&quot;20307&quot; value=&quot;376&quot;/&gt;&lt;/object&gt;&lt;object type=&quot;3&quot; unique_id=&quot;10097&quot;&gt;&lt;property id=&quot;20148&quot; value=&quot;5&quot;/&gt;&lt;property id=&quot;20300&quot; value=&quot;Slide 91 - &amp;quot;Chương 3: HỆ ĐIỀU HÀNH WINDOWS&amp;quot;&quot;/&gt;&lt;property id=&quot;20307&quot; value=&quot;377&quot;/&gt;&lt;/object&gt;&lt;object type=&quot;3&quot; unique_id=&quot;10098&quot;&gt;&lt;property id=&quot;20148&quot; value=&quot;5&quot;/&gt;&lt;property id=&quot;20300&quot; value=&quot;Slide 92 - &amp;quot;Chương 3: HỆ ĐIỀU HÀNH WINDOWS&amp;quot;&quot;/&gt;&lt;property id=&quot;20307&quot; value=&quot;378&quot;/&gt;&lt;/object&gt;&lt;object type=&quot;3&quot; unique_id=&quot;10099&quot;&gt;&lt;property id=&quot;20148&quot; value=&quot;5&quot;/&gt;&lt;property id=&quot;20300&quot; value=&quot;Slide 93 - &amp;quot;Chương 3: HỆ ĐIỀU HÀNH WINDOWS&amp;quot;&quot;/&gt;&lt;property id=&quot;20307&quot; value=&quot;379&quot;/&gt;&lt;/object&gt;&lt;object type=&quot;3&quot; unique_id=&quot;10100&quot;&gt;&lt;property id=&quot;20148&quot; value=&quot;5&quot;/&gt;&lt;property id=&quot;20300&quot; value=&quot;Slide 94 - &amp;quot;Chương 3: HỆ ĐIỀU HÀNH WINDOWS&amp;quot;&quot;/&gt;&lt;property id=&quot;20307&quot; value=&quot;380&quot;/&gt;&lt;/object&gt;&lt;object type=&quot;3&quot; unique_id=&quot;10101&quot;&gt;&lt;property id=&quot;20148&quot; value=&quot;5&quot;/&gt;&lt;property id=&quot;20300&quot; value=&quot;Slide 95 - &amp;quot;Chương 3: HỆ ĐIỀU HÀNH WINDOWS&amp;quot;&quot;/&gt;&lt;property id=&quot;20307&quot; value=&quot;381&quot;/&gt;&lt;/object&gt;&lt;object type=&quot;3&quot; unique_id=&quot;10102&quot;&gt;&lt;property id=&quot;20148&quot; value=&quot;5&quot;/&gt;&lt;property id=&quot;20300&quot; value=&quot;Slide 96 - &amp;quot;Chương 3: HỆ ĐIỀU HÀNH WINDOWS&amp;quot;&quot;/&gt;&lt;property id=&quot;20307&quot; value=&quot;382&quot;/&gt;&lt;/object&gt;&lt;object type=&quot;3&quot; unique_id=&quot;10103&quot;&gt;&lt;property id=&quot;20148&quot; value=&quot;5&quot;/&gt;&lt;property id=&quot;20300&quot; value=&quot;Slide 97 - &amp;quot;Chương 3: HỆ ĐIỀU HÀNH WINDOWS&amp;quot;&quot;/&gt;&lt;property id=&quot;20307&quot; value=&quot;383&quot;/&gt;&lt;/object&gt;&lt;object type=&quot;3&quot; unique_id=&quot;10104&quot;&gt;&lt;property id=&quot;20148&quot; value=&quot;5&quot;/&gt;&lt;property id=&quot;20300&quot; value=&quot;Slide 98 - &amp;quot;Chương 3: HỆ ĐIỀU HÀNH WINDOWS&amp;quot;&quot;/&gt;&lt;property id=&quot;20307&quot; value=&quot;384&quot;/&gt;&lt;/object&gt;&lt;object type=&quot;3&quot; unique_id=&quot;10105&quot;&gt;&lt;property id=&quot;20148&quot; value=&quot;5&quot;/&gt;&lt;property id=&quot;20300&quot; value=&quot;Slide 99 - &amp;quot;Chương 3: HỆ ĐIỀU HÀNH WINDOWS&amp;quot;&quot;/&gt;&lt;property id=&quot;20307&quot; value=&quot;385&quot;/&gt;&lt;/object&gt;&lt;object type=&quot;3&quot; unique_id=&quot;10106&quot;&gt;&lt;property id=&quot;20148&quot; value=&quot;5&quot;/&gt;&lt;property id=&quot;20300&quot; value=&quot;Slide 100 - &amp;quot;Chương 3: HỆ ĐIỀU HÀNH WINDOWS&amp;quot;&quot;/&gt;&lt;property id=&quot;20307&quot; value=&quot;386&quot;/&gt;&lt;/object&gt;&lt;object type=&quot;3&quot; unique_id=&quot;10107&quot;&gt;&lt;property id=&quot;20148&quot; value=&quot;5&quot;/&gt;&lt;property id=&quot;20300&quot; value=&quot;Slide 101 - &amp;quot;Chương 3: HỆ ĐIỀU HÀNH WINDOWS&amp;quot;&quot;/&gt;&lt;property id=&quot;20307&quot; value=&quot;387&quot;/&gt;&lt;/object&gt;&lt;object type=&quot;3&quot; unique_id=&quot;10108&quot;&gt;&lt;property id=&quot;20148&quot; value=&quot;5&quot;/&gt;&lt;property id=&quot;20300&quot; value=&quot;Slide 102 - &amp;quot;Chương 3: HỆ ĐIỀU HÀNH WINDOWS&amp;quot;&quot;/&gt;&lt;property id=&quot;20307&quot; value=&quot;388&quot;/&gt;&lt;/object&gt;&lt;object type=&quot;3&quot; unique_id=&quot;10109&quot;&gt;&lt;property id=&quot;20148&quot; value=&quot;5&quot;/&gt;&lt;property id=&quot;20300&quot; value=&quot;Slide 103 - &amp;quot;Chương 3: HỆ ĐIỀU HÀNH WINDOWS&amp;quot;&quot;/&gt;&lt;property id=&quot;20307&quot; value=&quot;389&quot;/&gt;&lt;/object&gt;&lt;object type=&quot;3&quot; unique_id=&quot;10110&quot;&gt;&lt;property id=&quot;20148&quot; value=&quot;5&quot;/&gt;&lt;property id=&quot;20300&quot; value=&quot;Slide 104 - &amp;quot;Chương 3: HỆ ĐIỀU HÀNH WINDOWS&amp;quot;&quot;/&gt;&lt;property id=&quot;20307&quot; value=&quot;390&quot;/&gt;&lt;/object&gt;&lt;object type=&quot;3&quot; unique_id=&quot;10111&quot;&gt;&lt;property id=&quot;20148&quot; value=&quot;5&quot;/&gt;&lt;property id=&quot;20300&quot; value=&quot;Slide 105 - &amp;quot;Chương 3: HỆ ĐIỀU HÀNH WINDOWS&amp;quot;&quot;/&gt;&lt;property id=&quot;20307&quot; value=&quot;391&quot;/&gt;&lt;/object&gt;&lt;object type=&quot;3&quot; unique_id=&quot;10112&quot;&gt;&lt;property id=&quot;20148&quot; value=&quot;5&quot;/&gt;&lt;property id=&quot;20300&quot; value=&quot;Slide 106 - &amp;quot;Chương 3: HỆ ĐIỀU HÀNH WINDOWS&amp;quot;&quot;/&gt;&lt;property id=&quot;20307&quot; value=&quot;392&quot;/&gt;&lt;/object&gt;&lt;object type=&quot;3&quot; unique_id=&quot;10113&quot;&gt;&lt;property id=&quot;20148&quot; value=&quot;5&quot;/&gt;&lt;property id=&quot;20300&quot; value=&quot;Slide 107 - &amp;quot;Chương 3: HỆ ĐIỀU HÀNH WINDOWS&amp;quot;&quot;/&gt;&lt;property id=&quot;20307&quot; value=&quot;393&quot;/&gt;&lt;/object&gt;&lt;object type=&quot;3&quot; unique_id=&quot;10114&quot;&gt;&lt;property id=&quot;20148&quot; value=&quot;5&quot;/&gt;&lt;property id=&quot;20300&quot; value=&quot;Slide 108 - &amp;quot;Chương 3: HỆ ĐIỀU HÀNH WINDOWS&amp;quot;&quot;/&gt;&lt;property id=&quot;20307&quot; value=&quot;394&quot;/&gt;&lt;/object&gt;&lt;object type=&quot;3&quot; unique_id=&quot;10115&quot;&gt;&lt;property id=&quot;20148&quot; value=&quot;5&quot;/&gt;&lt;property id=&quot;20300&quot; value=&quot;Slide 109 - &amp;quot;Chương 3: HỆ ĐIỀU HÀNH WINDOWS&amp;quot;&quot;/&gt;&lt;property id=&quot;20307&quot; value=&quot;395&quot;/&gt;&lt;/object&gt;&lt;object type=&quot;3&quot; unique_id=&quot;10116&quot;&gt;&lt;property id=&quot;20148&quot; value=&quot;5&quot;/&gt;&lt;property id=&quot;20300&quot; value=&quot;Slide 110 - &amp;quot;Chương 3: HỆ ĐIỀU HÀNH WINDOWS&amp;quot;&quot;/&gt;&lt;property id=&quot;20307&quot; value=&quot;396&quot;/&gt;&lt;/object&gt;&lt;object type=&quot;3&quot; unique_id=&quot;10117&quot;&gt;&lt;property id=&quot;20148&quot; value=&quot;5&quot;/&gt;&lt;property id=&quot;20300&quot; value=&quot;Slide 111 - &amp;quot;Chương 3: HỆ ĐIỀU HÀNH WINDOWS&amp;quot;&quot;/&gt;&lt;property id=&quot;20307&quot; value=&quot;397&quot;/&gt;&lt;/object&gt;&lt;object type=&quot;3&quot; unique_id=&quot;10118&quot;&gt;&lt;property id=&quot;20148&quot; value=&quot;5&quot;/&gt;&lt;property id=&quot;20300&quot; value=&quot;Slide 112 - &amp;quot;Chương 3: HỆ ĐIỀU HÀNH WINDOWS&amp;quot;&quot;/&gt;&lt;property id=&quot;20307&quot; value=&quot;398&quot;/&gt;&lt;/object&gt;&lt;object type=&quot;3&quot; unique_id=&quot;10119&quot;&gt;&lt;property id=&quot;20148&quot; value=&quot;5&quot;/&gt;&lt;property id=&quot;20300&quot; value=&quot;Slide 113 - &amp;quot;Chương 3: HỆ ĐIỀU HÀNH WINDOWS&amp;quot;&quot;/&gt;&lt;property id=&quot;20307&quot; value=&quot;399&quot;/&gt;&lt;/object&gt;&lt;object type=&quot;3&quot; unique_id=&quot;10120&quot;&gt;&lt;property id=&quot;20148&quot; value=&quot;5&quot;/&gt;&lt;property id=&quot;20300&quot; value=&quot;Slide 114 - &amp;quot;Chương 3: HỆ ĐIỀU HÀNH WINDOWS&amp;quot;&quot;/&gt;&lt;property id=&quot;20307&quot; value=&quot;400&quot;/&gt;&lt;/object&gt;&lt;object type=&quot;3&quot; unique_id=&quot;10121&quot;&gt;&lt;property id=&quot;20148&quot; value=&quot;5&quot;/&gt;&lt;property id=&quot;20300&quot; value=&quot;Slide 115 - &amp;quot;Chương 3: HỆ ĐIỀU HÀNH WINDOWS&amp;quot;&quot;/&gt;&lt;property id=&quot;20307&quot; value=&quot;401&quot;/&gt;&lt;/object&gt;&lt;object type=&quot;3&quot; unique_id=&quot;10122&quot;&gt;&lt;property id=&quot;20148&quot; value=&quot;5&quot;/&gt;&lt;property id=&quot;20300&quot; value=&quot;Slide 116 - &amp;quot;Thanks for your listening!&amp;quot;&quot;/&gt;&lt;property id=&quot;20307&quot; value=&quot;280&quot;/&gt;&lt;/object&gt;&lt;object type=&quot;3&quot; unique_id=&quot;10970&quot;&gt;&lt;property id=&quot;20148&quot; value=&quot;5&quot;/&gt;&lt;property id=&quot;20300&quot; value=&quot;Slide 5 - &amp;quot;Chương 1: HỆ THỐNG MÁY TÍNH&amp;quot;&quot;/&gt;&lt;property id=&quot;20307&quot; value=&quot;403&quot;/&gt;&lt;/object&gt;&lt;object type=&quot;3&quot; unique_id=&quot;10971&quot;&gt;&lt;property id=&quot;20148&quot; value=&quot;5&quot;/&gt;&lt;property id=&quot;20300&quot; value=&quot;Slide 48 - &amp;quot;Chương 2: HỆ ĐIỀU HÀNH&amp;quot;&quot;/&gt;&lt;property id=&quot;20307&quot; value=&quot;404&quot;/&gt;&lt;/object&gt;&lt;object type=&quot;3&quot; unique_id=&quot;10972&quot;&gt;&lt;property id=&quot;20148&quot; value=&quot;5&quot;/&gt;&lt;property id=&quot;20300&quot; value=&quot;Slide 59 - &amp;quot;Chương 3: HỆ ĐIỀU HÀNH WINDOWS&amp;quot;&quot;/&gt;&lt;property id=&quot;20307&quot; value=&quot;402&quot;/&gt;&lt;/object&gt;&lt;object type=&quot;3&quot; unique_id=&quot;11089&quot;&gt;&lt;property id=&quot;20148&quot; value=&quot;5&quot;/&gt;&lt;property id=&quot;20300&quot; value=&quot;Slide 3 - &amp;quot;Mục tiêu&amp;quot;&quot;/&gt;&lt;property id=&quot;20307&quot; value=&quot;405&quot;/&gt;&lt;/object&gt;&lt;object type=&quot;3&quot; unique_id=&quot;11324&quot;&gt;&lt;property id=&quot;20148&quot; value=&quot;5&quot;/&gt;&lt;property id=&quot;20300&quot; value=&quot;Slide 117 - &amp;quot;Thành lập nhóm (10 phút)&amp;quot;&quot;/&gt;&lt;property id=&quot;20307&quot; value=&quot;407&quot;/&gt;&lt;/object&gt;&lt;object type=&quot;3&quot; unique_id=&quot;11325&quot;&gt;&lt;property id=&quot;20148&quot; value=&quot;5&quot;/&gt;&lt;property id=&quot;20300&quot; value=&quot;Slide 118 - &amp;quot;Chuẩn bị bài cho tuần 2:&amp;quot;&quot;/&gt;&lt;property id=&quot;20307&quot; value=&quot;406&quot;/&gt;&lt;/object&gt;&lt;object type=&quot;3&quot; unique_id=&quot;12040&quot;&gt;&lt;property id=&quot;20148&quot; value=&quot;5&quot;/&gt;&lt;property id=&quot;20300&quot; value=&quot;Slide 1&quot;/&gt;&lt;property id=&quot;20307&quot; value=&quot;40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37347</TotalTime>
  <Words>1674</Words>
  <Application>Microsoft Office PowerPoint</Application>
  <PresentationFormat>Custom</PresentationFormat>
  <Paragraphs>174</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CHƯƠNG 1. TỔNG QUAN VỀ JAVA</vt:lpstr>
      <vt:lpstr>Mục tiêu</vt:lpstr>
      <vt:lpstr>1. Giới thiệu ngôn ngữ lập trình Java</vt:lpstr>
      <vt:lpstr>1.1. Lịch sử phát triển của Java</vt:lpstr>
      <vt:lpstr>Các phiên bản Java đã phát hành</vt:lpstr>
      <vt:lpstr>1.2. Đặc trưng của Java</vt:lpstr>
      <vt:lpstr>Java độc lập nền tảng nhờ có máy ảo Java</vt:lpstr>
      <vt:lpstr>1.3. Các loại ứng dụng Java</vt:lpstr>
      <vt:lpstr>2. Môi trường lập trình Java, máy ảo Java, JDK</vt:lpstr>
      <vt:lpstr>2.1. Môi trường phát triển </vt:lpstr>
      <vt:lpstr>2.2. Máy ảo Java (JVM - Java Virtual Machine)</vt:lpstr>
      <vt:lpstr>JVM thực hiện 3 công việc chính</vt:lpstr>
      <vt:lpstr>Cấu trúc của JVM (máy ảo Java)</vt:lpstr>
      <vt:lpstr>Cơ chế tự động gom rác </vt:lpstr>
      <vt:lpstr>2.3. JDK</vt:lpstr>
      <vt:lpstr>Cấu trúc JDK</vt:lpstr>
      <vt:lpstr>Quá trình biên dịch và thông dịch code Java</vt:lpstr>
      <vt:lpstr>Cài đặt JDK</vt:lpstr>
      <vt:lpstr>Xem cấu hình máy tính để chọn phiên bản JDK phù hợp</vt:lpstr>
      <vt:lpstr>Tải phiên bản JDK phù hợp với hệ điều hành</vt:lpstr>
      <vt:lpstr>1.3. IDE để lập trình Java</vt:lpstr>
      <vt:lpstr>IDE để lập trình Java  </vt:lpstr>
      <vt:lpstr>Eclipse</vt:lpstr>
      <vt:lpstr>Netbean </vt:lpstr>
      <vt:lpstr>Sử dụng Netbean</vt:lpstr>
      <vt:lpstr>Sử dụng Netbean</vt:lpstr>
      <vt:lpstr>Sử dụng Netbean</vt:lpstr>
      <vt:lpstr>Sử dụng Netbean</vt:lpstr>
      <vt:lpstr>4. Cấu trúc chương trình Java đơn giản </vt:lpstr>
      <vt:lpstr>Cấu trúc chương trình Java đơn giản</vt:lpstr>
      <vt:lpstr>Cơ chế biên dịch và thực thi</vt:lpstr>
      <vt:lpstr>5. Các quy tắc cơ bản của ngôn ngữ Java</vt:lpstr>
      <vt:lpstr>5.1. Cú pháp comment trong Java</vt:lpstr>
      <vt:lpstr>3 cách comment trong Java</vt:lpstr>
      <vt:lpstr>5.2. Quy tắc đặt tên trong Java</vt:lpstr>
      <vt:lpstr>5.2. Quy tắc đặt tên trong Java (tt)</vt:lpstr>
      <vt:lpstr>Một số ví dụ về tên lớp, tên thuộc tính, tên phương thức:</vt:lpstr>
      <vt:lpstr>Từ khóa Java:</vt:lpstr>
      <vt:lpstr>Một số ký tự Escape character phổ biến trong Java</vt:lpstr>
      <vt:lpstr>6. Biên dịch và thực thi chương trình Java </vt:lpstr>
      <vt:lpstr>Biên dịch và thực thi chương trình Java </vt:lpstr>
      <vt:lpstr>Các lệnh biên dịch, thông dịch:</vt:lpstr>
      <vt:lpstr>Coding convention – Quy ước viết code</vt:lpstr>
      <vt:lpstr>Ví dụ:  </vt:lpstr>
      <vt:lpstr>Case Study Quản Lý Sinh Viên</vt:lpstr>
      <vt:lpstr>Bài tập</vt:lpstr>
      <vt:lpstr>Bài 1:</vt:lpstr>
      <vt:lpstr>Bài 2</vt:lpstr>
      <vt:lpstr>Bài 3:</vt:lpstr>
      <vt:lpstr>Bài 4</vt:lpstr>
      <vt:lpstr>Bài 5</vt:lpstr>
      <vt:lpstr>Bài 6</vt:lpstr>
      <vt:lpstr>Bài 7</vt:lpstr>
      <vt:lpstr>Bài 8</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admin</cp:lastModifiedBy>
  <cp:revision>318</cp:revision>
  <dcterms:created xsi:type="dcterms:W3CDTF">2014-12-29T13:34:32Z</dcterms:created>
  <dcterms:modified xsi:type="dcterms:W3CDTF">2020-05-12T09:14:45Z</dcterms:modified>
</cp:coreProperties>
</file>