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handoutMasterIdLst>
    <p:handoutMasterId r:id="rId116"/>
  </p:handoutMasterIdLst>
  <p:sldIdLst>
    <p:sldId id="281" r:id="rId2"/>
    <p:sldId id="482" r:id="rId3"/>
    <p:sldId id="484" r:id="rId4"/>
    <p:sldId id="485" r:id="rId5"/>
    <p:sldId id="486" r:id="rId6"/>
    <p:sldId id="487" r:id="rId7"/>
    <p:sldId id="488" r:id="rId8"/>
    <p:sldId id="489" r:id="rId9"/>
    <p:sldId id="490" r:id="rId10"/>
    <p:sldId id="491" r:id="rId11"/>
    <p:sldId id="492" r:id="rId12"/>
    <p:sldId id="493" r:id="rId13"/>
    <p:sldId id="494" r:id="rId14"/>
    <p:sldId id="495" r:id="rId15"/>
    <p:sldId id="496" r:id="rId16"/>
    <p:sldId id="497" r:id="rId17"/>
    <p:sldId id="498" r:id="rId18"/>
    <p:sldId id="499" r:id="rId19"/>
    <p:sldId id="500" r:id="rId20"/>
    <p:sldId id="501" r:id="rId21"/>
    <p:sldId id="502" r:id="rId22"/>
    <p:sldId id="503" r:id="rId23"/>
    <p:sldId id="504" r:id="rId24"/>
    <p:sldId id="505" r:id="rId25"/>
    <p:sldId id="507" r:id="rId26"/>
    <p:sldId id="508" r:id="rId27"/>
    <p:sldId id="509" r:id="rId28"/>
    <p:sldId id="510" r:id="rId29"/>
    <p:sldId id="511" r:id="rId30"/>
    <p:sldId id="512" r:id="rId31"/>
    <p:sldId id="513" r:id="rId32"/>
    <p:sldId id="514" r:id="rId33"/>
    <p:sldId id="516" r:id="rId34"/>
    <p:sldId id="515" r:id="rId35"/>
    <p:sldId id="517" r:id="rId36"/>
    <p:sldId id="518" r:id="rId37"/>
    <p:sldId id="520" r:id="rId38"/>
    <p:sldId id="521" r:id="rId39"/>
    <p:sldId id="522" r:id="rId40"/>
    <p:sldId id="524" r:id="rId41"/>
    <p:sldId id="525" r:id="rId42"/>
    <p:sldId id="526" r:id="rId43"/>
    <p:sldId id="527" r:id="rId44"/>
    <p:sldId id="528" r:id="rId45"/>
    <p:sldId id="529" r:id="rId46"/>
    <p:sldId id="530" r:id="rId47"/>
    <p:sldId id="531" r:id="rId48"/>
    <p:sldId id="533" r:id="rId49"/>
    <p:sldId id="534" r:id="rId50"/>
    <p:sldId id="535" r:id="rId51"/>
    <p:sldId id="536" r:id="rId52"/>
    <p:sldId id="537" r:id="rId53"/>
    <p:sldId id="538" r:id="rId54"/>
    <p:sldId id="539" r:id="rId55"/>
    <p:sldId id="540" r:id="rId56"/>
    <p:sldId id="542" r:id="rId57"/>
    <p:sldId id="543" r:id="rId58"/>
    <p:sldId id="544" r:id="rId59"/>
    <p:sldId id="545" r:id="rId60"/>
    <p:sldId id="546" r:id="rId61"/>
    <p:sldId id="547" r:id="rId62"/>
    <p:sldId id="548" r:id="rId63"/>
    <p:sldId id="549" r:id="rId64"/>
    <p:sldId id="550" r:id="rId65"/>
    <p:sldId id="551" r:id="rId66"/>
    <p:sldId id="552" r:id="rId67"/>
    <p:sldId id="553" r:id="rId68"/>
    <p:sldId id="554" r:id="rId69"/>
    <p:sldId id="555" r:id="rId70"/>
    <p:sldId id="556" r:id="rId71"/>
    <p:sldId id="557" r:id="rId72"/>
    <p:sldId id="558" r:id="rId73"/>
    <p:sldId id="559" r:id="rId74"/>
    <p:sldId id="561" r:id="rId75"/>
    <p:sldId id="562" r:id="rId76"/>
    <p:sldId id="563" r:id="rId77"/>
    <p:sldId id="564" r:id="rId78"/>
    <p:sldId id="565" r:id="rId79"/>
    <p:sldId id="566" r:id="rId80"/>
    <p:sldId id="567" r:id="rId81"/>
    <p:sldId id="568" r:id="rId82"/>
    <p:sldId id="569" r:id="rId83"/>
    <p:sldId id="570" r:id="rId84"/>
    <p:sldId id="571" r:id="rId85"/>
    <p:sldId id="572" r:id="rId86"/>
    <p:sldId id="573" r:id="rId87"/>
    <p:sldId id="575" r:id="rId88"/>
    <p:sldId id="576" r:id="rId89"/>
    <p:sldId id="577" r:id="rId90"/>
    <p:sldId id="578" r:id="rId91"/>
    <p:sldId id="579" r:id="rId92"/>
    <p:sldId id="580" r:id="rId93"/>
    <p:sldId id="581" r:id="rId94"/>
    <p:sldId id="582" r:id="rId95"/>
    <p:sldId id="583" r:id="rId96"/>
    <p:sldId id="584" r:id="rId97"/>
    <p:sldId id="586" r:id="rId98"/>
    <p:sldId id="587" r:id="rId99"/>
    <p:sldId id="588" r:id="rId100"/>
    <p:sldId id="589" r:id="rId101"/>
    <p:sldId id="591" r:id="rId102"/>
    <p:sldId id="592" r:id="rId103"/>
    <p:sldId id="593" r:id="rId104"/>
    <p:sldId id="594" r:id="rId105"/>
    <p:sldId id="595" r:id="rId106"/>
    <p:sldId id="596" r:id="rId107"/>
    <p:sldId id="597" r:id="rId108"/>
    <p:sldId id="598" r:id="rId109"/>
    <p:sldId id="599" r:id="rId110"/>
    <p:sldId id="600" r:id="rId111"/>
    <p:sldId id="601" r:id="rId112"/>
    <p:sldId id="602" r:id="rId113"/>
    <p:sldId id="603" r:id="rId114"/>
  </p:sldIdLst>
  <p:sldSz cx="12192000" cy="6858000"/>
  <p:notesSz cx="6858000" cy="9144000"/>
  <p:custDataLst>
    <p:tags r:id="rId1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 initials="V"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A"/>
    <a:srgbClr val="208CAE"/>
    <a:srgbClr val="092A67"/>
    <a:srgbClr val="F5CE31"/>
    <a:srgbClr val="026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97" autoAdjust="0"/>
    <p:restoredTop sz="90053" autoAdjust="0"/>
  </p:normalViewPr>
  <p:slideViewPr>
    <p:cSldViewPr snapToGrid="0">
      <p:cViewPr>
        <p:scale>
          <a:sx n="64" d="100"/>
          <a:sy n="64" d="100"/>
        </p:scale>
        <p:origin x="-114" y="-144"/>
      </p:cViewPr>
      <p:guideLst>
        <p:guide orient="horz" pos="2160"/>
        <p:guide pos="3840"/>
      </p:guideLst>
    </p:cSldViewPr>
  </p:slideViewPr>
  <p:outlineViewPr>
    <p:cViewPr>
      <p:scale>
        <a:sx n="33" d="100"/>
        <a:sy n="33" d="100"/>
      </p:scale>
      <p:origin x="48" y="67230"/>
    </p:cViewPr>
  </p:outlin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gs" Target="tags/tag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DF9027-FA76-44DD-994A-DD732CCB6F62}" type="datetimeFigureOut">
              <a:rPr lang="en-US" smtClean="0"/>
              <a:t>5/19/2020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993BFE-A42A-41B0-8F3C-6325E9495B82}" type="slidenum">
              <a:rPr lang="en-US" smtClean="0"/>
              <a:t>‹#›</a:t>
            </a:fld>
            <a:endParaRPr lang="en-US"/>
          </a:p>
        </p:txBody>
      </p:sp>
    </p:spTree>
    <p:extLst>
      <p:ext uri="{BB962C8B-B14F-4D97-AF65-F5344CB8AC3E}">
        <p14:creationId xmlns:p14="http://schemas.microsoft.com/office/powerpoint/2010/main" val="958132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0E59F-BCDF-B547-B5F0-80FB1F5C3587}" type="datetimeFigureOut">
              <a:rPr lang="en-US" smtClean="0"/>
              <a:t>5/19/2020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A576A-462E-B247-814C-32E8FA05C3D5}" type="slidenum">
              <a:rPr lang="en-US" smtClean="0"/>
              <a:t>‹#›</a:t>
            </a:fld>
            <a:endParaRPr lang="en-US"/>
          </a:p>
        </p:txBody>
      </p:sp>
    </p:spTree>
    <p:extLst>
      <p:ext uri="{BB962C8B-B14F-4D97-AF65-F5344CB8AC3E}">
        <p14:creationId xmlns:p14="http://schemas.microsoft.com/office/powerpoint/2010/main" val="38815539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 </a:t>
            </a:r>
            <a:r>
              <a:rPr lang="en-US" dirty="0" err="1" smtClean="0"/>
              <a:t>hiểu</a:t>
            </a:r>
            <a:r>
              <a:rPr lang="en-US" baseline="0" dirty="0" smtClean="0"/>
              <a:t> </a:t>
            </a:r>
            <a:r>
              <a:rPr lang="en-US" baseline="0" dirty="0" err="1" smtClean="0"/>
              <a:t>các</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của</a:t>
            </a:r>
            <a:r>
              <a:rPr lang="en-US" baseline="0" dirty="0" smtClean="0"/>
              <a:t> </a:t>
            </a:r>
            <a:r>
              <a:rPr lang="en-US" baseline="0" dirty="0" err="1" smtClean="0"/>
              <a:t>lớp</a:t>
            </a:r>
            <a:r>
              <a:rPr lang="en-US" baseline="0" dirty="0" smtClean="0"/>
              <a:t> </a:t>
            </a:r>
            <a:r>
              <a:rPr lang="en-US" baseline="0" dirty="0" err="1" smtClean="0"/>
              <a:t>bao</a:t>
            </a:r>
            <a:r>
              <a:rPr lang="en-US" baseline="0" dirty="0" smtClean="0"/>
              <a:t> </a:t>
            </a:r>
            <a:r>
              <a:rPr lang="en-US" baseline="0" dirty="0" err="1" smtClean="0"/>
              <a:t>bọc</a:t>
            </a:r>
            <a:r>
              <a:rPr lang="en-US" baseline="0" dirty="0" smtClean="0"/>
              <a:t> (</a:t>
            </a:r>
            <a:r>
              <a:rPr lang="en-US" baseline="0" smtClean="0"/>
              <a:t>wrapper class)</a:t>
            </a:r>
            <a:r>
              <a:rPr lang="en-US" smtClean="0"/>
              <a:t> </a:t>
            </a:r>
            <a:endParaRPr lang="en-US"/>
          </a:p>
        </p:txBody>
      </p:sp>
      <p:sp>
        <p:nvSpPr>
          <p:cNvPr id="4" name="Slide Number Placeholder 3"/>
          <p:cNvSpPr>
            <a:spLocks noGrp="1"/>
          </p:cNvSpPr>
          <p:nvPr>
            <p:ph type="sldNum" sz="quarter" idx="10"/>
          </p:nvPr>
        </p:nvSpPr>
        <p:spPr/>
        <p:txBody>
          <a:bodyPr/>
          <a:lstStyle/>
          <a:p>
            <a:fld id="{710A576A-462E-B247-814C-32E8FA05C3D5}" type="slidenum">
              <a:rPr lang="en-US" smtClean="0"/>
              <a:t>6</a:t>
            </a:fld>
            <a:endParaRPr lang="en-US"/>
          </a:p>
        </p:txBody>
      </p:sp>
    </p:spTree>
    <p:extLst>
      <p:ext uri="{BB962C8B-B14F-4D97-AF65-F5344CB8AC3E}">
        <p14:creationId xmlns:p14="http://schemas.microsoft.com/office/powerpoint/2010/main" val="3020871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7263"/>
            <a:ext cx="9144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8EBBE9-D63A-4E0D-BA5F-0010205993C7}" type="datetime1">
              <a:rPr lang="en-US" smtClean="0"/>
              <a:t>5/19/2020</a:t>
            </a:fld>
            <a:endParaRPr lang="en-US"/>
          </a:p>
        </p:txBody>
      </p:sp>
      <p:sp>
        <p:nvSpPr>
          <p:cNvPr id="5" name="Footer Placeholder 4"/>
          <p:cNvSpPr>
            <a:spLocks noGrp="1"/>
          </p:cNvSpPr>
          <p:nvPr>
            <p:ph type="ftr" sz="quarter" idx="11"/>
          </p:nvPr>
        </p:nvSpPr>
        <p:spPr/>
        <p:txBody>
          <a:bodyPr/>
          <a:lstStyle/>
          <a:p>
            <a:r>
              <a:rPr lang="en-US" smtClean="0"/>
              <a:t>THDC_PowerPoint</a:t>
            </a:r>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cxnSp>
        <p:nvCxnSpPr>
          <p:cNvPr id="14" name="Straight Connector 13"/>
          <p:cNvCxnSpPr/>
          <p:nvPr userDrawn="1"/>
        </p:nvCxnSpPr>
        <p:spPr>
          <a:xfrm flipH="1">
            <a:off x="1524000" y="3475566"/>
            <a:ext cx="9139767"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E7F9F1-037F-4ED1-BB0B-BCC024F8B42C}" type="datetime1">
              <a:rPr lang="en-US" smtClean="0"/>
              <a:t>5/19/2020</a:t>
            </a:fld>
            <a:endParaRPr lang="en-US"/>
          </a:p>
        </p:txBody>
      </p:sp>
      <p:sp>
        <p:nvSpPr>
          <p:cNvPr id="5" name="Footer Placeholder 4"/>
          <p:cNvSpPr>
            <a:spLocks noGrp="1"/>
          </p:cNvSpPr>
          <p:nvPr>
            <p:ph type="ftr" sz="quarter" idx="11"/>
          </p:nvPr>
        </p:nvSpPr>
        <p:spPr/>
        <p:txBody>
          <a:bodyPr/>
          <a:lstStyle/>
          <a:p>
            <a:r>
              <a:rPr lang="en-US" smtClean="0"/>
              <a:t>THDC_PowerPoint</a:t>
            </a:r>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cxnSp>
        <p:nvCxnSpPr>
          <p:cNvPr id="8" name="Straight Connector 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20616-DC6B-4930-804E-5F2B7684D1C8}" type="datetime1">
              <a:rPr lang="en-US" smtClean="0"/>
              <a:t>5/19/2020</a:t>
            </a:fld>
            <a:endParaRPr lang="en-US"/>
          </a:p>
        </p:txBody>
      </p:sp>
      <p:sp>
        <p:nvSpPr>
          <p:cNvPr id="5" name="Footer Placeholder 4"/>
          <p:cNvSpPr>
            <a:spLocks noGrp="1"/>
          </p:cNvSpPr>
          <p:nvPr>
            <p:ph type="ftr" sz="quarter" idx="11"/>
          </p:nvPr>
        </p:nvSpPr>
        <p:spPr/>
        <p:txBody>
          <a:bodyPr/>
          <a:lstStyle/>
          <a:p>
            <a:r>
              <a:rPr lang="en-US" smtClean="0"/>
              <a:t>THDC_PowerPoint</a:t>
            </a:r>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9017"/>
            <a:ext cx="10515600" cy="4651022"/>
          </a:xfrm>
        </p:spPr>
        <p:txBody>
          <a:bodyPr/>
          <a:lstStyle>
            <a:lvl1pPr algn="just">
              <a:lnSpc>
                <a:spcPct val="150000"/>
              </a:lnSpc>
              <a:buClr>
                <a:srgbClr val="F5CE31"/>
              </a:buClr>
              <a:defRPr>
                <a:latin typeface="Times New Roman" pitchFamily="18" charset="0"/>
                <a:ea typeface="Times New Roman" pitchFamily="18" charset="0"/>
                <a:cs typeface="Times New Roman" pitchFamily="18" charset="0"/>
              </a:defRPr>
            </a:lvl1pPr>
            <a:lvl2pPr algn="just">
              <a:lnSpc>
                <a:spcPct val="150000"/>
              </a:lnSpc>
              <a:buClr>
                <a:srgbClr val="F5CE31"/>
              </a:buClr>
              <a:defRPr>
                <a:latin typeface="Times New Roman" pitchFamily="18" charset="0"/>
                <a:ea typeface="Times New Roman" pitchFamily="18" charset="0"/>
                <a:cs typeface="Times New Roman" pitchFamily="18" charset="0"/>
              </a:defRPr>
            </a:lvl2pPr>
            <a:lvl3pPr algn="just">
              <a:lnSpc>
                <a:spcPct val="150000"/>
              </a:lnSpc>
              <a:buClr>
                <a:srgbClr val="F5CE31"/>
              </a:buClr>
              <a:defRPr>
                <a:latin typeface="Times New Roman" pitchFamily="18" charset="0"/>
                <a:ea typeface="Times New Roman" pitchFamily="18" charset="0"/>
                <a:cs typeface="Times New Roman" pitchFamily="18" charset="0"/>
              </a:defRPr>
            </a:lvl3pPr>
            <a:lvl4pPr algn="just">
              <a:lnSpc>
                <a:spcPct val="150000"/>
              </a:lnSpc>
              <a:buClr>
                <a:srgbClr val="F5CE31"/>
              </a:buClr>
              <a:defRPr>
                <a:latin typeface="Times New Roman" pitchFamily="18" charset="0"/>
                <a:ea typeface="Times New Roman" pitchFamily="18" charset="0"/>
                <a:cs typeface="Times New Roman" pitchFamily="18" charset="0"/>
              </a:defRPr>
            </a:lvl4pPr>
            <a:lvl5pPr algn="just">
              <a:lnSpc>
                <a:spcPct val="150000"/>
              </a:lnSpc>
              <a:buClr>
                <a:srgbClr val="F5CE31"/>
              </a:buClr>
              <a:defRPr>
                <a:latin typeface="Times New Roman" pitchFamily="18" charset="0"/>
                <a:ea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5FF2268-C19F-4CEB-AD1C-62969BF919D8}" type="datetime1">
              <a:rPr lang="en-US" smtClean="0"/>
              <a:t>5/19/2020</a:t>
            </a:fld>
            <a:endParaRPr lang="en-US"/>
          </a:p>
        </p:txBody>
      </p:sp>
      <p:sp>
        <p:nvSpPr>
          <p:cNvPr id="5" name="Footer Placeholder 4"/>
          <p:cNvSpPr>
            <a:spLocks noGrp="1"/>
          </p:cNvSpPr>
          <p:nvPr>
            <p:ph type="ftr" sz="quarter" idx="11"/>
          </p:nvPr>
        </p:nvSpPr>
        <p:spPr/>
        <p:txBody>
          <a:bodyPr/>
          <a:lstStyle/>
          <a:p>
            <a:r>
              <a:rPr lang="en-US" smtClean="0"/>
              <a:t>THDC_PowerPoint</a:t>
            </a:r>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sp>
        <p:nvSpPr>
          <p:cNvPr id="11" name="Title 10"/>
          <p:cNvSpPr>
            <a:spLocks noGrp="1"/>
          </p:cNvSpPr>
          <p:nvPr>
            <p:ph type="title"/>
          </p:nvPr>
        </p:nvSpPr>
        <p:spPr>
          <a:xfrm>
            <a:off x="838200" y="385083"/>
            <a:ext cx="10515600" cy="1057275"/>
          </a:xfrm>
        </p:spPr>
        <p:txBody>
          <a:bodyPr/>
          <a:lstStyle/>
          <a:p>
            <a:r>
              <a:rPr lang="en-US" smtClean="0"/>
              <a:t>Click to edit Master title style</a:t>
            </a:r>
            <a:endParaRPr lang="en-US"/>
          </a:p>
        </p:txBody>
      </p:sp>
      <p:cxnSp>
        <p:nvCxnSpPr>
          <p:cNvPr id="14" name="Straight Connector 13"/>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873500"/>
            <a:ext cx="10515600" cy="1781175"/>
          </a:xfrm>
        </p:spPr>
        <p:txBody>
          <a:bodyPr anchor="ctr">
            <a:normAutofit/>
          </a:bodyPr>
          <a:lstStyle>
            <a:lvl1pPr>
              <a:defRPr sz="4000" b="1"/>
            </a:lvl1pPr>
          </a:lstStyle>
          <a:p>
            <a:r>
              <a:rPr lang="en-US" dirty="0" smtClean="0"/>
              <a:t>Click to edit Master title style</a:t>
            </a:r>
            <a:endParaRPr lang="en-US" dirty="0"/>
          </a:p>
        </p:txBody>
      </p:sp>
      <p:sp>
        <p:nvSpPr>
          <p:cNvPr id="9" name="Rectangle 8"/>
          <p:cNvSpPr/>
          <p:nvPr userDrawn="1"/>
        </p:nvSpPr>
        <p:spPr>
          <a:xfrm>
            <a:off x="0" y="0"/>
            <a:ext cx="12192000" cy="3657600"/>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userDrawn="1"/>
        </p:nvPicPr>
        <p:blipFill>
          <a:blip r:embed="rId2">
            <a:alphaModFix amt="19000"/>
            <a:extLst>
              <a:ext uri="{28A0092B-C50C-407E-A947-70E740481C1C}">
                <a14:useLocalDpi xmlns:a14="http://schemas.microsoft.com/office/drawing/2010/main" val="0"/>
              </a:ext>
            </a:extLst>
          </a:blip>
          <a:stretch>
            <a:fillRect/>
          </a:stretch>
        </p:blipFill>
        <p:spPr>
          <a:xfrm rot="20167559">
            <a:off x="8083530" y="-224663"/>
            <a:ext cx="4698853"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93825"/>
            <a:ext cx="51816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393825"/>
            <a:ext cx="51816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A56475-8D24-4959-93A0-271ED0A083D1}" type="datetime1">
              <a:rPr lang="en-US" smtClean="0"/>
              <a:t>5/19/2020</a:t>
            </a:fld>
            <a:endParaRPr lang="en-US"/>
          </a:p>
        </p:txBody>
      </p:sp>
      <p:sp>
        <p:nvSpPr>
          <p:cNvPr id="6" name="Footer Placeholder 5"/>
          <p:cNvSpPr>
            <a:spLocks noGrp="1"/>
          </p:cNvSpPr>
          <p:nvPr>
            <p:ph type="ftr" sz="quarter" idx="11"/>
          </p:nvPr>
        </p:nvSpPr>
        <p:spPr/>
        <p:txBody>
          <a:bodyPr/>
          <a:lstStyle/>
          <a:p>
            <a:r>
              <a:rPr lang="en-US" smtClean="0"/>
              <a:t>THDC_PowerPoint</a:t>
            </a:r>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890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212975"/>
            <a:ext cx="5157787"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3890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212975"/>
            <a:ext cx="5183188"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56510F-D1A9-432A-AEA2-D801C81B7535}" type="datetime1">
              <a:rPr lang="en-US" smtClean="0"/>
              <a:t>5/19/2020</a:t>
            </a:fld>
            <a:endParaRPr lang="en-US"/>
          </a:p>
        </p:txBody>
      </p:sp>
      <p:sp>
        <p:nvSpPr>
          <p:cNvPr id="8" name="Footer Placeholder 7"/>
          <p:cNvSpPr>
            <a:spLocks noGrp="1"/>
          </p:cNvSpPr>
          <p:nvPr>
            <p:ph type="ftr" sz="quarter" idx="11"/>
          </p:nvPr>
        </p:nvSpPr>
        <p:spPr/>
        <p:txBody>
          <a:bodyPr/>
          <a:lstStyle/>
          <a:p>
            <a:r>
              <a:rPr lang="en-US" smtClean="0"/>
              <a:t>THDC_PowerPoint</a:t>
            </a:r>
            <a:endParaRPr lang="en-US"/>
          </a:p>
        </p:txBody>
      </p:sp>
      <p:sp>
        <p:nvSpPr>
          <p:cNvPr id="9" name="Slide Number Placeholder 8"/>
          <p:cNvSpPr>
            <a:spLocks noGrp="1"/>
          </p:cNvSpPr>
          <p:nvPr>
            <p:ph type="sldNum" sz="quarter" idx="12"/>
          </p:nvPr>
        </p:nvSpPr>
        <p:spPr/>
        <p:txBody>
          <a:bodyPr/>
          <a:lstStyle/>
          <a:p>
            <a:fld id="{22DEC18C-94C0-4514-A611-7D4EB083F4D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BAEE2-827D-4927-B552-34B952C3962C}" type="datetime1">
              <a:rPr lang="en-US" smtClean="0"/>
              <a:t>5/19/2020</a:t>
            </a:fld>
            <a:endParaRPr lang="en-US"/>
          </a:p>
        </p:txBody>
      </p:sp>
      <p:sp>
        <p:nvSpPr>
          <p:cNvPr id="4" name="Footer Placeholder 3"/>
          <p:cNvSpPr>
            <a:spLocks noGrp="1"/>
          </p:cNvSpPr>
          <p:nvPr>
            <p:ph type="ftr" sz="quarter" idx="11"/>
          </p:nvPr>
        </p:nvSpPr>
        <p:spPr/>
        <p:txBody>
          <a:bodyPr/>
          <a:lstStyle/>
          <a:p>
            <a:r>
              <a:rPr lang="en-US" smtClean="0"/>
              <a:t>THDC_PowerPoint</a:t>
            </a:r>
            <a:endParaRPr lang="en-US"/>
          </a:p>
        </p:txBody>
      </p:sp>
      <p:sp>
        <p:nvSpPr>
          <p:cNvPr id="5" name="Slide Number Placeholder 4"/>
          <p:cNvSpPr>
            <a:spLocks noGrp="1"/>
          </p:cNvSpPr>
          <p:nvPr>
            <p:ph type="sldNum" sz="quarter" idx="12"/>
          </p:nvPr>
        </p:nvSpPr>
        <p:spPr/>
        <p:txBody>
          <a:bodyPr/>
          <a:lstStyle/>
          <a:p>
            <a:fld id="{22DEC18C-94C0-4514-A611-7D4EB083F4DD}" type="slidenum">
              <a:rPr lang="en-US" smtClean="0"/>
              <a:t>‹#›</a:t>
            </a:fld>
            <a:endParaRPr lang="en-US"/>
          </a:p>
        </p:txBody>
      </p:sp>
      <p:cxnSp>
        <p:nvCxnSpPr>
          <p:cNvPr id="7" name="Straight Connector 6"/>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84839-2A84-4A17-B757-5F3F7D4AD322}" type="datetime1">
              <a:rPr lang="en-US" smtClean="0"/>
              <a:t>5/19/2020</a:t>
            </a:fld>
            <a:endParaRPr lang="en-US"/>
          </a:p>
        </p:txBody>
      </p:sp>
      <p:sp>
        <p:nvSpPr>
          <p:cNvPr id="3" name="Footer Placeholder 2"/>
          <p:cNvSpPr>
            <a:spLocks noGrp="1"/>
          </p:cNvSpPr>
          <p:nvPr>
            <p:ph type="ftr" sz="quarter" idx="11"/>
          </p:nvPr>
        </p:nvSpPr>
        <p:spPr/>
        <p:txBody>
          <a:bodyPr/>
          <a:lstStyle/>
          <a:p>
            <a:r>
              <a:rPr lang="en-US" smtClean="0"/>
              <a:t>THDC_PowerPoint</a:t>
            </a:r>
            <a:endParaRPr lang="en-US"/>
          </a:p>
        </p:txBody>
      </p:sp>
      <p:sp>
        <p:nvSpPr>
          <p:cNvPr id="4" name="Slide Number Placeholder 3"/>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2FE48-2CF1-4810-8117-361BD4331402}" type="datetime1">
              <a:rPr lang="en-US" smtClean="0"/>
              <a:t>5/19/2020</a:t>
            </a:fld>
            <a:endParaRPr lang="en-US"/>
          </a:p>
        </p:txBody>
      </p:sp>
      <p:sp>
        <p:nvSpPr>
          <p:cNvPr id="6" name="Footer Placeholder 5"/>
          <p:cNvSpPr>
            <a:spLocks noGrp="1"/>
          </p:cNvSpPr>
          <p:nvPr>
            <p:ph type="ftr" sz="quarter" idx="11"/>
          </p:nvPr>
        </p:nvSpPr>
        <p:spPr/>
        <p:txBody>
          <a:bodyPr/>
          <a:lstStyle/>
          <a:p>
            <a:r>
              <a:rPr lang="en-US" smtClean="0"/>
              <a:t>THDC_PowerPoint</a:t>
            </a:r>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89D0F3-EC96-4708-8EA5-2BA9C18840DE}" type="datetime1">
              <a:rPr lang="en-US" smtClean="0"/>
              <a:t>5/19/2020</a:t>
            </a:fld>
            <a:endParaRPr lang="en-US"/>
          </a:p>
        </p:txBody>
      </p:sp>
      <p:sp>
        <p:nvSpPr>
          <p:cNvPr id="6" name="Footer Placeholder 5"/>
          <p:cNvSpPr>
            <a:spLocks noGrp="1"/>
          </p:cNvSpPr>
          <p:nvPr>
            <p:ph type="ftr" sz="quarter" idx="11"/>
          </p:nvPr>
        </p:nvSpPr>
        <p:spPr/>
        <p:txBody>
          <a:bodyPr/>
          <a:lstStyle/>
          <a:p>
            <a:r>
              <a:rPr lang="en-US" smtClean="0"/>
              <a:t>THDC_PowerPoint</a:t>
            </a:r>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userDrawn="1"/>
        </p:nvSpPr>
        <p:spPr>
          <a:xfrm rot="16200000" flipV="1">
            <a:off x="3065112" y="5890753"/>
            <a:ext cx="939496" cy="994996"/>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52425"/>
            <a:ext cx="105156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299017"/>
            <a:ext cx="10515600" cy="42418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54546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D80C9-0CD6-44C1-82E5-F25DDB5FD338}" type="datetime1">
              <a:rPr lang="en-US" smtClean="0"/>
              <a:t>5/19/2020</a:t>
            </a:fld>
            <a:endParaRPr lang="en-US"/>
          </a:p>
        </p:txBody>
      </p:sp>
      <p:sp>
        <p:nvSpPr>
          <p:cNvPr id="5" name="Footer Placeholder 4"/>
          <p:cNvSpPr>
            <a:spLocks noGrp="1"/>
          </p:cNvSpPr>
          <p:nvPr>
            <p:ph type="ftr" sz="quarter" idx="3"/>
          </p:nvPr>
        </p:nvSpPr>
        <p:spPr>
          <a:xfrm>
            <a:off x="4038600" y="54546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THDC_PowerPoint</a:t>
            </a:r>
            <a:endParaRPr lang="en-US"/>
          </a:p>
        </p:txBody>
      </p:sp>
      <p:sp>
        <p:nvSpPr>
          <p:cNvPr id="6" name="Slide Number Placeholder 5"/>
          <p:cNvSpPr>
            <a:spLocks noGrp="1"/>
          </p:cNvSpPr>
          <p:nvPr>
            <p:ph type="sldNum" sz="quarter" idx="4"/>
          </p:nvPr>
        </p:nvSpPr>
        <p:spPr>
          <a:xfrm>
            <a:off x="8610600" y="54546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EC18C-94C0-4514-A611-7D4EB083F4DD}" type="slidenum">
              <a:rPr lang="en-US" smtClean="0"/>
              <a:t>‹#›</a:t>
            </a:fld>
            <a:endParaRPr lang="en-US"/>
          </a:p>
        </p:txBody>
      </p:sp>
      <p:sp>
        <p:nvSpPr>
          <p:cNvPr id="7" name="Rectangle 6"/>
          <p:cNvSpPr/>
          <p:nvPr userDrawn="1"/>
        </p:nvSpPr>
        <p:spPr>
          <a:xfrm>
            <a:off x="-9820" y="6070597"/>
            <a:ext cx="12201820"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userDrawn="1"/>
        </p:nvSpPr>
        <p:spPr>
          <a:xfrm rot="16200000" flipV="1">
            <a:off x="1538162" y="4380338"/>
            <a:ext cx="939494" cy="4015822"/>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8422" y="6106293"/>
            <a:ext cx="2419350" cy="590550"/>
          </a:xfrm>
          <a:prstGeom prst="rect">
            <a:avLst/>
          </a:prstGeom>
        </p:spPr>
      </p:pic>
      <p:sp>
        <p:nvSpPr>
          <p:cNvPr id="10" name="Rectangle 9"/>
          <p:cNvSpPr/>
          <p:nvPr userDrawn="1"/>
        </p:nvSpPr>
        <p:spPr>
          <a:xfrm>
            <a:off x="1009681" y="6190526"/>
            <a:ext cx="1969901"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1" name="TextBox 10"/>
          <p:cNvSpPr txBox="1"/>
          <p:nvPr userDrawn="1"/>
        </p:nvSpPr>
        <p:spPr>
          <a:xfrm>
            <a:off x="918694" y="6177296"/>
            <a:ext cx="2799333" cy="430887"/>
          </a:xfrm>
          <a:prstGeom prst="rect">
            <a:avLst/>
          </a:prstGeom>
          <a:noFill/>
        </p:spPr>
        <p:txBody>
          <a:bodyPr wrap="square" rtlCol="0">
            <a:spAutoFit/>
          </a:bodyPr>
          <a:lstStyle/>
          <a:p>
            <a:r>
              <a:rPr lang="en-US" sz="1100" b="1" dirty="0" smtClean="0">
                <a:solidFill>
                  <a:srgbClr val="092A67"/>
                </a:solidFill>
              </a:rPr>
              <a:t>FACULTY OF INFORMATION TECHNOLOGY</a:t>
            </a:r>
          </a:p>
          <a:p>
            <a:r>
              <a:rPr lang="en-US" sz="1100" b="1" dirty="0" smtClean="0">
                <a:solidFill>
                  <a:srgbClr val="092A67"/>
                </a:solidFill>
              </a:rPr>
              <a:t>THU DUC COLLEGE OF TECHNOLOGY</a:t>
            </a:r>
            <a:endParaRPr lang="en-US" sz="1100" b="1" dirty="0">
              <a:solidFill>
                <a:srgbClr val="092A67"/>
              </a:solidFill>
            </a:endParaRPr>
          </a:p>
        </p:txBody>
      </p:sp>
      <p:pic>
        <p:nvPicPr>
          <p:cNvPr id="15" name="Picture 14" descr="cdiologo_white.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77500" y="6175629"/>
            <a:ext cx="901700" cy="568071"/>
          </a:xfrm>
          <a:prstGeom prst="rect">
            <a:avLst/>
          </a:prstGeom>
        </p:spPr>
      </p:pic>
      <p:pic>
        <p:nvPicPr>
          <p:cNvPr id="17" name="Picture 16" descr="tdc_logo_white.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478264" y="6172200"/>
            <a:ext cx="583926" cy="584200"/>
          </a:xfrm>
          <a:prstGeom prst="rect">
            <a:avLst/>
          </a:prstGeom>
        </p:spPr>
      </p:pic>
      <p:sp>
        <p:nvSpPr>
          <p:cNvPr id="16" name="Date Placeholder 3"/>
          <p:cNvSpPr>
            <a:spLocks noGrp="1"/>
          </p:cNvSpPr>
          <p:nvPr userDrawn="1"/>
        </p:nvSpPr>
        <p:spPr>
          <a:xfrm>
            <a:off x="4140727" y="6276807"/>
            <a:ext cx="115643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DD84D0-4EFB-435D-9115-4B796025CADE}" type="datetime1">
              <a:rPr lang="en-US" smtClean="0"/>
              <a:pPr/>
              <a:t>5/19/2020</a:t>
            </a:fld>
            <a:endParaRPr lang="en-US"/>
          </a:p>
        </p:txBody>
      </p:sp>
      <p:sp>
        <p:nvSpPr>
          <p:cNvPr id="18" name="Footer Placeholder 4"/>
          <p:cNvSpPr>
            <a:spLocks noGrp="1"/>
          </p:cNvSpPr>
          <p:nvPr userDrawn="1"/>
        </p:nvSpPr>
        <p:spPr>
          <a:xfrm>
            <a:off x="5457703" y="6276807"/>
            <a:ext cx="240314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Lập</a:t>
            </a:r>
            <a:r>
              <a:rPr lang="en-US" baseline="0" dirty="0" smtClean="0"/>
              <a:t> Trình Java</a:t>
            </a:r>
            <a:endParaRPr lang="en-US" dirty="0"/>
          </a:p>
        </p:txBody>
      </p:sp>
      <p:sp>
        <p:nvSpPr>
          <p:cNvPr id="19" name="Slide Number Placeholder 5"/>
          <p:cNvSpPr>
            <a:spLocks noGrp="1"/>
          </p:cNvSpPr>
          <p:nvPr userDrawn="1"/>
        </p:nvSpPr>
        <p:spPr>
          <a:xfrm>
            <a:off x="8050804" y="6290456"/>
            <a:ext cx="69717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DEC18C-94C0-4514-A611-7D4EB083F4DD}" type="slidenum">
              <a:rPr lang="en-US" smtClean="0"/>
              <a:pPr/>
              <a:t>‹#›</a:t>
            </a:fld>
            <a:endParaRPr lang="en-US"/>
          </a:p>
        </p:txBody>
      </p:sp>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sldNum="0" hdr="0" ftr="0" dt="0"/>
  <p:txStyles>
    <p:titleStyle>
      <a:lvl1pPr algn="l" defTabSz="914400" rtl="0" eaLnBrk="1" latinLnBrk="0" hangingPunct="1">
        <a:lnSpc>
          <a:spcPct val="90000"/>
        </a:lnSpc>
        <a:spcBef>
          <a:spcPct val="0"/>
        </a:spcBef>
        <a:buNone/>
        <a:defRPr sz="3600" b="1" kern="1200">
          <a:solidFill>
            <a:srgbClr val="003B7A"/>
          </a:solidFill>
          <a:latin typeface="Times New Roman" pitchFamily="18" charset="0"/>
          <a:ea typeface="+mj-ea"/>
          <a:cs typeface="Times New Roman"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lvl="0"/>
            <a:r>
              <a:rPr lang="en-US" dirty="0" smtClean="0"/>
              <a:t>CHƯƠNG 2:</a:t>
            </a:r>
            <a:br>
              <a:rPr lang="en-US" dirty="0" smtClean="0"/>
            </a:br>
            <a:r>
              <a:rPr lang="en-US" dirty="0"/>
              <a:t>NỀN TẢNG JAVA CƠ BẢN</a:t>
            </a:r>
          </a:p>
        </p:txBody>
      </p:sp>
      <p:sp>
        <p:nvSpPr>
          <p:cNvPr id="5" name="Subtitle 4"/>
          <p:cNvSpPr>
            <a:spLocks noGrp="1"/>
          </p:cNvSpPr>
          <p:nvPr>
            <p:ph type="subTitle" idx="1"/>
          </p:nvPr>
        </p:nvSpPr>
        <p:spPr/>
        <p:txBody>
          <a:bodyPr>
            <a:normAutofit/>
          </a:bodyPr>
          <a:lstStyle/>
          <a:p>
            <a:pPr algn="l"/>
            <a:endParaRPr lang="en-US" dirty="0"/>
          </a:p>
        </p:txBody>
      </p:sp>
    </p:spTree>
    <p:extLst>
      <p:ext uri="{BB962C8B-B14F-4D97-AF65-F5344CB8AC3E}">
        <p14:creationId xmlns:p14="http://schemas.microsoft.com/office/powerpoint/2010/main" val="324409087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843086"/>
            <a:ext cx="10983389" cy="1570957"/>
          </a:xfrm>
          <a:prstGeom prst="rect">
            <a:avLst/>
          </a:prstGeom>
        </p:spPr>
      </p:pic>
      <p:sp>
        <p:nvSpPr>
          <p:cNvPr id="3" name="Title 2"/>
          <p:cNvSpPr>
            <a:spLocks noGrp="1"/>
          </p:cNvSpPr>
          <p:nvPr>
            <p:ph type="title"/>
          </p:nvPr>
        </p:nvSpPr>
        <p:spPr/>
        <p:txBody>
          <a:bodyPr/>
          <a:lstStyle/>
          <a:p>
            <a:r>
              <a:rPr lang="en-US" dirty="0"/>
              <a:t>Ép kiểu đối với dữ liệu nguyên thủy</a:t>
            </a:r>
          </a:p>
        </p:txBody>
      </p:sp>
    </p:spTree>
    <p:extLst>
      <p:ext uri="{BB962C8B-B14F-4D97-AF65-F5344CB8AC3E}">
        <p14:creationId xmlns:p14="http://schemas.microsoft.com/office/powerpoint/2010/main" val="1185742110"/>
      </p:ext>
    </p:extLst>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42974" y="1448298"/>
            <a:ext cx="10410825" cy="4079666"/>
          </a:xfrm>
          <a:prstGeom prst="rect">
            <a:avLst/>
          </a:prstGeom>
        </p:spPr>
      </p:pic>
    </p:spTree>
    <p:extLst>
      <p:ext uri="{BB962C8B-B14F-4D97-AF65-F5344CB8AC3E}">
        <p14:creationId xmlns:p14="http://schemas.microsoft.com/office/powerpoint/2010/main" val="3403554607"/>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Bài </a:t>
            </a:r>
            <a:r>
              <a:rPr lang="en-US" dirty="0" smtClean="0"/>
              <a:t>tập</a:t>
            </a:r>
            <a:endParaRPr lang="en-US" dirty="0"/>
          </a:p>
        </p:txBody>
      </p:sp>
    </p:spTree>
    <p:extLst>
      <p:ext uri="{BB962C8B-B14F-4D97-AF65-F5344CB8AC3E}">
        <p14:creationId xmlns:p14="http://schemas.microsoft.com/office/powerpoint/2010/main" val="976797390"/>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Viết chương trình in bảng cửu chương:</a:t>
            </a:r>
          </a:p>
          <a:p>
            <a:pPr lvl="0"/>
            <a:r>
              <a:rPr lang="en-US" dirty="0"/>
              <a:t>Chương trình nhận vào một số k (2 &lt;= k &lt;= 9), xử lý in một bảng cửu chương k</a:t>
            </a:r>
          </a:p>
          <a:p>
            <a:pPr lvl="0"/>
            <a:r>
              <a:rPr lang="en-US" dirty="0"/>
              <a:t>Chương trình in bảng cửu chương từ 2 đến 9 nằm ngang.</a:t>
            </a:r>
          </a:p>
          <a:p>
            <a:endParaRPr lang="en-US" dirty="0"/>
          </a:p>
        </p:txBody>
      </p:sp>
      <p:sp>
        <p:nvSpPr>
          <p:cNvPr id="3" name="Title 2"/>
          <p:cNvSpPr>
            <a:spLocks noGrp="1"/>
          </p:cNvSpPr>
          <p:nvPr>
            <p:ph type="title"/>
          </p:nvPr>
        </p:nvSpPr>
        <p:spPr/>
        <p:txBody>
          <a:bodyPr/>
          <a:lstStyle/>
          <a:p>
            <a:r>
              <a:rPr lang="en-US" dirty="0" smtClean="0"/>
              <a:t>Bài 1</a:t>
            </a:r>
            <a:endParaRPr lang="en-US" dirty="0"/>
          </a:p>
        </p:txBody>
      </p:sp>
    </p:spTree>
    <p:extLst>
      <p:ext uri="{BB962C8B-B14F-4D97-AF65-F5344CB8AC3E}">
        <p14:creationId xmlns:p14="http://schemas.microsoft.com/office/powerpoint/2010/main" val="3013775895"/>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Viết chương trình nhận vào một chuỗi và cho xuất ra chuỗi viết tắt là các ký tự đầu tiên của mỗi từ. Vd: Cao Dang Cong Nghe Thu Duc -&gt; CDCNTD</a:t>
            </a:r>
          </a:p>
          <a:p>
            <a:endParaRPr lang="en-US" dirty="0"/>
          </a:p>
        </p:txBody>
      </p:sp>
      <p:sp>
        <p:nvSpPr>
          <p:cNvPr id="3" name="Title 2"/>
          <p:cNvSpPr>
            <a:spLocks noGrp="1"/>
          </p:cNvSpPr>
          <p:nvPr>
            <p:ph type="title"/>
          </p:nvPr>
        </p:nvSpPr>
        <p:spPr/>
        <p:txBody>
          <a:bodyPr/>
          <a:lstStyle/>
          <a:p>
            <a:r>
              <a:rPr lang="en-US" dirty="0" smtClean="0"/>
              <a:t>Bài 2</a:t>
            </a:r>
            <a:endParaRPr lang="en-US" dirty="0"/>
          </a:p>
        </p:txBody>
      </p:sp>
    </p:spTree>
    <p:extLst>
      <p:ext uri="{BB962C8B-B14F-4D97-AF65-F5344CB8AC3E}">
        <p14:creationId xmlns:p14="http://schemas.microsoft.com/office/powerpoint/2010/main" val="3832535160"/>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Viết chương trình in ra tổng 1+3+5….+n nếu n là số lẻ, 2+4+6+….n nếu n là số chẵn.</a:t>
            </a:r>
          </a:p>
          <a:p>
            <a:endParaRPr lang="en-US" dirty="0"/>
          </a:p>
        </p:txBody>
      </p:sp>
      <p:sp>
        <p:nvSpPr>
          <p:cNvPr id="3" name="Title 2"/>
          <p:cNvSpPr>
            <a:spLocks noGrp="1"/>
          </p:cNvSpPr>
          <p:nvPr>
            <p:ph type="title"/>
          </p:nvPr>
        </p:nvSpPr>
        <p:spPr/>
        <p:txBody>
          <a:bodyPr/>
          <a:lstStyle/>
          <a:p>
            <a:r>
              <a:rPr lang="en-US" dirty="0" smtClean="0"/>
              <a:t>Bài 3</a:t>
            </a:r>
            <a:endParaRPr lang="en-US" dirty="0"/>
          </a:p>
        </p:txBody>
      </p:sp>
    </p:spTree>
    <p:extLst>
      <p:ext uri="{BB962C8B-B14F-4D97-AF65-F5344CB8AC3E}">
        <p14:creationId xmlns:p14="http://schemas.microsoft.com/office/powerpoint/2010/main" val="4174235411"/>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Viết chương trình in ra bảng Binary, Octal, và Hexadecimal từ 1 đến 256.</a:t>
            </a:r>
          </a:p>
          <a:p>
            <a:endParaRPr lang="en-US" dirty="0"/>
          </a:p>
        </p:txBody>
      </p:sp>
      <p:sp>
        <p:nvSpPr>
          <p:cNvPr id="3" name="Title 2"/>
          <p:cNvSpPr>
            <a:spLocks noGrp="1"/>
          </p:cNvSpPr>
          <p:nvPr>
            <p:ph type="title"/>
          </p:nvPr>
        </p:nvSpPr>
        <p:spPr/>
        <p:txBody>
          <a:bodyPr/>
          <a:lstStyle/>
          <a:p>
            <a:r>
              <a:rPr lang="en-US" dirty="0" smtClean="0"/>
              <a:t>Bài 4</a:t>
            </a:r>
            <a:endParaRPr lang="en-US" dirty="0"/>
          </a:p>
        </p:txBody>
      </p:sp>
    </p:spTree>
    <p:extLst>
      <p:ext uri="{BB962C8B-B14F-4D97-AF65-F5344CB8AC3E}">
        <p14:creationId xmlns:p14="http://schemas.microsoft.com/office/powerpoint/2010/main" val="2301240062"/>
      </p:ext>
    </p:extLst>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Viết chương trình lấy số nguyên ngẫu nhiên giữa hai số. ví dụ: 15 và 30</a:t>
            </a:r>
          </a:p>
          <a:p>
            <a:endParaRPr lang="en-US" dirty="0"/>
          </a:p>
        </p:txBody>
      </p:sp>
      <p:sp>
        <p:nvSpPr>
          <p:cNvPr id="3" name="Title 2"/>
          <p:cNvSpPr>
            <a:spLocks noGrp="1"/>
          </p:cNvSpPr>
          <p:nvPr>
            <p:ph type="title"/>
          </p:nvPr>
        </p:nvSpPr>
        <p:spPr/>
        <p:txBody>
          <a:bodyPr/>
          <a:lstStyle/>
          <a:p>
            <a:r>
              <a:rPr lang="en-US" dirty="0" smtClean="0"/>
              <a:t>Bài 5</a:t>
            </a:r>
            <a:endParaRPr lang="en-US" dirty="0"/>
          </a:p>
        </p:txBody>
      </p:sp>
    </p:spTree>
    <p:extLst>
      <p:ext uri="{BB962C8B-B14F-4D97-AF65-F5344CB8AC3E}">
        <p14:creationId xmlns:p14="http://schemas.microsoft.com/office/powerpoint/2010/main" val="3665697815"/>
      </p:ext>
    </p:extLst>
  </p:cSld>
  <p:clrMapOvr>
    <a:masterClrMapping/>
  </p:clrMapOvr>
  <p:transition spd="slow">
    <p:push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Viết chương trình chuyển một số thập phân sang dạng số LA MÃ và ngược lại.</a:t>
            </a:r>
          </a:p>
          <a:p>
            <a:r>
              <a:rPr lang="en-US" dirty="0"/>
              <a:t>Ví dụ: MDCLXVI = 1666; M:1000; D:500; C:100; L:50; X:10; V:5; I:1</a:t>
            </a:r>
          </a:p>
          <a:p>
            <a:endParaRPr lang="en-US" dirty="0"/>
          </a:p>
        </p:txBody>
      </p:sp>
      <p:sp>
        <p:nvSpPr>
          <p:cNvPr id="3" name="Title 2"/>
          <p:cNvSpPr>
            <a:spLocks noGrp="1"/>
          </p:cNvSpPr>
          <p:nvPr>
            <p:ph type="title"/>
          </p:nvPr>
        </p:nvSpPr>
        <p:spPr/>
        <p:txBody>
          <a:bodyPr/>
          <a:lstStyle/>
          <a:p>
            <a:r>
              <a:rPr lang="en-US" dirty="0" smtClean="0"/>
              <a:t>Bài 6</a:t>
            </a:r>
            <a:endParaRPr lang="en-US" dirty="0"/>
          </a:p>
        </p:txBody>
      </p:sp>
    </p:spTree>
    <p:extLst>
      <p:ext uri="{BB962C8B-B14F-4D97-AF65-F5344CB8AC3E}">
        <p14:creationId xmlns:p14="http://schemas.microsoft.com/office/powerpoint/2010/main" val="1500526703"/>
      </p:ext>
    </p:extLst>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Viết ứng dụng tung xí ngầu 6 mặt, thống kê số lần xuất hiện của mỗi mặt trong n lần tung.</a:t>
            </a:r>
          </a:p>
          <a:p>
            <a:endParaRPr lang="en-US" dirty="0"/>
          </a:p>
        </p:txBody>
      </p:sp>
      <p:sp>
        <p:nvSpPr>
          <p:cNvPr id="3" name="Title 2"/>
          <p:cNvSpPr>
            <a:spLocks noGrp="1"/>
          </p:cNvSpPr>
          <p:nvPr>
            <p:ph type="title"/>
          </p:nvPr>
        </p:nvSpPr>
        <p:spPr/>
        <p:txBody>
          <a:bodyPr/>
          <a:lstStyle/>
          <a:p>
            <a:r>
              <a:rPr lang="en-US" dirty="0" smtClean="0"/>
              <a:t>Bài 7</a:t>
            </a:r>
            <a:endParaRPr lang="en-US" dirty="0"/>
          </a:p>
        </p:txBody>
      </p:sp>
    </p:spTree>
    <p:extLst>
      <p:ext uri="{BB962C8B-B14F-4D97-AF65-F5344CB8AC3E}">
        <p14:creationId xmlns:p14="http://schemas.microsoft.com/office/powerpoint/2010/main" val="2194337176"/>
      </p:ext>
    </p:extLst>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99017"/>
            <a:ext cx="10515600" cy="1208656"/>
          </a:xfrm>
        </p:spPr>
        <p:txBody>
          <a:bodyPr numCol="1">
            <a:normAutofit fontScale="92500" lnSpcReduction="10000"/>
          </a:bodyPr>
          <a:lstStyle/>
          <a:p>
            <a:pPr lvl="0"/>
            <a:r>
              <a:rPr lang="en-US" dirty="0"/>
              <a:t>Viết ứng dụng cho bé tập tính toán cộng các số trong phạm vi 10, </a:t>
            </a:r>
            <a:r>
              <a:rPr lang="en-US" dirty="0" smtClean="0"/>
              <a:t>và </a:t>
            </a:r>
            <a:r>
              <a:rPr lang="en-US" dirty="0"/>
              <a:t>xuất thông báo ngẫu nhiên cho đáp án đúng và sai. </a:t>
            </a:r>
            <a:endParaRPr lang="en-US" dirty="0" smtClean="0"/>
          </a:p>
          <a:p>
            <a:pPr lvl="0"/>
            <a:endParaRPr lang="en-US" dirty="0"/>
          </a:p>
        </p:txBody>
      </p:sp>
      <p:sp>
        <p:nvSpPr>
          <p:cNvPr id="3" name="Title 2"/>
          <p:cNvSpPr>
            <a:spLocks noGrp="1"/>
          </p:cNvSpPr>
          <p:nvPr>
            <p:ph type="title"/>
          </p:nvPr>
        </p:nvSpPr>
        <p:spPr/>
        <p:txBody>
          <a:bodyPr/>
          <a:lstStyle/>
          <a:p>
            <a:r>
              <a:rPr lang="en-US" dirty="0" smtClean="0"/>
              <a:t>Bài 8</a:t>
            </a:r>
            <a:endParaRPr lang="en-US" dirty="0"/>
          </a:p>
        </p:txBody>
      </p:sp>
      <p:sp>
        <p:nvSpPr>
          <p:cNvPr id="4" name="Content Placeholder 1"/>
          <p:cNvSpPr txBox="1">
            <a:spLocks/>
          </p:cNvSpPr>
          <p:nvPr/>
        </p:nvSpPr>
        <p:spPr>
          <a:xfrm>
            <a:off x="1226128" y="2826327"/>
            <a:ext cx="9982199" cy="2909455"/>
          </a:xfrm>
          <a:prstGeom prst="rect">
            <a:avLst/>
          </a:prstGeom>
        </p:spPr>
        <p:txBody>
          <a:bodyPr vert="horz" lIns="91440" tIns="45720" rIns="91440" bIns="45720" numCol="2" rtlCol="0">
            <a:normAutofit fontScale="77500" lnSpcReduction="20000"/>
          </a:bodyPr>
          <a:lstStyle>
            <a:lvl1pPr marL="228600" indent="-228600" algn="just" defTabSz="914400" rtl="0" eaLnBrk="1" latinLnBrk="0" hangingPunct="1">
              <a:lnSpc>
                <a:spcPct val="150000"/>
              </a:lnSpc>
              <a:spcBef>
                <a:spcPts val="1000"/>
              </a:spcBef>
              <a:buClr>
                <a:srgbClr val="F5CE31"/>
              </a:buClr>
              <a:buFont typeface="Arial" panose="020B0604020202020204" pitchFamily="34" charset="0"/>
              <a:buChar char="•"/>
              <a:defRPr sz="2800" kern="1200">
                <a:solidFill>
                  <a:schemeClr val="tx1"/>
                </a:solidFill>
                <a:latin typeface="Times New Roman" pitchFamily="18" charset="0"/>
                <a:ea typeface="Times New Roman" pitchFamily="18" charset="0"/>
                <a:cs typeface="Times New Roman" pitchFamily="18" charset="0"/>
              </a:defRPr>
            </a:lvl1pPr>
            <a:lvl2pPr marL="685800" indent="-228600" algn="just" defTabSz="914400" rtl="0" eaLnBrk="1" latinLnBrk="0" hangingPunct="1">
              <a:lnSpc>
                <a:spcPct val="150000"/>
              </a:lnSpc>
              <a:spcBef>
                <a:spcPts val="500"/>
              </a:spcBef>
              <a:buClr>
                <a:srgbClr val="F5CE31"/>
              </a:buClr>
              <a:buFont typeface="Arial" panose="020B0604020202020204" pitchFamily="34" charset="0"/>
              <a:buChar char="•"/>
              <a:defRPr sz="2400" kern="1200">
                <a:solidFill>
                  <a:schemeClr val="tx1"/>
                </a:solidFill>
                <a:latin typeface="Times New Roman" pitchFamily="18" charset="0"/>
                <a:ea typeface="Times New Roman" pitchFamily="18" charset="0"/>
                <a:cs typeface="Times New Roman" pitchFamily="18" charset="0"/>
              </a:defRPr>
            </a:lvl2pPr>
            <a:lvl3pPr marL="1143000" indent="-228600" algn="just" defTabSz="914400" rtl="0" eaLnBrk="1" latinLnBrk="0" hangingPunct="1">
              <a:lnSpc>
                <a:spcPct val="150000"/>
              </a:lnSpc>
              <a:spcBef>
                <a:spcPts val="500"/>
              </a:spcBef>
              <a:buClr>
                <a:srgbClr val="F5CE31"/>
              </a:buClr>
              <a:buFont typeface="Arial" panose="020B0604020202020204" pitchFamily="34" charset="0"/>
              <a:buChar char="•"/>
              <a:defRPr sz="2000" kern="1200">
                <a:solidFill>
                  <a:schemeClr val="tx1"/>
                </a:solidFill>
                <a:latin typeface="Times New Roman" pitchFamily="18" charset="0"/>
                <a:ea typeface="Times New Roman" pitchFamily="18" charset="0"/>
                <a:cs typeface="Times New Roman" pitchFamily="18" charset="0"/>
              </a:defRPr>
            </a:lvl3pPr>
            <a:lvl4pPr marL="1600200" indent="-228600" algn="just" defTabSz="914400" rtl="0" eaLnBrk="1" latinLnBrk="0" hangingPunct="1">
              <a:lnSpc>
                <a:spcPct val="150000"/>
              </a:lnSpc>
              <a:spcBef>
                <a:spcPts val="500"/>
              </a:spcBef>
              <a:buClr>
                <a:srgbClr val="F5CE31"/>
              </a:buClr>
              <a:buFont typeface="Arial" panose="020B0604020202020204" pitchFamily="34" charset="0"/>
              <a:buChar char="•"/>
              <a:defRPr sz="1800" kern="1200">
                <a:solidFill>
                  <a:schemeClr val="tx1"/>
                </a:solidFill>
                <a:latin typeface="Times New Roman" pitchFamily="18" charset="0"/>
                <a:ea typeface="Times New Roman" pitchFamily="18" charset="0"/>
                <a:cs typeface="Times New Roman" pitchFamily="18" charset="0"/>
              </a:defRPr>
            </a:lvl4pPr>
            <a:lvl5pPr marL="2057400" indent="-228600" algn="just" defTabSz="914400" rtl="0" eaLnBrk="1" latinLnBrk="0" hangingPunct="1">
              <a:lnSpc>
                <a:spcPct val="150000"/>
              </a:lnSpc>
              <a:spcBef>
                <a:spcPts val="500"/>
              </a:spcBef>
              <a:buClr>
                <a:srgbClr val="F5CE31"/>
              </a:buClr>
              <a:buFont typeface="Arial" panose="020B0604020202020204" pitchFamily="34" charset="0"/>
              <a:buChar char="•"/>
              <a:defRPr sz="1800" kern="1200">
                <a:solidFill>
                  <a:schemeClr val="tx1"/>
                </a:solidFill>
                <a:latin typeface="Times New Roman" pitchFamily="18" charset="0"/>
                <a:ea typeface="Times New Roman" pitchFamily="18" charset="0"/>
                <a:cs typeface="Times New Roman"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Khi trả lời đúng:</a:t>
            </a:r>
          </a:p>
          <a:p>
            <a:pPr lvl="1"/>
            <a:r>
              <a:rPr lang="en-US" dirty="0" smtClean="0"/>
              <a:t>Very good! </a:t>
            </a:r>
          </a:p>
          <a:p>
            <a:pPr lvl="1"/>
            <a:r>
              <a:rPr lang="en-US" dirty="0" smtClean="0"/>
              <a:t>Excellent! </a:t>
            </a:r>
          </a:p>
          <a:p>
            <a:pPr lvl="1"/>
            <a:r>
              <a:rPr lang="en-US" dirty="0" smtClean="0"/>
              <a:t>Nice work! </a:t>
            </a:r>
          </a:p>
          <a:p>
            <a:pPr lvl="1"/>
            <a:r>
              <a:rPr lang="en-US" dirty="0" smtClean="0"/>
              <a:t>Keep up the good work!</a:t>
            </a:r>
          </a:p>
          <a:p>
            <a:endParaRPr lang="en-US" dirty="0" smtClean="0"/>
          </a:p>
          <a:p>
            <a:r>
              <a:rPr lang="en-US" dirty="0" smtClean="0"/>
              <a:t>Khi trả lời sai:</a:t>
            </a:r>
          </a:p>
          <a:p>
            <a:pPr lvl="1"/>
            <a:r>
              <a:rPr lang="en-US" dirty="0" smtClean="0"/>
              <a:t>No. Please try again.</a:t>
            </a:r>
          </a:p>
          <a:p>
            <a:pPr lvl="1"/>
            <a:r>
              <a:rPr lang="en-US" dirty="0" smtClean="0"/>
              <a:t>Wrong. Try once more.</a:t>
            </a:r>
          </a:p>
          <a:p>
            <a:pPr lvl="1"/>
            <a:r>
              <a:rPr lang="en-US" dirty="0" smtClean="0"/>
              <a:t>Don't give up!</a:t>
            </a:r>
          </a:p>
          <a:p>
            <a:pPr lvl="1"/>
            <a:r>
              <a:rPr lang="en-US" dirty="0" smtClean="0"/>
              <a:t>Wrong. Keep trying.</a:t>
            </a:r>
          </a:p>
          <a:p>
            <a:endParaRPr lang="en-US" dirty="0"/>
          </a:p>
        </p:txBody>
      </p:sp>
    </p:spTree>
    <p:extLst>
      <p:ext uri="{BB962C8B-B14F-4D97-AF65-F5344CB8AC3E}">
        <p14:creationId xmlns:p14="http://schemas.microsoft.com/office/powerpoint/2010/main" val="83276382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1.2. Toán tử </a:t>
            </a:r>
          </a:p>
        </p:txBody>
      </p:sp>
      <p:pic>
        <p:nvPicPr>
          <p:cNvPr id="4" name="Picture 3"/>
          <p:cNvPicPr>
            <a:picLocks noChangeAspect="1"/>
          </p:cNvPicPr>
          <p:nvPr/>
        </p:nvPicPr>
        <p:blipFill>
          <a:blip r:embed="rId2"/>
          <a:stretch>
            <a:fillRect/>
          </a:stretch>
        </p:blipFill>
        <p:spPr>
          <a:xfrm>
            <a:off x="838200" y="1299016"/>
            <a:ext cx="10594986" cy="3328401"/>
          </a:xfrm>
          <a:prstGeom prst="rect">
            <a:avLst/>
          </a:prstGeom>
        </p:spPr>
      </p:pic>
    </p:spTree>
    <p:extLst>
      <p:ext uri="{BB962C8B-B14F-4D97-AF65-F5344CB8AC3E}">
        <p14:creationId xmlns:p14="http://schemas.microsoft.com/office/powerpoint/2010/main" val="3877607323"/>
      </p:ext>
    </p:extLst>
  </p:cSld>
  <p:clrMapOvr>
    <a:masterClrMapping/>
  </p:clrMapOvr>
  <p:transition spd="slow">
    <p:push dir="u"/>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Tạo class phân số có tử số và mẫu số. Thực hiện các phương thức sau: </a:t>
            </a:r>
          </a:p>
          <a:p>
            <a:pPr lvl="1"/>
            <a:r>
              <a:rPr lang="en-US" dirty="0"/>
              <a:t>Tối giản phân số</a:t>
            </a:r>
          </a:p>
          <a:p>
            <a:pPr lvl="1"/>
            <a:r>
              <a:rPr lang="en-US" dirty="0"/>
              <a:t>Cộng một phân số khác</a:t>
            </a:r>
          </a:p>
          <a:p>
            <a:pPr lvl="1"/>
            <a:r>
              <a:rPr lang="en-US" dirty="0"/>
              <a:t>Trừ một phân số khác</a:t>
            </a:r>
          </a:p>
          <a:p>
            <a:pPr lvl="1"/>
            <a:r>
              <a:rPr lang="en-US" dirty="0"/>
              <a:t>Nhân một phân số khác </a:t>
            </a:r>
          </a:p>
          <a:p>
            <a:pPr lvl="1"/>
            <a:r>
              <a:rPr lang="en-US" dirty="0"/>
              <a:t>Chia một phân số khác</a:t>
            </a:r>
          </a:p>
          <a:p>
            <a:endParaRPr lang="en-US" dirty="0"/>
          </a:p>
        </p:txBody>
      </p:sp>
      <p:sp>
        <p:nvSpPr>
          <p:cNvPr id="3" name="Title 2"/>
          <p:cNvSpPr>
            <a:spLocks noGrp="1"/>
          </p:cNvSpPr>
          <p:nvPr>
            <p:ph type="title"/>
          </p:nvPr>
        </p:nvSpPr>
        <p:spPr/>
        <p:txBody>
          <a:bodyPr/>
          <a:lstStyle/>
          <a:p>
            <a:r>
              <a:rPr lang="en-US" dirty="0" smtClean="0"/>
              <a:t>Bài 9</a:t>
            </a:r>
            <a:endParaRPr lang="en-US" dirty="0"/>
          </a:p>
        </p:txBody>
      </p:sp>
    </p:spTree>
    <p:extLst>
      <p:ext uri="{BB962C8B-B14F-4D97-AF65-F5344CB8AC3E}">
        <p14:creationId xmlns:p14="http://schemas.microsoft.com/office/powerpoint/2010/main" val="3439180298"/>
      </p:ext>
    </p:extLst>
  </p:cSld>
  <p:clrMapOvr>
    <a:masterClrMapping/>
  </p:clrMapOvr>
  <p:transition spd="slow">
    <p:push di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Tạo lớp điểm có hoành độ và tung độ, có phương thức tính khoảng cách tới gốc tọa độ, phương thức tính khoảng cách tới một điểm khác.</a:t>
            </a:r>
          </a:p>
          <a:p>
            <a:endParaRPr lang="en-US" dirty="0"/>
          </a:p>
        </p:txBody>
      </p:sp>
      <p:sp>
        <p:nvSpPr>
          <p:cNvPr id="3" name="Title 2"/>
          <p:cNvSpPr>
            <a:spLocks noGrp="1"/>
          </p:cNvSpPr>
          <p:nvPr>
            <p:ph type="title"/>
          </p:nvPr>
        </p:nvSpPr>
        <p:spPr/>
        <p:txBody>
          <a:bodyPr/>
          <a:lstStyle/>
          <a:p>
            <a:r>
              <a:rPr lang="en-US" dirty="0" smtClean="0"/>
              <a:t>Bài 10</a:t>
            </a:r>
            <a:endParaRPr lang="en-US" dirty="0"/>
          </a:p>
        </p:txBody>
      </p:sp>
    </p:spTree>
    <p:extLst>
      <p:ext uri="{BB962C8B-B14F-4D97-AF65-F5344CB8AC3E}">
        <p14:creationId xmlns:p14="http://schemas.microsoft.com/office/powerpoint/2010/main" val="756115419"/>
      </p:ext>
    </p:extLst>
  </p:cSld>
  <p:clrMapOvr>
    <a:masterClrMapping/>
  </p:clrMapOvr>
  <p:transition spd="slow">
    <p:push di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Cho HinhChuNhat(chieuRong, chieuCao). Kiểm tra một điểm có thuộc hình chữ nhật không. Tính giao nhau của hình chữ nhật này với hình chữ nhật khác.</a:t>
            </a:r>
          </a:p>
          <a:p>
            <a:endParaRPr lang="en-US" dirty="0"/>
          </a:p>
        </p:txBody>
      </p:sp>
      <p:sp>
        <p:nvSpPr>
          <p:cNvPr id="3" name="Title 2"/>
          <p:cNvSpPr>
            <a:spLocks noGrp="1"/>
          </p:cNvSpPr>
          <p:nvPr>
            <p:ph type="title"/>
          </p:nvPr>
        </p:nvSpPr>
        <p:spPr/>
        <p:txBody>
          <a:bodyPr/>
          <a:lstStyle/>
          <a:p>
            <a:r>
              <a:rPr lang="en-US" dirty="0" smtClean="0"/>
              <a:t>Bài 11</a:t>
            </a:r>
            <a:endParaRPr lang="en-US" dirty="0"/>
          </a:p>
        </p:txBody>
      </p:sp>
    </p:spTree>
    <p:extLst>
      <p:ext uri="{BB962C8B-B14F-4D97-AF65-F5344CB8AC3E}">
        <p14:creationId xmlns:p14="http://schemas.microsoft.com/office/powerpoint/2010/main" val="2147544944"/>
      </p:ext>
    </p:extLst>
  </p:cSld>
  <p:clrMapOvr>
    <a:masterClrMapping/>
  </p:clrMapOvr>
  <p:transition spd="slow">
    <p:push dir="u"/>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Viết chương trình tính toán các số nguyên lớn (nhiều hơn 20 chữ số) và viết Test Case. (Xử lý chuỗi, ASCII, Testcase)</a:t>
            </a:r>
          </a:p>
          <a:p>
            <a:pPr lvl="1" fontAlgn="base"/>
            <a:r>
              <a:rPr lang="en-US" dirty="0" smtClean="0"/>
              <a:t>Tính tổng </a:t>
            </a:r>
            <a:r>
              <a:rPr lang="en-US" dirty="0"/>
              <a:t>hai số nguyên lớn </a:t>
            </a:r>
          </a:p>
          <a:p>
            <a:pPr lvl="1" fontAlgn="base"/>
            <a:r>
              <a:rPr lang="en-US" smtClean="0"/>
              <a:t>Tính hiệu </a:t>
            </a:r>
            <a:r>
              <a:rPr lang="en-US" dirty="0"/>
              <a:t>hai số nguyên lớn</a:t>
            </a:r>
          </a:p>
          <a:p>
            <a:endParaRPr lang="en-US" dirty="0"/>
          </a:p>
        </p:txBody>
      </p:sp>
      <p:sp>
        <p:nvSpPr>
          <p:cNvPr id="3" name="Title 2"/>
          <p:cNvSpPr>
            <a:spLocks noGrp="1"/>
          </p:cNvSpPr>
          <p:nvPr>
            <p:ph type="title"/>
          </p:nvPr>
        </p:nvSpPr>
        <p:spPr/>
        <p:txBody>
          <a:bodyPr/>
          <a:lstStyle/>
          <a:p>
            <a:r>
              <a:rPr lang="en-US" dirty="0" smtClean="0"/>
              <a:t>Bài 12</a:t>
            </a:r>
            <a:endParaRPr lang="en-US" dirty="0"/>
          </a:p>
        </p:txBody>
      </p:sp>
    </p:spTree>
    <p:extLst>
      <p:ext uri="{BB962C8B-B14F-4D97-AF65-F5344CB8AC3E}">
        <p14:creationId xmlns:p14="http://schemas.microsoft.com/office/powerpoint/2010/main" val="89344327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613186"/>
            <a:ext cx="10126207" cy="3873213"/>
          </a:xfrm>
          <a:prstGeom prst="rect">
            <a:avLst/>
          </a:prstGeom>
        </p:spPr>
      </p:pic>
      <p:sp>
        <p:nvSpPr>
          <p:cNvPr id="3" name="Title 2"/>
          <p:cNvSpPr>
            <a:spLocks noGrp="1"/>
          </p:cNvSpPr>
          <p:nvPr>
            <p:ph type="title"/>
          </p:nvPr>
        </p:nvSpPr>
        <p:spPr/>
        <p:txBody>
          <a:bodyPr/>
          <a:lstStyle/>
          <a:p>
            <a:r>
              <a:rPr lang="en-US" dirty="0"/>
              <a:t>1.2. Toán tử </a:t>
            </a:r>
          </a:p>
        </p:txBody>
      </p:sp>
    </p:spTree>
    <p:extLst>
      <p:ext uri="{BB962C8B-B14F-4D97-AF65-F5344CB8AC3E}">
        <p14:creationId xmlns:p14="http://schemas.microsoft.com/office/powerpoint/2010/main" val="49280898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58376" y="1814945"/>
            <a:ext cx="10369841" cy="3327821"/>
          </a:xfrm>
          <a:prstGeom prst="rect">
            <a:avLst/>
          </a:prstGeom>
        </p:spPr>
      </p:pic>
      <p:sp>
        <p:nvSpPr>
          <p:cNvPr id="3" name="Title 2"/>
          <p:cNvSpPr>
            <a:spLocks noGrp="1"/>
          </p:cNvSpPr>
          <p:nvPr>
            <p:ph type="title"/>
          </p:nvPr>
        </p:nvSpPr>
        <p:spPr/>
        <p:txBody>
          <a:bodyPr/>
          <a:lstStyle/>
          <a:p>
            <a:r>
              <a:rPr lang="en-US" dirty="0"/>
              <a:t>1.2. Toán tử </a:t>
            </a:r>
          </a:p>
        </p:txBody>
      </p:sp>
    </p:spTree>
    <p:extLst>
      <p:ext uri="{BB962C8B-B14F-4D97-AF65-F5344CB8AC3E}">
        <p14:creationId xmlns:p14="http://schemas.microsoft.com/office/powerpoint/2010/main" val="2545033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442358"/>
            <a:ext cx="10037618" cy="4114800"/>
          </a:xfrm>
          <a:prstGeom prst="rect">
            <a:avLst/>
          </a:prstGeom>
        </p:spPr>
      </p:pic>
      <p:sp>
        <p:nvSpPr>
          <p:cNvPr id="3" name="Title 2"/>
          <p:cNvSpPr>
            <a:spLocks noGrp="1"/>
          </p:cNvSpPr>
          <p:nvPr>
            <p:ph type="title"/>
          </p:nvPr>
        </p:nvSpPr>
        <p:spPr/>
        <p:txBody>
          <a:bodyPr/>
          <a:lstStyle/>
          <a:p>
            <a:r>
              <a:rPr lang="en-US" dirty="0"/>
              <a:t>1.2. Toán tử </a:t>
            </a:r>
          </a:p>
        </p:txBody>
      </p:sp>
    </p:spTree>
    <p:extLst>
      <p:ext uri="{BB962C8B-B14F-4D97-AF65-F5344CB8AC3E}">
        <p14:creationId xmlns:p14="http://schemas.microsoft.com/office/powerpoint/2010/main" val="39953775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Các toán tử một ngôi </a:t>
            </a:r>
            <a:r>
              <a:rPr lang="en-US" b="1" dirty="0"/>
              <a:t>!</a:t>
            </a:r>
            <a:r>
              <a:rPr lang="en-US" dirty="0"/>
              <a:t>, </a:t>
            </a:r>
            <a:r>
              <a:rPr lang="en-US" b="1" dirty="0"/>
              <a:t>++</a:t>
            </a:r>
            <a:r>
              <a:rPr lang="en-US" dirty="0"/>
              <a:t> và </a:t>
            </a:r>
            <a:r>
              <a:rPr lang="en-US" b="1" dirty="0"/>
              <a:t>--</a:t>
            </a:r>
            <a:r>
              <a:rPr lang="en-US" dirty="0"/>
              <a:t> có độ ưu tiên cao nhất</a:t>
            </a:r>
          </a:p>
          <a:p>
            <a:r>
              <a:rPr lang="en-US" dirty="0"/>
              <a:t>Tiếp theo là các toán tử hai ngôi </a:t>
            </a:r>
            <a:r>
              <a:rPr lang="en-US" b="1" dirty="0"/>
              <a:t>*</a:t>
            </a:r>
            <a:r>
              <a:rPr lang="en-US" dirty="0"/>
              <a:t>, </a:t>
            </a:r>
            <a:r>
              <a:rPr lang="en-US" b="1" dirty="0"/>
              <a:t>/</a:t>
            </a:r>
            <a:r>
              <a:rPr lang="en-US" dirty="0"/>
              <a:t> và </a:t>
            </a:r>
            <a:r>
              <a:rPr lang="en-US" b="1" dirty="0"/>
              <a:t>%</a:t>
            </a:r>
            <a:r>
              <a:rPr lang="en-US" dirty="0"/>
              <a:t> </a:t>
            </a:r>
          </a:p>
          <a:p>
            <a:r>
              <a:rPr lang="en-US" dirty="0"/>
              <a:t>Sau đó là các toán tử </a:t>
            </a:r>
            <a:r>
              <a:rPr lang="en-US" b="1" dirty="0"/>
              <a:t>+</a:t>
            </a:r>
            <a:r>
              <a:rPr lang="en-US" dirty="0"/>
              <a:t>, </a:t>
            </a:r>
            <a:r>
              <a:rPr lang="en-US" b="1" dirty="0"/>
              <a:t>-</a:t>
            </a:r>
            <a:r>
              <a:rPr lang="en-US" dirty="0"/>
              <a:t> </a:t>
            </a:r>
          </a:p>
          <a:p>
            <a:r>
              <a:rPr lang="en-US" dirty="0"/>
              <a:t>Cuối cùng là các phép toán so sánh </a:t>
            </a:r>
            <a:r>
              <a:rPr lang="en-US" b="1" dirty="0"/>
              <a:t>&lt;</a:t>
            </a:r>
            <a:r>
              <a:rPr lang="en-US" dirty="0"/>
              <a:t>, </a:t>
            </a:r>
            <a:r>
              <a:rPr lang="en-US" b="1" dirty="0"/>
              <a:t>&gt;</a:t>
            </a:r>
            <a:r>
              <a:rPr lang="en-US" dirty="0"/>
              <a:t>, </a:t>
            </a:r>
            <a:r>
              <a:rPr lang="en-US" b="1" dirty="0"/>
              <a:t>&lt;=</a:t>
            </a:r>
            <a:r>
              <a:rPr lang="en-US" dirty="0"/>
              <a:t>, </a:t>
            </a:r>
            <a:r>
              <a:rPr lang="en-US" b="1" dirty="0"/>
              <a:t>&gt;=</a:t>
            </a:r>
            <a:endParaRPr lang="en-US" dirty="0"/>
          </a:p>
          <a:p>
            <a:endParaRPr lang="en-US" dirty="0"/>
          </a:p>
        </p:txBody>
      </p:sp>
      <p:sp>
        <p:nvSpPr>
          <p:cNvPr id="3" name="Title 2"/>
          <p:cNvSpPr>
            <a:spLocks noGrp="1"/>
          </p:cNvSpPr>
          <p:nvPr>
            <p:ph type="title"/>
          </p:nvPr>
        </p:nvSpPr>
        <p:spPr/>
        <p:txBody>
          <a:bodyPr/>
          <a:lstStyle/>
          <a:p>
            <a:r>
              <a:rPr lang="en-US" dirty="0"/>
              <a:t>Độ ưu tiên của các toán tử </a:t>
            </a:r>
          </a:p>
        </p:txBody>
      </p:sp>
    </p:spTree>
    <p:extLst>
      <p:ext uri="{BB962C8B-B14F-4D97-AF65-F5344CB8AC3E}">
        <p14:creationId xmlns:p14="http://schemas.microsoft.com/office/powerpoint/2010/main" val="241255788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3 </a:t>
            </a:r>
            <a:r>
              <a:rPr lang="en-US" dirty="0"/>
              <a:t>+ 4 &gt; 5 + 1 //cho kết quả là true. </a:t>
            </a:r>
            <a:endParaRPr lang="en-US" dirty="0" smtClean="0"/>
          </a:p>
          <a:p>
            <a:r>
              <a:rPr lang="en-US" dirty="0"/>
              <a:t>2 * 3 + 4 //cho kết quả là 10</a:t>
            </a:r>
          </a:p>
          <a:p>
            <a:r>
              <a:rPr lang="en-US" dirty="0"/>
              <a:t>2 * (3 + 4) //cho kết quả là 14</a:t>
            </a:r>
          </a:p>
          <a:p>
            <a:endParaRPr lang="en-US" dirty="0"/>
          </a:p>
          <a:p>
            <a:endParaRPr lang="en-US" dirty="0"/>
          </a:p>
        </p:txBody>
      </p:sp>
      <p:sp>
        <p:nvSpPr>
          <p:cNvPr id="3" name="Title 2"/>
          <p:cNvSpPr>
            <a:spLocks noGrp="1"/>
          </p:cNvSpPr>
          <p:nvPr>
            <p:ph type="title"/>
          </p:nvPr>
        </p:nvSpPr>
        <p:spPr/>
        <p:txBody>
          <a:bodyPr/>
          <a:lstStyle/>
          <a:p>
            <a:r>
              <a:rPr lang="en-US" dirty="0"/>
              <a:t>Ví dụ:</a:t>
            </a:r>
          </a:p>
        </p:txBody>
      </p:sp>
    </p:spTree>
    <p:extLst>
      <p:ext uri="{BB962C8B-B14F-4D97-AF65-F5344CB8AC3E}">
        <p14:creationId xmlns:p14="http://schemas.microsoft.com/office/powerpoint/2010/main" val="374018528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1.3. Cấu </a:t>
            </a:r>
            <a:r>
              <a:rPr lang="en-US" dirty="0"/>
              <a:t>trúc điều khiển</a:t>
            </a:r>
          </a:p>
        </p:txBody>
      </p:sp>
    </p:spTree>
    <p:extLst>
      <p:ext uri="{BB962C8B-B14F-4D97-AF65-F5344CB8AC3E}">
        <p14:creationId xmlns:p14="http://schemas.microsoft.com/office/powerpoint/2010/main" val="394390980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Cấu trúc điều khiển</a:t>
            </a:r>
          </a:p>
        </p:txBody>
      </p:sp>
    </p:spTree>
    <p:extLst>
      <p:ext uri="{BB962C8B-B14F-4D97-AF65-F5344CB8AC3E}">
        <p14:creationId xmlns:p14="http://schemas.microsoft.com/office/powerpoint/2010/main" val="278608993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Cú pháp:</a:t>
            </a:r>
          </a:p>
          <a:p>
            <a:endParaRPr lang="en-US" dirty="0"/>
          </a:p>
        </p:txBody>
      </p:sp>
      <p:sp>
        <p:nvSpPr>
          <p:cNvPr id="3" name="Title 2"/>
          <p:cNvSpPr>
            <a:spLocks noGrp="1"/>
          </p:cNvSpPr>
          <p:nvPr>
            <p:ph type="title"/>
          </p:nvPr>
        </p:nvSpPr>
        <p:spPr/>
        <p:txBody>
          <a:bodyPr/>
          <a:lstStyle/>
          <a:p>
            <a:r>
              <a:rPr lang="en-US" dirty="0" smtClean="0"/>
              <a:t>1.3.1. Cấu </a:t>
            </a:r>
            <a:r>
              <a:rPr lang="en-US" dirty="0"/>
              <a:t>trúc điều khiển if-else </a:t>
            </a:r>
          </a:p>
        </p:txBody>
      </p:sp>
      <p:pic>
        <p:nvPicPr>
          <p:cNvPr id="5" name="Picture 4"/>
          <p:cNvPicPr>
            <a:picLocks noChangeAspect="1"/>
          </p:cNvPicPr>
          <p:nvPr/>
        </p:nvPicPr>
        <p:blipFill>
          <a:blip r:embed="rId2"/>
          <a:stretch>
            <a:fillRect/>
          </a:stretch>
        </p:blipFill>
        <p:spPr>
          <a:xfrm>
            <a:off x="937346" y="2219823"/>
            <a:ext cx="10575194" cy="2781668"/>
          </a:xfrm>
          <a:prstGeom prst="rect">
            <a:avLst/>
          </a:prstGeom>
        </p:spPr>
      </p:pic>
    </p:spTree>
    <p:extLst>
      <p:ext uri="{BB962C8B-B14F-4D97-AF65-F5344CB8AC3E}">
        <p14:creationId xmlns:p14="http://schemas.microsoft.com/office/powerpoint/2010/main" val="22816396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Trình bày các cú pháp cơ bản trong Java như các kiểu dữ liệu, biến và hằng, các toán tử, chuỗi, mảng, cấu trúc điều khiển, cấu trúc lặp;</a:t>
            </a:r>
          </a:p>
          <a:p>
            <a:r>
              <a:rPr lang="en-US" dirty="0" smtClean="0"/>
              <a:t>Trình </a:t>
            </a:r>
            <a:r>
              <a:rPr lang="en-US" dirty="0"/>
              <a:t>bày các đặc điểm của lập trình hướng đối tượng;</a:t>
            </a:r>
          </a:p>
          <a:p>
            <a:r>
              <a:rPr lang="en-US" dirty="0" smtClean="0"/>
              <a:t>Phân </a:t>
            </a:r>
            <a:r>
              <a:rPr lang="en-US" dirty="0"/>
              <a:t>biệt được ghi đè phương thức (override) và nạp chồng phương thức (overload);</a:t>
            </a:r>
          </a:p>
          <a:p>
            <a:r>
              <a:rPr lang="en-US" dirty="0" smtClean="0"/>
              <a:t>Tạo </a:t>
            </a:r>
            <a:r>
              <a:rPr lang="en-US" dirty="0"/>
              <a:t>lớp và đối tượng trong Java;</a:t>
            </a:r>
          </a:p>
          <a:p>
            <a:r>
              <a:rPr lang="en-US" dirty="0" smtClean="0"/>
              <a:t>Sử </a:t>
            </a:r>
            <a:r>
              <a:rPr lang="en-US" dirty="0"/>
              <a:t>dụng Unit Test để test chương trình.</a:t>
            </a:r>
          </a:p>
          <a:p>
            <a:endParaRPr lang="en-US" dirty="0"/>
          </a:p>
        </p:txBody>
      </p:sp>
      <p:sp>
        <p:nvSpPr>
          <p:cNvPr id="3" name="Title 2"/>
          <p:cNvSpPr>
            <a:spLocks noGrp="1"/>
          </p:cNvSpPr>
          <p:nvPr>
            <p:ph type="title"/>
          </p:nvPr>
        </p:nvSpPr>
        <p:spPr/>
        <p:txBody>
          <a:bodyPr/>
          <a:lstStyle/>
          <a:p>
            <a:r>
              <a:rPr lang="en-US" dirty="0" smtClean="0"/>
              <a:t>Mục tiêu</a:t>
            </a:r>
            <a:endParaRPr lang="en-US" dirty="0"/>
          </a:p>
        </p:txBody>
      </p:sp>
    </p:spTree>
    <p:extLst>
      <p:ext uri="{BB962C8B-B14F-4D97-AF65-F5344CB8AC3E}">
        <p14:creationId xmlns:p14="http://schemas.microsoft.com/office/powerpoint/2010/main" val="344601423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7965" y="1694584"/>
            <a:ext cx="11002856" cy="2378652"/>
          </a:xfrm>
          <a:prstGeom prst="rect">
            <a:avLst/>
          </a:prstGeom>
        </p:spPr>
      </p:pic>
      <p:sp>
        <p:nvSpPr>
          <p:cNvPr id="3" name="Title 2"/>
          <p:cNvSpPr>
            <a:spLocks noGrp="1"/>
          </p:cNvSpPr>
          <p:nvPr>
            <p:ph type="title"/>
          </p:nvPr>
        </p:nvSpPr>
        <p:spPr/>
        <p:txBody>
          <a:bodyPr/>
          <a:lstStyle/>
          <a:p>
            <a:r>
              <a:rPr lang="en-US" dirty="0" smtClean="0"/>
              <a:t>Ví dụ</a:t>
            </a:r>
            <a:endParaRPr lang="en-US" dirty="0"/>
          </a:p>
        </p:txBody>
      </p:sp>
    </p:spTree>
    <p:extLst>
      <p:ext uri="{BB962C8B-B14F-4D97-AF65-F5344CB8AC3E}">
        <p14:creationId xmlns:p14="http://schemas.microsoft.com/office/powerpoint/2010/main" val="313334715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Cú pháp:</a:t>
            </a:r>
          </a:p>
          <a:p>
            <a:endParaRPr lang="en-US" dirty="0"/>
          </a:p>
          <a:p>
            <a:endParaRPr lang="en-US" dirty="0"/>
          </a:p>
        </p:txBody>
      </p:sp>
      <p:sp>
        <p:nvSpPr>
          <p:cNvPr id="3" name="Title 2"/>
          <p:cNvSpPr>
            <a:spLocks noGrp="1"/>
          </p:cNvSpPr>
          <p:nvPr>
            <p:ph type="title"/>
          </p:nvPr>
        </p:nvSpPr>
        <p:spPr/>
        <p:txBody>
          <a:bodyPr/>
          <a:lstStyle/>
          <a:p>
            <a:r>
              <a:rPr lang="en-US" dirty="0" smtClean="0"/>
              <a:t>Biểu thức điều kiện</a:t>
            </a:r>
            <a:endParaRPr lang="en-US" dirty="0"/>
          </a:p>
        </p:txBody>
      </p:sp>
      <p:pic>
        <p:nvPicPr>
          <p:cNvPr id="4" name="Picture 3"/>
          <p:cNvPicPr>
            <a:picLocks noChangeAspect="1"/>
          </p:cNvPicPr>
          <p:nvPr/>
        </p:nvPicPr>
        <p:blipFill>
          <a:blip r:embed="rId2"/>
          <a:stretch>
            <a:fillRect/>
          </a:stretch>
        </p:blipFill>
        <p:spPr>
          <a:xfrm>
            <a:off x="1177635" y="2356292"/>
            <a:ext cx="9892147" cy="596579"/>
          </a:xfrm>
          <a:prstGeom prst="rect">
            <a:avLst/>
          </a:prstGeom>
        </p:spPr>
      </p:pic>
      <p:pic>
        <p:nvPicPr>
          <p:cNvPr id="5" name="Picture 4"/>
          <p:cNvPicPr>
            <a:picLocks noChangeAspect="1"/>
          </p:cNvPicPr>
          <p:nvPr/>
        </p:nvPicPr>
        <p:blipFill>
          <a:blip r:embed="rId3"/>
          <a:stretch>
            <a:fillRect/>
          </a:stretch>
        </p:blipFill>
        <p:spPr>
          <a:xfrm>
            <a:off x="1177635" y="3866805"/>
            <a:ext cx="9892147" cy="940722"/>
          </a:xfrm>
          <a:prstGeom prst="rect">
            <a:avLst/>
          </a:prstGeom>
        </p:spPr>
      </p:pic>
    </p:spTree>
    <p:extLst>
      <p:ext uri="{BB962C8B-B14F-4D97-AF65-F5344CB8AC3E}">
        <p14:creationId xmlns:p14="http://schemas.microsoft.com/office/powerpoint/2010/main" val="383957117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199" y="1442358"/>
            <a:ext cx="10394651" cy="4238006"/>
          </a:xfrm>
          <a:prstGeom prst="rect">
            <a:avLst/>
          </a:prstGeom>
        </p:spPr>
      </p:pic>
      <p:sp>
        <p:nvSpPr>
          <p:cNvPr id="3" name="Title 2"/>
          <p:cNvSpPr>
            <a:spLocks noGrp="1"/>
          </p:cNvSpPr>
          <p:nvPr>
            <p:ph type="title"/>
          </p:nvPr>
        </p:nvSpPr>
        <p:spPr/>
        <p:txBody>
          <a:bodyPr/>
          <a:lstStyle/>
          <a:p>
            <a:r>
              <a:rPr lang="en-US" dirty="0"/>
              <a:t>Lệnh if lồng nhau</a:t>
            </a:r>
          </a:p>
        </p:txBody>
      </p:sp>
    </p:spTree>
    <p:extLst>
      <p:ext uri="{BB962C8B-B14F-4D97-AF65-F5344CB8AC3E}">
        <p14:creationId xmlns:p14="http://schemas.microsoft.com/office/powerpoint/2010/main" val="328892895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Cú pháp:</a:t>
            </a:r>
          </a:p>
          <a:p>
            <a:endParaRPr lang="en-US" dirty="0"/>
          </a:p>
        </p:txBody>
      </p:sp>
      <p:sp>
        <p:nvSpPr>
          <p:cNvPr id="3" name="Title 2"/>
          <p:cNvSpPr>
            <a:spLocks noGrp="1"/>
          </p:cNvSpPr>
          <p:nvPr>
            <p:ph type="title"/>
          </p:nvPr>
        </p:nvSpPr>
        <p:spPr/>
        <p:txBody>
          <a:bodyPr/>
          <a:lstStyle/>
          <a:p>
            <a:r>
              <a:rPr lang="en-US" dirty="0" smtClean="0"/>
              <a:t>1.3.2. </a:t>
            </a:r>
            <a:r>
              <a:rPr lang="en-US" dirty="0"/>
              <a:t>Cấu trúc rẽ nhánh switch-case </a:t>
            </a:r>
          </a:p>
        </p:txBody>
      </p:sp>
      <p:pic>
        <p:nvPicPr>
          <p:cNvPr id="4" name="Picture 3"/>
          <p:cNvPicPr>
            <a:picLocks noChangeAspect="1"/>
          </p:cNvPicPr>
          <p:nvPr/>
        </p:nvPicPr>
        <p:blipFill>
          <a:blip r:embed="rId2"/>
          <a:stretch>
            <a:fillRect/>
          </a:stretch>
        </p:blipFill>
        <p:spPr>
          <a:xfrm>
            <a:off x="1123950" y="2029257"/>
            <a:ext cx="10162510" cy="3470998"/>
          </a:xfrm>
          <a:prstGeom prst="rect">
            <a:avLst/>
          </a:prstGeom>
        </p:spPr>
      </p:pic>
    </p:spTree>
    <p:extLst>
      <p:ext uri="{BB962C8B-B14F-4D97-AF65-F5344CB8AC3E}">
        <p14:creationId xmlns:p14="http://schemas.microsoft.com/office/powerpoint/2010/main" val="113288397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Ví dụ:</a:t>
            </a:r>
            <a:endParaRPr lang="en-US" dirty="0"/>
          </a:p>
        </p:txBody>
      </p:sp>
      <p:pic>
        <p:nvPicPr>
          <p:cNvPr id="4" name="Picture 3"/>
          <p:cNvPicPr>
            <a:picLocks noChangeAspect="1"/>
          </p:cNvPicPr>
          <p:nvPr/>
        </p:nvPicPr>
        <p:blipFill>
          <a:blip r:embed="rId2"/>
          <a:stretch>
            <a:fillRect/>
          </a:stretch>
        </p:blipFill>
        <p:spPr>
          <a:xfrm>
            <a:off x="939077" y="1367336"/>
            <a:ext cx="8124825" cy="4657725"/>
          </a:xfrm>
          <a:prstGeom prst="rect">
            <a:avLst/>
          </a:prstGeom>
        </p:spPr>
      </p:pic>
    </p:spTree>
    <p:extLst>
      <p:ext uri="{BB962C8B-B14F-4D97-AF65-F5344CB8AC3E}">
        <p14:creationId xmlns:p14="http://schemas.microsoft.com/office/powerpoint/2010/main" val="259960594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1.1.4. Vòng lặp </a:t>
            </a:r>
          </a:p>
        </p:txBody>
      </p:sp>
    </p:spTree>
    <p:extLst>
      <p:ext uri="{BB962C8B-B14F-4D97-AF65-F5344CB8AC3E}">
        <p14:creationId xmlns:p14="http://schemas.microsoft.com/office/powerpoint/2010/main" val="81304288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681161"/>
            <a:ext cx="10037618" cy="3652715"/>
          </a:xfrm>
          <a:prstGeom prst="rect">
            <a:avLst/>
          </a:prstGeom>
        </p:spPr>
      </p:pic>
      <p:sp>
        <p:nvSpPr>
          <p:cNvPr id="3" name="Title 2"/>
          <p:cNvSpPr>
            <a:spLocks noGrp="1"/>
          </p:cNvSpPr>
          <p:nvPr>
            <p:ph type="title"/>
          </p:nvPr>
        </p:nvSpPr>
        <p:spPr/>
        <p:txBody>
          <a:bodyPr/>
          <a:lstStyle/>
          <a:p>
            <a:r>
              <a:rPr lang="en-US" dirty="0" smtClean="0"/>
              <a:t>1.1.4.1. Vòng </a:t>
            </a:r>
            <a:r>
              <a:rPr lang="en-US" dirty="0"/>
              <a:t>lặp while </a:t>
            </a:r>
          </a:p>
        </p:txBody>
      </p:sp>
    </p:spTree>
    <p:extLst>
      <p:ext uri="{BB962C8B-B14F-4D97-AF65-F5344CB8AC3E}">
        <p14:creationId xmlns:p14="http://schemas.microsoft.com/office/powerpoint/2010/main" val="238142933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442357"/>
            <a:ext cx="10202591" cy="3004952"/>
          </a:xfrm>
          <a:prstGeom prst="rect">
            <a:avLst/>
          </a:prstGeom>
        </p:spPr>
      </p:pic>
      <p:sp>
        <p:nvSpPr>
          <p:cNvPr id="3" name="Title 2"/>
          <p:cNvSpPr>
            <a:spLocks noGrp="1"/>
          </p:cNvSpPr>
          <p:nvPr>
            <p:ph type="title"/>
          </p:nvPr>
        </p:nvSpPr>
        <p:spPr/>
        <p:txBody>
          <a:bodyPr/>
          <a:lstStyle/>
          <a:p>
            <a:r>
              <a:rPr lang="en-US" dirty="0" smtClean="0"/>
              <a:t>1.1.4.2. </a:t>
            </a:r>
            <a:r>
              <a:rPr lang="en-US" dirty="0"/>
              <a:t>Vòng lặp do while </a:t>
            </a:r>
          </a:p>
        </p:txBody>
      </p:sp>
    </p:spTree>
    <p:extLst>
      <p:ext uri="{BB962C8B-B14F-4D97-AF65-F5344CB8AC3E}">
        <p14:creationId xmlns:p14="http://schemas.microsoft.com/office/powerpoint/2010/main" val="412207555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58091" y="1619682"/>
            <a:ext cx="10794300" cy="2439700"/>
          </a:xfrm>
          <a:prstGeom prst="rect">
            <a:avLst/>
          </a:prstGeom>
        </p:spPr>
      </p:pic>
      <p:sp>
        <p:nvSpPr>
          <p:cNvPr id="3" name="Title 2"/>
          <p:cNvSpPr>
            <a:spLocks noGrp="1"/>
          </p:cNvSpPr>
          <p:nvPr>
            <p:ph type="title"/>
          </p:nvPr>
        </p:nvSpPr>
        <p:spPr/>
        <p:txBody>
          <a:bodyPr/>
          <a:lstStyle/>
          <a:p>
            <a:r>
              <a:rPr lang="en-US" dirty="0" smtClean="0"/>
              <a:t>1.1.4.4. </a:t>
            </a:r>
            <a:r>
              <a:rPr lang="en-US" dirty="0"/>
              <a:t>Vòng lặp for </a:t>
            </a:r>
          </a:p>
        </p:txBody>
      </p:sp>
    </p:spTree>
    <p:extLst>
      <p:ext uri="{BB962C8B-B14F-4D97-AF65-F5344CB8AC3E}">
        <p14:creationId xmlns:p14="http://schemas.microsoft.com/office/powerpoint/2010/main" val="2625203568"/>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Lệnh break được dùng trong lệnh switch - case hoặc vòng lặp để ngắt khi cần thiết, chương trình sẽ thực thi các lệnh nằm tiếp sau cấu trúc đó. Lệnh break thường được dùng để ngắt (không cần kiểm tra các case còn lại) trong cấu trúc switch-case  hoặc để kết thúc sớm vòng lặp (không cần đợi đến lượt kiểm tra điều kiện lặp).</a:t>
            </a:r>
          </a:p>
          <a:p>
            <a:r>
              <a:rPr lang="en-US" dirty="0"/>
              <a:t>Lệnh continue trong một vòng lặp có tác dụng bỏ qua lần lặp hiện tại của vòng lặp đó.</a:t>
            </a:r>
          </a:p>
        </p:txBody>
      </p:sp>
      <p:sp>
        <p:nvSpPr>
          <p:cNvPr id="3" name="Title 2"/>
          <p:cNvSpPr>
            <a:spLocks noGrp="1"/>
          </p:cNvSpPr>
          <p:nvPr>
            <p:ph type="title"/>
          </p:nvPr>
        </p:nvSpPr>
        <p:spPr/>
        <p:txBody>
          <a:bodyPr>
            <a:normAutofit/>
          </a:bodyPr>
          <a:lstStyle/>
          <a:p>
            <a:r>
              <a:rPr lang="en-US" dirty="0"/>
              <a:t>Lưu ý</a:t>
            </a:r>
            <a:r>
              <a:rPr lang="en-US" dirty="0" smtClean="0"/>
              <a:t>:</a:t>
            </a:r>
            <a:endParaRPr lang="en-US" dirty="0"/>
          </a:p>
        </p:txBody>
      </p:sp>
    </p:spTree>
    <p:extLst>
      <p:ext uri="{BB962C8B-B14F-4D97-AF65-F5344CB8AC3E}">
        <p14:creationId xmlns:p14="http://schemas.microsoft.com/office/powerpoint/2010/main" val="119786040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Cú </a:t>
            </a:r>
            <a:r>
              <a:rPr lang="en-US" dirty="0"/>
              <a:t>pháp Java cơ bản </a:t>
            </a:r>
            <a:r>
              <a:rPr lang="en-US" dirty="0" smtClean="0"/>
              <a:t>iới </a:t>
            </a:r>
            <a:r>
              <a:rPr lang="en-US" dirty="0"/>
              <a:t>thiệu ngôn ngữ lập </a:t>
            </a:r>
            <a:r>
              <a:rPr lang="en-US" dirty="0" smtClean="0"/>
              <a:t>trình Java</a:t>
            </a:r>
            <a:endParaRPr lang="en-US" dirty="0"/>
          </a:p>
        </p:txBody>
      </p:sp>
    </p:spTree>
    <p:extLst>
      <p:ext uri="{BB962C8B-B14F-4D97-AF65-F5344CB8AC3E}">
        <p14:creationId xmlns:p14="http://schemas.microsoft.com/office/powerpoint/2010/main" val="239113906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442358"/>
            <a:ext cx="10014395" cy="4099460"/>
          </a:xfrm>
          <a:prstGeom prst="rect">
            <a:avLst/>
          </a:prstGeom>
        </p:spPr>
      </p:pic>
      <p:sp>
        <p:nvSpPr>
          <p:cNvPr id="3" name="Title 2"/>
          <p:cNvSpPr>
            <a:spLocks noGrp="1"/>
          </p:cNvSpPr>
          <p:nvPr>
            <p:ph type="title"/>
          </p:nvPr>
        </p:nvSpPr>
        <p:spPr/>
        <p:txBody>
          <a:bodyPr/>
          <a:lstStyle/>
          <a:p>
            <a:r>
              <a:rPr lang="en-US" dirty="0" smtClean="0"/>
              <a:t>Ví dụ:</a:t>
            </a:r>
            <a:endParaRPr lang="en-US" dirty="0"/>
          </a:p>
        </p:txBody>
      </p:sp>
    </p:spTree>
    <p:extLst>
      <p:ext uri="{BB962C8B-B14F-4D97-AF65-F5344CB8AC3E}">
        <p14:creationId xmlns:p14="http://schemas.microsoft.com/office/powerpoint/2010/main" val="49528886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199" y="1442358"/>
            <a:ext cx="10607299" cy="3905497"/>
          </a:xfrm>
          <a:prstGeom prst="rect">
            <a:avLst/>
          </a:prstGeom>
        </p:spPr>
      </p:pic>
      <p:sp>
        <p:nvSpPr>
          <p:cNvPr id="3" name="Title 2"/>
          <p:cNvSpPr>
            <a:spLocks noGrp="1"/>
          </p:cNvSpPr>
          <p:nvPr>
            <p:ph type="title"/>
          </p:nvPr>
        </p:nvSpPr>
        <p:spPr/>
        <p:txBody>
          <a:bodyPr>
            <a:normAutofit/>
          </a:bodyPr>
          <a:lstStyle/>
          <a:p>
            <a:r>
              <a:rPr lang="en-US" dirty="0"/>
              <a:t>Ví dụ: Tính giai thừa của 5 là 120: 5 × 4 × 3 × 2 × </a:t>
            </a:r>
            <a:r>
              <a:rPr lang="en-US" dirty="0" smtClean="0"/>
              <a:t>1</a:t>
            </a:r>
            <a:endParaRPr lang="en-US" dirty="0"/>
          </a:p>
        </p:txBody>
      </p:sp>
    </p:spTree>
    <p:extLst>
      <p:ext uri="{BB962C8B-B14F-4D97-AF65-F5344CB8AC3E}">
        <p14:creationId xmlns:p14="http://schemas.microsoft.com/office/powerpoint/2010/main" val="95687780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442357"/>
            <a:ext cx="10276326" cy="4113315"/>
          </a:xfrm>
          <a:prstGeom prst="rect">
            <a:avLst/>
          </a:prstGeom>
        </p:spPr>
      </p:pic>
      <p:sp>
        <p:nvSpPr>
          <p:cNvPr id="3" name="Title 2"/>
          <p:cNvSpPr>
            <a:spLocks noGrp="1"/>
          </p:cNvSpPr>
          <p:nvPr>
            <p:ph type="title"/>
          </p:nvPr>
        </p:nvSpPr>
        <p:spPr/>
        <p:txBody>
          <a:bodyPr>
            <a:normAutofit/>
          </a:bodyPr>
          <a:lstStyle/>
          <a:p>
            <a:r>
              <a:rPr lang="en-US" dirty="0"/>
              <a:t>Ví dụ: Dùng đệ quy để liệt kê cây thư </a:t>
            </a:r>
            <a:r>
              <a:rPr lang="en-US" dirty="0" smtClean="0"/>
              <a:t>mục</a:t>
            </a:r>
            <a:endParaRPr lang="en-US" dirty="0"/>
          </a:p>
        </p:txBody>
      </p:sp>
    </p:spTree>
    <p:extLst>
      <p:ext uri="{BB962C8B-B14F-4D97-AF65-F5344CB8AC3E}">
        <p14:creationId xmlns:p14="http://schemas.microsoft.com/office/powerpoint/2010/main" val="354761139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Chuỗi (String) trong Java </a:t>
            </a:r>
          </a:p>
        </p:txBody>
      </p:sp>
    </p:spTree>
    <p:extLst>
      <p:ext uri="{BB962C8B-B14F-4D97-AF65-F5344CB8AC3E}">
        <p14:creationId xmlns:p14="http://schemas.microsoft.com/office/powerpoint/2010/main" val="227874110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Một số phương thức thông dụng của chuỗi String</a:t>
            </a:r>
          </a:p>
        </p:txBody>
      </p:sp>
      <p:pic>
        <p:nvPicPr>
          <p:cNvPr id="6" name="Picture 5"/>
          <p:cNvPicPr>
            <a:picLocks noChangeAspect="1"/>
          </p:cNvPicPr>
          <p:nvPr/>
        </p:nvPicPr>
        <p:blipFill>
          <a:blip r:embed="rId2"/>
          <a:stretch>
            <a:fillRect/>
          </a:stretch>
        </p:blipFill>
        <p:spPr>
          <a:xfrm>
            <a:off x="1138670" y="1299017"/>
            <a:ext cx="10215130" cy="4838547"/>
          </a:xfrm>
          <a:prstGeom prst="rect">
            <a:avLst/>
          </a:prstGeom>
        </p:spPr>
      </p:pic>
    </p:spTree>
    <p:extLst>
      <p:ext uri="{BB962C8B-B14F-4D97-AF65-F5344CB8AC3E}">
        <p14:creationId xmlns:p14="http://schemas.microsoft.com/office/powerpoint/2010/main" val="163593536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Một số phương thức thông dụng của chuỗi String</a:t>
            </a:r>
          </a:p>
        </p:txBody>
      </p:sp>
      <p:pic>
        <p:nvPicPr>
          <p:cNvPr id="5" name="Picture 4"/>
          <p:cNvPicPr>
            <a:picLocks noChangeAspect="1"/>
          </p:cNvPicPr>
          <p:nvPr/>
        </p:nvPicPr>
        <p:blipFill>
          <a:blip r:embed="rId2"/>
          <a:stretch>
            <a:fillRect/>
          </a:stretch>
        </p:blipFill>
        <p:spPr>
          <a:xfrm>
            <a:off x="838200" y="1299017"/>
            <a:ext cx="10515600" cy="4905375"/>
          </a:xfrm>
          <a:prstGeom prst="rect">
            <a:avLst/>
          </a:prstGeom>
        </p:spPr>
      </p:pic>
    </p:spTree>
    <p:extLst>
      <p:ext uri="{BB962C8B-B14F-4D97-AF65-F5344CB8AC3E}">
        <p14:creationId xmlns:p14="http://schemas.microsoft.com/office/powerpoint/2010/main" val="296873393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35589" y="1561234"/>
            <a:ext cx="11153830" cy="4105275"/>
          </a:xfrm>
          <a:prstGeom prst="rect">
            <a:avLst/>
          </a:prstGeom>
        </p:spPr>
      </p:pic>
      <p:sp>
        <p:nvSpPr>
          <p:cNvPr id="3" name="Title 2"/>
          <p:cNvSpPr>
            <a:spLocks noGrp="1"/>
          </p:cNvSpPr>
          <p:nvPr>
            <p:ph type="title"/>
          </p:nvPr>
        </p:nvSpPr>
        <p:spPr/>
        <p:txBody>
          <a:bodyPr/>
          <a:lstStyle/>
          <a:p>
            <a:r>
              <a:rPr lang="en-US" dirty="0"/>
              <a:t>Ví dụ</a:t>
            </a:r>
          </a:p>
        </p:txBody>
      </p:sp>
    </p:spTree>
    <p:extLst>
      <p:ext uri="{BB962C8B-B14F-4D97-AF65-F5344CB8AC3E}">
        <p14:creationId xmlns:p14="http://schemas.microsoft.com/office/powerpoint/2010/main" val="241938141"/>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Mảng </a:t>
            </a:r>
            <a:r>
              <a:rPr lang="en-US" dirty="0"/>
              <a:t>một chiều, Mảng hai chiều </a:t>
            </a:r>
          </a:p>
        </p:txBody>
      </p:sp>
    </p:spTree>
    <p:extLst>
      <p:ext uri="{BB962C8B-B14F-4D97-AF65-F5344CB8AC3E}">
        <p14:creationId xmlns:p14="http://schemas.microsoft.com/office/powerpoint/2010/main" val="150824084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442357"/>
            <a:ext cx="10376812" cy="3974769"/>
          </a:xfrm>
          <a:prstGeom prst="rect">
            <a:avLst/>
          </a:prstGeom>
        </p:spPr>
      </p:pic>
      <p:sp>
        <p:nvSpPr>
          <p:cNvPr id="3" name="Title 2"/>
          <p:cNvSpPr>
            <a:spLocks noGrp="1"/>
          </p:cNvSpPr>
          <p:nvPr>
            <p:ph type="title"/>
          </p:nvPr>
        </p:nvSpPr>
        <p:spPr/>
        <p:txBody>
          <a:bodyPr>
            <a:normAutofit/>
          </a:bodyPr>
          <a:lstStyle/>
          <a:p>
            <a:r>
              <a:rPr lang="en-US" dirty="0"/>
              <a:t>Mảng một </a:t>
            </a:r>
            <a:r>
              <a:rPr lang="en-US" dirty="0" smtClean="0"/>
              <a:t>chiều</a:t>
            </a:r>
            <a:endParaRPr lang="en-US" dirty="0"/>
          </a:p>
        </p:txBody>
      </p:sp>
    </p:spTree>
    <p:extLst>
      <p:ext uri="{BB962C8B-B14F-4D97-AF65-F5344CB8AC3E}">
        <p14:creationId xmlns:p14="http://schemas.microsoft.com/office/powerpoint/2010/main" val="111878097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442357"/>
            <a:ext cx="10578350" cy="4127169"/>
          </a:xfrm>
          <a:prstGeom prst="rect">
            <a:avLst/>
          </a:prstGeom>
        </p:spPr>
      </p:pic>
      <p:sp>
        <p:nvSpPr>
          <p:cNvPr id="3" name="Title 2"/>
          <p:cNvSpPr>
            <a:spLocks noGrp="1"/>
          </p:cNvSpPr>
          <p:nvPr>
            <p:ph type="title"/>
          </p:nvPr>
        </p:nvSpPr>
        <p:spPr/>
        <p:txBody>
          <a:bodyPr>
            <a:normAutofit/>
          </a:bodyPr>
          <a:lstStyle/>
          <a:p>
            <a:r>
              <a:rPr lang="en-US" dirty="0"/>
              <a:t>Mảng hai </a:t>
            </a:r>
            <a:r>
              <a:rPr lang="en-US" dirty="0" smtClean="0"/>
              <a:t>chiều</a:t>
            </a:r>
            <a:endParaRPr lang="en-US" dirty="0"/>
          </a:p>
        </p:txBody>
      </p:sp>
    </p:spTree>
    <p:extLst>
      <p:ext uri="{BB962C8B-B14F-4D97-AF65-F5344CB8AC3E}">
        <p14:creationId xmlns:p14="http://schemas.microsoft.com/office/powerpoint/2010/main" val="63440814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24150" y="1343025"/>
            <a:ext cx="6743700" cy="4562475"/>
          </a:xfrm>
          <a:prstGeom prst="rect">
            <a:avLst/>
          </a:prstGeom>
        </p:spPr>
      </p:pic>
      <p:sp>
        <p:nvSpPr>
          <p:cNvPr id="3" name="Title 2"/>
          <p:cNvSpPr>
            <a:spLocks noGrp="1"/>
          </p:cNvSpPr>
          <p:nvPr>
            <p:ph type="title"/>
          </p:nvPr>
        </p:nvSpPr>
        <p:spPr/>
        <p:txBody>
          <a:bodyPr/>
          <a:lstStyle/>
          <a:p>
            <a:r>
              <a:rPr lang="en-US" dirty="0" smtClean="0"/>
              <a:t>1.1. Kiểu </a:t>
            </a:r>
            <a:r>
              <a:rPr lang="en-US" dirty="0"/>
              <a:t>dữ liệu và biến </a:t>
            </a:r>
          </a:p>
        </p:txBody>
      </p:sp>
    </p:spTree>
    <p:extLst>
      <p:ext uri="{BB962C8B-B14F-4D97-AF65-F5344CB8AC3E}">
        <p14:creationId xmlns:p14="http://schemas.microsoft.com/office/powerpoint/2010/main" val="3986516072"/>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 Một </a:t>
            </a:r>
            <a:r>
              <a:rPr lang="en-US" dirty="0"/>
              <a:t>số thư viện thường dùng </a:t>
            </a:r>
          </a:p>
        </p:txBody>
      </p:sp>
    </p:spTree>
    <p:extLst>
      <p:ext uri="{BB962C8B-B14F-4D97-AF65-F5344CB8AC3E}">
        <p14:creationId xmlns:p14="http://schemas.microsoft.com/office/powerpoint/2010/main" val="3879864465"/>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Random </a:t>
            </a:r>
            <a:r>
              <a:rPr lang="en-US" dirty="0"/>
              <a:t>rand = new Random();</a:t>
            </a:r>
          </a:p>
          <a:p>
            <a:r>
              <a:rPr lang="en-US" dirty="0"/>
              <a:t>int n = rand.nextInt(50); //  [0 - 49]</a:t>
            </a:r>
          </a:p>
          <a:p>
            <a:endParaRPr lang="en-US" dirty="0"/>
          </a:p>
        </p:txBody>
      </p:sp>
      <p:sp>
        <p:nvSpPr>
          <p:cNvPr id="3" name="Title 2"/>
          <p:cNvSpPr>
            <a:spLocks noGrp="1"/>
          </p:cNvSpPr>
          <p:nvPr>
            <p:ph type="title"/>
          </p:nvPr>
        </p:nvSpPr>
        <p:spPr/>
        <p:txBody>
          <a:bodyPr>
            <a:normAutofit/>
          </a:bodyPr>
          <a:lstStyle/>
          <a:p>
            <a:r>
              <a:rPr lang="en-US" dirty="0"/>
              <a:t>Thư viện xử lý số ngẫu nhiên - Lớp </a:t>
            </a:r>
            <a:r>
              <a:rPr lang="en-US" dirty="0" smtClean="0"/>
              <a:t>Random</a:t>
            </a:r>
            <a:endParaRPr lang="en-US" dirty="0"/>
          </a:p>
        </p:txBody>
      </p:sp>
    </p:spTree>
    <p:extLst>
      <p:ext uri="{BB962C8B-B14F-4D97-AF65-F5344CB8AC3E}">
        <p14:creationId xmlns:p14="http://schemas.microsoft.com/office/powerpoint/2010/main" val="170173557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Một số hàm thông dụng của lớp Math: min(), max(), sqrt(), abs(), pow(), round(), floor(), ceil(), random()</a:t>
            </a:r>
          </a:p>
          <a:p>
            <a:r>
              <a:rPr lang="en-US" dirty="0"/>
              <a:t>Math.random() : trả về một số tự trong [0,1) bao gồm số 0, không bao gồm số 1</a:t>
            </a:r>
          </a:p>
          <a:p>
            <a:endParaRPr lang="en-US" dirty="0"/>
          </a:p>
        </p:txBody>
      </p:sp>
      <p:sp>
        <p:nvSpPr>
          <p:cNvPr id="3" name="Title 2"/>
          <p:cNvSpPr>
            <a:spLocks noGrp="1"/>
          </p:cNvSpPr>
          <p:nvPr>
            <p:ph type="title"/>
          </p:nvPr>
        </p:nvSpPr>
        <p:spPr/>
        <p:txBody>
          <a:bodyPr/>
          <a:lstStyle/>
          <a:p>
            <a:r>
              <a:rPr lang="en-US" dirty="0"/>
              <a:t>Thư viện toán học trong Java – lớp Math</a:t>
            </a:r>
          </a:p>
        </p:txBody>
      </p:sp>
    </p:spTree>
    <p:extLst>
      <p:ext uri="{BB962C8B-B14F-4D97-AF65-F5344CB8AC3E}">
        <p14:creationId xmlns:p14="http://schemas.microsoft.com/office/powerpoint/2010/main" val="3436010400"/>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JOptionPane: showMessageDialog(), showInputDialog(), showConfirmDialog()</a:t>
            </a:r>
          </a:p>
          <a:p>
            <a:endParaRPr lang="en-US" dirty="0"/>
          </a:p>
        </p:txBody>
      </p:sp>
      <p:sp>
        <p:nvSpPr>
          <p:cNvPr id="3" name="Title 2"/>
          <p:cNvSpPr>
            <a:spLocks noGrp="1"/>
          </p:cNvSpPr>
          <p:nvPr>
            <p:ph type="title"/>
          </p:nvPr>
        </p:nvSpPr>
        <p:spPr/>
        <p:txBody>
          <a:bodyPr/>
          <a:lstStyle/>
          <a:p>
            <a:r>
              <a:rPr lang="en-US" dirty="0" smtClean="0"/>
              <a:t>Thư viện JOptionPane</a:t>
            </a:r>
            <a:endParaRPr lang="en-US" dirty="0"/>
          </a:p>
        </p:txBody>
      </p:sp>
    </p:spTree>
    <p:extLst>
      <p:ext uri="{BB962C8B-B14F-4D97-AF65-F5344CB8AC3E}">
        <p14:creationId xmlns:p14="http://schemas.microsoft.com/office/powerpoint/2010/main" val="1906152582"/>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Thư viện xử lý ngày tháng trong Java -  Lớp LocalDate, lớp Calendar, SimpleDateFormat, DateTimeFormater:</a:t>
            </a:r>
          </a:p>
          <a:p>
            <a:endParaRPr lang="en-US" dirty="0"/>
          </a:p>
        </p:txBody>
      </p:sp>
      <p:sp>
        <p:nvSpPr>
          <p:cNvPr id="3" name="Title 2"/>
          <p:cNvSpPr>
            <a:spLocks noGrp="1"/>
          </p:cNvSpPr>
          <p:nvPr>
            <p:ph type="title"/>
          </p:nvPr>
        </p:nvSpPr>
        <p:spPr/>
        <p:txBody>
          <a:bodyPr/>
          <a:lstStyle/>
          <a:p>
            <a:r>
              <a:rPr lang="en-US" dirty="0"/>
              <a:t>Thư viện xử lý ngày tháng trong Java </a:t>
            </a:r>
          </a:p>
        </p:txBody>
      </p:sp>
    </p:spTree>
    <p:extLst>
      <p:ext uri="{BB962C8B-B14F-4D97-AF65-F5344CB8AC3E}">
        <p14:creationId xmlns:p14="http://schemas.microsoft.com/office/powerpoint/2010/main" val="2598969536"/>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76405" y="1442357"/>
            <a:ext cx="10477395" cy="3974769"/>
          </a:xfrm>
          <a:prstGeom prst="rect">
            <a:avLst/>
          </a:prstGeom>
        </p:spPr>
      </p:pic>
      <p:sp>
        <p:nvSpPr>
          <p:cNvPr id="3" name="Title 2"/>
          <p:cNvSpPr>
            <a:spLocks noGrp="1"/>
          </p:cNvSpPr>
          <p:nvPr>
            <p:ph type="title"/>
          </p:nvPr>
        </p:nvSpPr>
        <p:spPr/>
        <p:txBody>
          <a:bodyPr>
            <a:normAutofit/>
          </a:bodyPr>
          <a:lstStyle/>
          <a:p>
            <a:r>
              <a:rPr lang="en-US" dirty="0" smtClean="0"/>
              <a:t>Ví dụ:</a:t>
            </a:r>
            <a:endParaRPr lang="en-US" dirty="0"/>
          </a:p>
        </p:txBody>
      </p:sp>
    </p:spTree>
    <p:extLst>
      <p:ext uri="{BB962C8B-B14F-4D97-AF65-F5344CB8AC3E}">
        <p14:creationId xmlns:p14="http://schemas.microsoft.com/office/powerpoint/2010/main" val="2186230286"/>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Ví dụ</a:t>
            </a:r>
          </a:p>
        </p:txBody>
      </p:sp>
      <p:pic>
        <p:nvPicPr>
          <p:cNvPr id="4" name="Picture 3"/>
          <p:cNvPicPr>
            <a:picLocks noChangeAspect="1"/>
          </p:cNvPicPr>
          <p:nvPr/>
        </p:nvPicPr>
        <p:blipFill>
          <a:blip r:embed="rId2"/>
          <a:stretch>
            <a:fillRect/>
          </a:stretch>
        </p:blipFill>
        <p:spPr>
          <a:xfrm>
            <a:off x="838200" y="1299017"/>
            <a:ext cx="10515600" cy="4491317"/>
          </a:xfrm>
          <a:prstGeom prst="rect">
            <a:avLst/>
          </a:prstGeom>
        </p:spPr>
      </p:pic>
    </p:spTree>
    <p:extLst>
      <p:ext uri="{BB962C8B-B14F-4D97-AF65-F5344CB8AC3E}">
        <p14:creationId xmlns:p14="http://schemas.microsoft.com/office/powerpoint/2010/main" val="2204910163"/>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Ví dụ</a:t>
            </a:r>
          </a:p>
        </p:txBody>
      </p:sp>
      <p:pic>
        <p:nvPicPr>
          <p:cNvPr id="4" name="Picture 3"/>
          <p:cNvPicPr>
            <a:picLocks noChangeAspect="1"/>
          </p:cNvPicPr>
          <p:nvPr/>
        </p:nvPicPr>
        <p:blipFill>
          <a:blip r:embed="rId2"/>
          <a:stretch>
            <a:fillRect/>
          </a:stretch>
        </p:blipFill>
        <p:spPr>
          <a:xfrm>
            <a:off x="1046018" y="1442358"/>
            <a:ext cx="10307782" cy="4507681"/>
          </a:xfrm>
          <a:prstGeom prst="rect">
            <a:avLst/>
          </a:prstGeom>
        </p:spPr>
      </p:pic>
    </p:spTree>
    <p:extLst>
      <p:ext uri="{BB962C8B-B14F-4D97-AF65-F5344CB8AC3E}">
        <p14:creationId xmlns:p14="http://schemas.microsoft.com/office/powerpoint/2010/main" val="4231861772"/>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a:t>
            </a:r>
            <a:r>
              <a:rPr lang="en-US" dirty="0"/>
              <a:t>Định dạng Formating </a:t>
            </a:r>
          </a:p>
        </p:txBody>
      </p:sp>
    </p:spTree>
    <p:extLst>
      <p:ext uri="{BB962C8B-B14F-4D97-AF65-F5344CB8AC3E}">
        <p14:creationId xmlns:p14="http://schemas.microsoft.com/office/powerpoint/2010/main" val="3997698747"/>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199" y="1442357"/>
            <a:ext cx="9497291" cy="4510647"/>
          </a:xfrm>
          <a:prstGeom prst="rect">
            <a:avLst/>
          </a:prstGeom>
        </p:spPr>
      </p:pic>
      <p:sp>
        <p:nvSpPr>
          <p:cNvPr id="3" name="Title 2"/>
          <p:cNvSpPr>
            <a:spLocks noGrp="1"/>
          </p:cNvSpPr>
          <p:nvPr>
            <p:ph type="title"/>
          </p:nvPr>
        </p:nvSpPr>
        <p:spPr/>
        <p:txBody>
          <a:bodyPr>
            <a:normAutofit/>
          </a:bodyPr>
          <a:lstStyle/>
          <a:p>
            <a:r>
              <a:rPr lang="en-US" dirty="0"/>
              <a:t>Định dạng chuỗi in: printf và format </a:t>
            </a:r>
          </a:p>
        </p:txBody>
      </p:sp>
    </p:spTree>
    <p:extLst>
      <p:ext uri="{BB962C8B-B14F-4D97-AF65-F5344CB8AC3E}">
        <p14:creationId xmlns:p14="http://schemas.microsoft.com/office/powerpoint/2010/main" val="273128450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Các kiểu dữ liệu trong Java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382710"/>
              </p:ext>
            </p:extLst>
          </p:nvPr>
        </p:nvGraphicFramePr>
        <p:xfrm>
          <a:off x="720437" y="1442358"/>
          <a:ext cx="10764981" cy="4253522"/>
        </p:xfrm>
        <a:graphic>
          <a:graphicData uri="http://schemas.openxmlformats.org/drawingml/2006/table">
            <a:tbl>
              <a:tblPr firstRow="1" firstCol="1" bandRow="1">
                <a:tableStyleId>{5C22544A-7EE6-4342-B048-85BDC9FD1C3A}</a:tableStyleId>
              </a:tblPr>
              <a:tblGrid>
                <a:gridCol w="1261333">
                  <a:extLst>
                    <a:ext uri="{9D8B030D-6E8A-4147-A177-3AD203B41FA5}">
                      <a16:colId xmlns:a16="http://schemas.microsoft.com/office/drawing/2014/main" xmlns="" val="3806719564"/>
                    </a:ext>
                  </a:extLst>
                </a:gridCol>
                <a:gridCol w="1261333">
                  <a:extLst>
                    <a:ext uri="{9D8B030D-6E8A-4147-A177-3AD203B41FA5}">
                      <a16:colId xmlns:a16="http://schemas.microsoft.com/office/drawing/2014/main" xmlns="" val="2174956529"/>
                    </a:ext>
                  </a:extLst>
                </a:gridCol>
                <a:gridCol w="1059152">
                  <a:extLst>
                    <a:ext uri="{9D8B030D-6E8A-4147-A177-3AD203B41FA5}">
                      <a16:colId xmlns:a16="http://schemas.microsoft.com/office/drawing/2014/main" xmlns="" val="184805870"/>
                    </a:ext>
                  </a:extLst>
                </a:gridCol>
                <a:gridCol w="7183163">
                  <a:extLst>
                    <a:ext uri="{9D8B030D-6E8A-4147-A177-3AD203B41FA5}">
                      <a16:colId xmlns:a16="http://schemas.microsoft.com/office/drawing/2014/main" xmlns="" val="3627184416"/>
                    </a:ext>
                  </a:extLst>
                </a:gridCol>
              </a:tblGrid>
              <a:tr h="785761">
                <a:tc>
                  <a:txBody>
                    <a:bodyPr/>
                    <a:lstStyle/>
                    <a:p>
                      <a:pPr algn="ctr">
                        <a:lnSpc>
                          <a:spcPct val="115000"/>
                        </a:lnSpc>
                        <a:spcAft>
                          <a:spcPts val="0"/>
                        </a:spcAft>
                      </a:pPr>
                      <a:r>
                        <a:rPr lang="en-US" sz="2000" dirty="0" err="1">
                          <a:effectLst/>
                        </a:rPr>
                        <a:t>Kiểu</a:t>
                      </a:r>
                      <a:r>
                        <a:rPr lang="en-US" sz="2000" dirty="0">
                          <a:effectLst/>
                        </a:rPr>
                        <a:t> </a:t>
                      </a:r>
                      <a:br>
                        <a:rPr lang="en-US" sz="2000" dirty="0">
                          <a:effectLst/>
                        </a:rPr>
                      </a:br>
                      <a:r>
                        <a:rPr lang="en-US" sz="2000" dirty="0" err="1">
                          <a:effectLst/>
                        </a:rPr>
                        <a:t>dữ</a:t>
                      </a:r>
                      <a:r>
                        <a:rPr lang="en-US" sz="2000" dirty="0">
                          <a:effectLst/>
                        </a:rPr>
                        <a:t> </a:t>
                      </a:r>
                      <a:r>
                        <a:rPr lang="en-US" sz="2000" dirty="0" err="1">
                          <a:effectLst/>
                        </a:rPr>
                        <a:t>liệu</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Giá trị </a:t>
                      </a:r>
                      <a:br>
                        <a:rPr lang="en-US" sz="2000">
                          <a:effectLst/>
                        </a:rPr>
                      </a:br>
                      <a:r>
                        <a:rPr lang="en-US" sz="2000">
                          <a:effectLst/>
                        </a:rPr>
                        <a:t>mặc định</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Kích thước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Miền giá trị</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464737038"/>
                  </a:ext>
                </a:extLst>
              </a:tr>
              <a:tr h="518173">
                <a:tc>
                  <a:txBody>
                    <a:bodyPr/>
                    <a:lstStyle/>
                    <a:p>
                      <a:pPr>
                        <a:lnSpc>
                          <a:spcPct val="115000"/>
                        </a:lnSpc>
                        <a:spcAft>
                          <a:spcPts val="0"/>
                        </a:spcAft>
                      </a:pPr>
                      <a:r>
                        <a:rPr lang="en-US" sz="2000" dirty="0" err="1">
                          <a:effectLst/>
                        </a:rPr>
                        <a:t>boolean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dirty="0">
                          <a:effectLst/>
                        </a:rPr>
                        <a:t>false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dirty="0">
                          <a:effectLst/>
                        </a:rPr>
                        <a:t>1 bit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dirty="0">
                          <a:effectLst/>
                        </a:rPr>
                        <a:t>true, false (1, 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200301222"/>
                  </a:ext>
                </a:extLst>
              </a:tr>
              <a:tr h="518173">
                <a:tc>
                  <a:txBody>
                    <a:bodyPr/>
                    <a:lstStyle/>
                    <a:p>
                      <a:pPr>
                        <a:lnSpc>
                          <a:spcPct val="115000"/>
                        </a:lnSpc>
                        <a:spcAft>
                          <a:spcPts val="0"/>
                        </a:spcAft>
                      </a:pPr>
                      <a:r>
                        <a:rPr lang="en-US" sz="2000" dirty="0">
                          <a:effectLst/>
                        </a:rPr>
                        <a:t>char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dirty="0">
                          <a:effectLst/>
                        </a:rPr>
                        <a:t>'\u0000'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dirty="0">
                          <a:effectLst/>
                        </a:rPr>
                        <a:t>2 byte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dirty="0">
                          <a:effectLst/>
                        </a:rPr>
                        <a:t>'\u0000' (0) </a:t>
                      </a:r>
                      <a:r>
                        <a:rPr lang="en-US" sz="2000" dirty="0" err="1">
                          <a:effectLst/>
                        </a:rPr>
                        <a:t>đến</a:t>
                      </a:r>
                      <a:r>
                        <a:rPr lang="en-US" sz="2000" dirty="0">
                          <a:effectLst/>
                        </a:rPr>
                        <a:t> '\</a:t>
                      </a:r>
                      <a:r>
                        <a:rPr lang="en-US" sz="2000" dirty="0" err="1">
                          <a:effectLst/>
                        </a:rPr>
                        <a:t>uffff</a:t>
                      </a:r>
                      <a:r>
                        <a:rPr lang="en-US" sz="2000" dirty="0">
                          <a:effectLst/>
                        </a:rPr>
                        <a:t>' (65,535)</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771233569"/>
                  </a:ext>
                </a:extLst>
              </a:tr>
              <a:tr h="321434">
                <a:tc>
                  <a:txBody>
                    <a:bodyPr/>
                    <a:lstStyle/>
                    <a:p>
                      <a:pPr>
                        <a:lnSpc>
                          <a:spcPct val="115000"/>
                        </a:lnSpc>
                        <a:spcAft>
                          <a:spcPts val="0"/>
                        </a:spcAft>
                      </a:pPr>
                      <a:r>
                        <a:rPr lang="en-US" sz="2000" dirty="0">
                          <a:effectLst/>
                        </a:rPr>
                        <a:t>byte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a:effectLst/>
                        </a:rPr>
                        <a:t>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a:effectLst/>
                        </a:rPr>
                        <a:t>1 byte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dirty="0">
                          <a:effectLst/>
                        </a:rPr>
                        <a:t>-128 đến 127 (-2^7 đến 2^7 – 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319940208"/>
                  </a:ext>
                </a:extLst>
              </a:tr>
              <a:tr h="333367">
                <a:tc>
                  <a:txBody>
                    <a:bodyPr/>
                    <a:lstStyle/>
                    <a:p>
                      <a:pPr>
                        <a:lnSpc>
                          <a:spcPct val="115000"/>
                        </a:lnSpc>
                        <a:spcAft>
                          <a:spcPts val="0"/>
                        </a:spcAft>
                      </a:pPr>
                      <a:r>
                        <a:rPr lang="en-US" sz="2000" dirty="0">
                          <a:effectLst/>
                        </a:rPr>
                        <a:t>short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a:effectLst/>
                        </a:rPr>
                        <a:t>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a:effectLst/>
                        </a:rPr>
                        <a:t>2 byte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dirty="0">
                          <a:effectLst/>
                        </a:rPr>
                        <a:t>- 32,768 </a:t>
                      </a:r>
                      <a:r>
                        <a:rPr lang="en-US" sz="2000" dirty="0" err="1">
                          <a:effectLst/>
                        </a:rPr>
                        <a:t>đến</a:t>
                      </a:r>
                      <a:r>
                        <a:rPr lang="en-US" sz="2000" dirty="0">
                          <a:effectLst/>
                        </a:rPr>
                        <a:t> 32,767 (-2^15 </a:t>
                      </a:r>
                      <a:r>
                        <a:rPr lang="en-US" sz="2000" dirty="0" err="1">
                          <a:effectLst/>
                        </a:rPr>
                        <a:t>đến</a:t>
                      </a:r>
                      <a:r>
                        <a:rPr lang="en-US" sz="2000" dirty="0">
                          <a:effectLst/>
                        </a:rPr>
                        <a:t> 2^15 – 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601276537"/>
                  </a:ext>
                </a:extLst>
              </a:tr>
              <a:tr h="316959">
                <a:tc>
                  <a:txBody>
                    <a:bodyPr/>
                    <a:lstStyle/>
                    <a:p>
                      <a:pPr>
                        <a:lnSpc>
                          <a:spcPct val="115000"/>
                        </a:lnSpc>
                        <a:spcAft>
                          <a:spcPts val="0"/>
                        </a:spcAft>
                      </a:pPr>
                      <a:r>
                        <a:rPr lang="en-US" sz="2000" b="1" dirty="0" err="1">
                          <a:solidFill>
                            <a:srgbClr val="FF0000"/>
                          </a:solidFill>
                          <a:effectLst/>
                        </a:rPr>
                        <a:t>int</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a:effectLst/>
                        </a:rPr>
                        <a:t>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a:effectLst/>
                        </a:rPr>
                        <a:t>4 byte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dirty="0">
                          <a:effectLst/>
                        </a:rPr>
                        <a:t>-2,147,483,648 </a:t>
                      </a:r>
                      <a:r>
                        <a:rPr lang="en-US" sz="2000" dirty="0" err="1">
                          <a:effectLst/>
                        </a:rPr>
                        <a:t>đến</a:t>
                      </a:r>
                      <a:r>
                        <a:rPr lang="en-US" sz="2000" dirty="0">
                          <a:effectLst/>
                        </a:rPr>
                        <a:t> 2,147,483,647 (-2^31 </a:t>
                      </a:r>
                      <a:r>
                        <a:rPr lang="en-US" sz="2000" dirty="0" err="1">
                          <a:effectLst/>
                        </a:rPr>
                        <a:t>đến</a:t>
                      </a:r>
                      <a:r>
                        <a:rPr lang="en-US" sz="2000" dirty="0">
                          <a:effectLst/>
                        </a:rPr>
                        <a:t> 2^31 - 1)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931347204"/>
                  </a:ext>
                </a:extLst>
              </a:tr>
              <a:tr h="642868">
                <a:tc>
                  <a:txBody>
                    <a:bodyPr/>
                    <a:lstStyle/>
                    <a:p>
                      <a:pPr>
                        <a:lnSpc>
                          <a:spcPct val="115000"/>
                        </a:lnSpc>
                        <a:spcAft>
                          <a:spcPts val="0"/>
                        </a:spcAft>
                      </a:pPr>
                      <a:r>
                        <a:rPr lang="en-US" sz="2000" dirty="0">
                          <a:effectLst/>
                        </a:rPr>
                        <a:t>long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a:effectLst/>
                        </a:rPr>
                        <a:t>0L</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a:effectLst/>
                        </a:rPr>
                        <a:t>8 byte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dirty="0">
                          <a:effectLst/>
                        </a:rPr>
                        <a:t>-9,223,372,036,854,775,808 </a:t>
                      </a:r>
                      <a:r>
                        <a:rPr lang="en-US" sz="2000" dirty="0" err="1">
                          <a:effectLst/>
                        </a:rPr>
                        <a:t>đến</a:t>
                      </a:r>
                      <a:r>
                        <a:rPr lang="en-US" sz="2000" dirty="0">
                          <a:effectLst/>
                        </a:rPr>
                        <a:t> 9,223,372,036,854,775,807  (-2^63 </a:t>
                      </a:r>
                      <a:r>
                        <a:rPr lang="en-US" sz="2000" dirty="0" err="1">
                          <a:effectLst/>
                        </a:rPr>
                        <a:t>đến</a:t>
                      </a:r>
                      <a:r>
                        <a:rPr lang="en-US" sz="2000" dirty="0">
                          <a:effectLst/>
                        </a:rPr>
                        <a:t> 2^63 - 1)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327577320"/>
                  </a:ext>
                </a:extLst>
              </a:tr>
              <a:tr h="321434">
                <a:tc>
                  <a:txBody>
                    <a:bodyPr/>
                    <a:lstStyle/>
                    <a:p>
                      <a:pPr>
                        <a:lnSpc>
                          <a:spcPct val="115000"/>
                        </a:lnSpc>
                        <a:spcAft>
                          <a:spcPts val="0"/>
                        </a:spcAft>
                      </a:pPr>
                      <a:r>
                        <a:rPr lang="en-US" sz="2000" dirty="0">
                          <a:effectLst/>
                        </a:rPr>
                        <a:t>float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a:effectLst/>
                        </a:rPr>
                        <a:t>0.0f</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a:effectLst/>
                        </a:rPr>
                        <a:t>4 byte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dirty="0">
                          <a:effectLst/>
                        </a:rPr>
                        <a:t>-+ 3.40282347E+38F (3.40282347 x 10^38)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943178959"/>
                  </a:ext>
                </a:extLst>
              </a:tr>
              <a:tr h="321434">
                <a:tc>
                  <a:txBody>
                    <a:bodyPr/>
                    <a:lstStyle/>
                    <a:p>
                      <a:pPr>
                        <a:lnSpc>
                          <a:spcPct val="115000"/>
                        </a:lnSpc>
                        <a:spcAft>
                          <a:spcPts val="0"/>
                        </a:spcAft>
                      </a:pPr>
                      <a:r>
                        <a:rPr lang="en-US" sz="2000" dirty="0">
                          <a:solidFill>
                            <a:srgbClr val="FF0000"/>
                          </a:solidFill>
                          <a:effectLst/>
                        </a:rPr>
                        <a:t>double</a:t>
                      </a:r>
                      <a:endPar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a:effectLst/>
                        </a:rPr>
                        <a:t>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a:effectLst/>
                        </a:rPr>
                        <a:t>8 byte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000" dirty="0">
                          <a:effectLst/>
                        </a:rPr>
                        <a:t>-+ 3.179769313486231570E+308F</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936646554"/>
                  </a:ext>
                </a:extLst>
              </a:tr>
            </a:tbl>
          </a:graphicData>
        </a:graphic>
      </p:graphicFrame>
    </p:spTree>
    <p:extLst>
      <p:ext uri="{BB962C8B-B14F-4D97-AF65-F5344CB8AC3E}">
        <p14:creationId xmlns:p14="http://schemas.microsoft.com/office/powerpoint/2010/main" val="188770905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Định dạng chuỗi in: printf và format </a:t>
            </a:r>
          </a:p>
        </p:txBody>
      </p:sp>
      <p:pic>
        <p:nvPicPr>
          <p:cNvPr id="4" name="Picture 3"/>
          <p:cNvPicPr>
            <a:picLocks noChangeAspect="1"/>
          </p:cNvPicPr>
          <p:nvPr/>
        </p:nvPicPr>
        <p:blipFill>
          <a:blip r:embed="rId2"/>
          <a:stretch>
            <a:fillRect/>
          </a:stretch>
        </p:blipFill>
        <p:spPr>
          <a:xfrm>
            <a:off x="838200" y="1299017"/>
            <a:ext cx="10515600" cy="4947773"/>
          </a:xfrm>
          <a:prstGeom prst="rect">
            <a:avLst/>
          </a:prstGeom>
        </p:spPr>
      </p:pic>
    </p:spTree>
    <p:extLst>
      <p:ext uri="{BB962C8B-B14F-4D97-AF65-F5344CB8AC3E}">
        <p14:creationId xmlns:p14="http://schemas.microsoft.com/office/powerpoint/2010/main" val="3092861643"/>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Định dạng chuỗi in: printf và format </a:t>
            </a:r>
          </a:p>
        </p:txBody>
      </p:sp>
      <p:pic>
        <p:nvPicPr>
          <p:cNvPr id="4" name="Picture 3"/>
          <p:cNvPicPr>
            <a:picLocks noChangeAspect="1"/>
          </p:cNvPicPr>
          <p:nvPr/>
        </p:nvPicPr>
        <p:blipFill>
          <a:blip r:embed="rId2"/>
          <a:stretch>
            <a:fillRect/>
          </a:stretch>
        </p:blipFill>
        <p:spPr>
          <a:xfrm>
            <a:off x="1149926" y="1299016"/>
            <a:ext cx="10116295" cy="4651023"/>
          </a:xfrm>
          <a:prstGeom prst="rect">
            <a:avLst/>
          </a:prstGeom>
        </p:spPr>
      </p:pic>
    </p:spTree>
    <p:extLst>
      <p:ext uri="{BB962C8B-B14F-4D97-AF65-F5344CB8AC3E}">
        <p14:creationId xmlns:p14="http://schemas.microsoft.com/office/powerpoint/2010/main" val="1088696210"/>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 chuỗi</a:t>
            </a:r>
          </a:p>
          <a:p>
            <a:r>
              <a:rPr lang="en-US" dirty="0"/>
              <a:t>%d: số nguyên</a:t>
            </a:r>
          </a:p>
          <a:p>
            <a:r>
              <a:rPr lang="en-US" dirty="0"/>
              <a:t>%f: số thực. Mặc định có 6 số lẻ</a:t>
            </a:r>
          </a:p>
          <a:p>
            <a:r>
              <a:rPr lang="en-US" dirty="0"/>
              <a:t>%.3f: số thực có 3 số lẻ</a:t>
            </a:r>
          </a:p>
          <a:p>
            <a:endParaRPr lang="en-US" dirty="0"/>
          </a:p>
        </p:txBody>
      </p:sp>
      <p:sp>
        <p:nvSpPr>
          <p:cNvPr id="3" name="Title 2"/>
          <p:cNvSpPr>
            <a:spLocks noGrp="1"/>
          </p:cNvSpPr>
          <p:nvPr>
            <p:ph type="title"/>
          </p:nvPr>
        </p:nvSpPr>
        <p:spPr/>
        <p:txBody>
          <a:bodyPr/>
          <a:lstStyle/>
          <a:p>
            <a:r>
              <a:rPr lang="en-US" dirty="0"/>
              <a:t>Định dạng chuỗi in: printf và format </a:t>
            </a:r>
          </a:p>
        </p:txBody>
      </p:sp>
    </p:spTree>
    <p:extLst>
      <p:ext uri="{BB962C8B-B14F-4D97-AF65-F5344CB8AC3E}">
        <p14:creationId xmlns:p14="http://schemas.microsoft.com/office/powerpoint/2010/main" val="4016698099"/>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System.out.println(String.format("%-8s%7.2f%3d", “book”, 17.5, 8));</a:t>
            </a:r>
          </a:p>
          <a:p>
            <a:endParaRPr lang="en-US" dirty="0" smtClean="0"/>
          </a:p>
          <a:p>
            <a:r>
              <a:rPr lang="en-US" dirty="0" smtClean="0"/>
              <a:t>System.out.printf</a:t>
            </a:r>
            <a:r>
              <a:rPr lang="en-US" dirty="0"/>
              <a:t>("%-8s%7.2f%3d", “book”, 17.5, 8);</a:t>
            </a:r>
          </a:p>
          <a:p>
            <a:endParaRPr lang="en-US" dirty="0"/>
          </a:p>
        </p:txBody>
      </p:sp>
      <p:sp>
        <p:nvSpPr>
          <p:cNvPr id="3" name="Title 2"/>
          <p:cNvSpPr>
            <a:spLocks noGrp="1"/>
          </p:cNvSpPr>
          <p:nvPr>
            <p:ph type="title"/>
          </p:nvPr>
        </p:nvSpPr>
        <p:spPr/>
        <p:txBody>
          <a:bodyPr/>
          <a:lstStyle/>
          <a:p>
            <a:r>
              <a:rPr lang="en-US" dirty="0" smtClean="0"/>
              <a:t>Ví dụ:</a:t>
            </a:r>
            <a:endParaRPr lang="en-US" dirty="0"/>
          </a:p>
        </p:txBody>
      </p:sp>
      <p:pic>
        <p:nvPicPr>
          <p:cNvPr id="4" name="Picture 3"/>
          <p:cNvPicPr>
            <a:picLocks noChangeAspect="1"/>
          </p:cNvPicPr>
          <p:nvPr/>
        </p:nvPicPr>
        <p:blipFill>
          <a:blip r:embed="rId2"/>
          <a:stretch>
            <a:fillRect/>
          </a:stretch>
        </p:blipFill>
        <p:spPr>
          <a:xfrm>
            <a:off x="1163782" y="4000933"/>
            <a:ext cx="10977670" cy="668049"/>
          </a:xfrm>
          <a:prstGeom prst="rect">
            <a:avLst/>
          </a:prstGeom>
        </p:spPr>
      </p:pic>
    </p:spTree>
    <p:extLst>
      <p:ext uri="{BB962C8B-B14F-4D97-AF65-F5344CB8AC3E}">
        <p14:creationId xmlns:p14="http://schemas.microsoft.com/office/powerpoint/2010/main" val="4059566020"/>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0213" y="1442358"/>
            <a:ext cx="10274877" cy="4515097"/>
          </a:xfrm>
          <a:prstGeom prst="rect">
            <a:avLst/>
          </a:prstGeom>
        </p:spPr>
      </p:pic>
      <p:sp>
        <p:nvSpPr>
          <p:cNvPr id="3" name="Title 2"/>
          <p:cNvSpPr>
            <a:spLocks noGrp="1"/>
          </p:cNvSpPr>
          <p:nvPr>
            <p:ph type="title"/>
          </p:nvPr>
        </p:nvSpPr>
        <p:spPr/>
        <p:txBody>
          <a:bodyPr/>
          <a:lstStyle/>
          <a:p>
            <a:r>
              <a:rPr lang="en-US" dirty="0"/>
              <a:t>Ví dụ</a:t>
            </a:r>
          </a:p>
        </p:txBody>
      </p:sp>
    </p:spTree>
    <p:extLst>
      <p:ext uri="{BB962C8B-B14F-4D97-AF65-F5344CB8AC3E}">
        <p14:creationId xmlns:p14="http://schemas.microsoft.com/office/powerpoint/2010/main" val="305794576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Ví dụ</a:t>
            </a:r>
          </a:p>
        </p:txBody>
      </p:sp>
      <p:pic>
        <p:nvPicPr>
          <p:cNvPr id="4" name="Picture 3"/>
          <p:cNvPicPr>
            <a:picLocks noChangeAspect="1"/>
          </p:cNvPicPr>
          <p:nvPr/>
        </p:nvPicPr>
        <p:blipFill>
          <a:blip r:embed="rId2"/>
          <a:stretch>
            <a:fillRect/>
          </a:stretch>
        </p:blipFill>
        <p:spPr>
          <a:xfrm>
            <a:off x="838199" y="1442357"/>
            <a:ext cx="10561887" cy="4507682"/>
          </a:xfrm>
          <a:prstGeom prst="rect">
            <a:avLst/>
          </a:prstGeom>
        </p:spPr>
      </p:pic>
    </p:spTree>
    <p:extLst>
      <p:ext uri="{BB962C8B-B14F-4D97-AF65-F5344CB8AC3E}">
        <p14:creationId xmlns:p14="http://schemas.microsoft.com/office/powerpoint/2010/main" val="1135032536"/>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Lớp và đối tượng trong Java </a:t>
            </a:r>
          </a:p>
        </p:txBody>
      </p:sp>
    </p:spTree>
    <p:extLst>
      <p:ext uri="{BB962C8B-B14F-4D97-AF65-F5344CB8AC3E}">
        <p14:creationId xmlns:p14="http://schemas.microsoft.com/office/powerpoint/2010/main" val="160965997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305036"/>
            <a:ext cx="10515600" cy="4651022"/>
          </a:xfrm>
        </p:spPr>
        <p:txBody>
          <a:bodyPr/>
          <a:lstStyle/>
          <a:p>
            <a:r>
              <a:rPr lang="en-US" dirty="0"/>
              <a:t>Class được xem như một khuôn mẫu của đối tượng. Mỗi Class có các thuộc tính và các phương thức cần thiết</a:t>
            </a:r>
          </a:p>
        </p:txBody>
      </p:sp>
      <p:sp>
        <p:nvSpPr>
          <p:cNvPr id="3" name="Title 2"/>
          <p:cNvSpPr>
            <a:spLocks noGrp="1"/>
          </p:cNvSpPr>
          <p:nvPr>
            <p:ph type="title"/>
          </p:nvPr>
        </p:nvSpPr>
        <p:spPr/>
        <p:txBody>
          <a:bodyPr/>
          <a:lstStyle/>
          <a:p>
            <a:r>
              <a:rPr lang="en-US" dirty="0" smtClean="0"/>
              <a:t>2.1. </a:t>
            </a:r>
            <a:r>
              <a:rPr lang="en-US" dirty="0"/>
              <a:t>Lớp – Class </a:t>
            </a:r>
          </a:p>
        </p:txBody>
      </p:sp>
      <p:pic>
        <p:nvPicPr>
          <p:cNvPr id="4" name="Picture 3"/>
          <p:cNvPicPr>
            <a:picLocks noChangeAspect="1"/>
          </p:cNvPicPr>
          <p:nvPr/>
        </p:nvPicPr>
        <p:blipFill>
          <a:blip r:embed="rId2"/>
          <a:stretch>
            <a:fillRect/>
          </a:stretch>
        </p:blipFill>
        <p:spPr>
          <a:xfrm>
            <a:off x="1772082" y="2862761"/>
            <a:ext cx="4684136" cy="3093297"/>
          </a:xfrm>
          <a:prstGeom prst="rect">
            <a:avLst/>
          </a:prstGeom>
        </p:spPr>
      </p:pic>
    </p:spTree>
    <p:extLst>
      <p:ext uri="{BB962C8B-B14F-4D97-AF65-F5344CB8AC3E}">
        <p14:creationId xmlns:p14="http://schemas.microsoft.com/office/powerpoint/2010/main" val="4166433634"/>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Constructor được gọi tự động khi dùng từ khóa new để khởi tạo đối tượng. Một lớp mặc định có một constructor không tham số (default constructor). </a:t>
            </a:r>
          </a:p>
        </p:txBody>
      </p:sp>
      <p:sp>
        <p:nvSpPr>
          <p:cNvPr id="3" name="Title 2"/>
          <p:cNvSpPr>
            <a:spLocks noGrp="1"/>
          </p:cNvSpPr>
          <p:nvPr>
            <p:ph type="title"/>
          </p:nvPr>
        </p:nvSpPr>
        <p:spPr/>
        <p:txBody>
          <a:bodyPr/>
          <a:lstStyle/>
          <a:p>
            <a:r>
              <a:rPr lang="en-US" dirty="0"/>
              <a:t>Constructor – hàm khởi tạo</a:t>
            </a:r>
          </a:p>
        </p:txBody>
      </p:sp>
    </p:spTree>
    <p:extLst>
      <p:ext uri="{BB962C8B-B14F-4D97-AF65-F5344CB8AC3E}">
        <p14:creationId xmlns:p14="http://schemas.microsoft.com/office/powerpoint/2010/main" val="3646193425"/>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Tạo lớp Hình chữ nhật có các thuộc tính là chiều dài và chiều rộng, có phương thức tính chu vi, phương thức tính diện tích.</a:t>
            </a:r>
          </a:p>
          <a:p>
            <a:endParaRPr lang="en-US" dirty="0"/>
          </a:p>
        </p:txBody>
      </p:sp>
      <p:sp>
        <p:nvSpPr>
          <p:cNvPr id="3" name="Title 2"/>
          <p:cNvSpPr>
            <a:spLocks noGrp="1"/>
          </p:cNvSpPr>
          <p:nvPr>
            <p:ph type="title"/>
          </p:nvPr>
        </p:nvSpPr>
        <p:spPr/>
        <p:txBody>
          <a:bodyPr/>
          <a:lstStyle/>
          <a:p>
            <a:r>
              <a:rPr lang="en-US" dirty="0" smtClean="0"/>
              <a:t>Ví dụ:</a:t>
            </a:r>
            <a:endParaRPr lang="en-US" dirty="0"/>
          </a:p>
        </p:txBody>
      </p:sp>
    </p:spTree>
    <p:extLst>
      <p:ext uri="{BB962C8B-B14F-4D97-AF65-F5344CB8AC3E}">
        <p14:creationId xmlns:p14="http://schemas.microsoft.com/office/powerpoint/2010/main" val="331311463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Các lớp Wrapper sẽ giúp chúng ta chuyển đổi qua lại giữa một kiểu dữ liệu nguyên thủy sang kiểu dữ liệu đối tượng và ngược lại</a:t>
            </a:r>
          </a:p>
        </p:txBody>
      </p:sp>
      <p:sp>
        <p:nvSpPr>
          <p:cNvPr id="3" name="Title 2"/>
          <p:cNvSpPr>
            <a:spLocks noGrp="1"/>
          </p:cNvSpPr>
          <p:nvPr>
            <p:ph type="title"/>
          </p:nvPr>
        </p:nvSpPr>
        <p:spPr/>
        <p:txBody>
          <a:bodyPr>
            <a:normAutofit/>
          </a:bodyPr>
          <a:lstStyle/>
          <a:p>
            <a:r>
              <a:rPr lang="en-US" dirty="0"/>
              <a:t>Wrapper class (lớp bao bọc</a:t>
            </a:r>
            <a:r>
              <a:rPr lang="en-US" dirty="0" smtClean="0"/>
              <a:t>)</a:t>
            </a:r>
            <a:endParaRPr lang="en-US" dirty="0"/>
          </a:p>
        </p:txBody>
      </p:sp>
      <p:pic>
        <p:nvPicPr>
          <p:cNvPr id="4" name="Picture 3"/>
          <p:cNvPicPr>
            <a:picLocks noChangeAspect="1"/>
          </p:cNvPicPr>
          <p:nvPr/>
        </p:nvPicPr>
        <p:blipFill>
          <a:blip r:embed="rId3"/>
          <a:stretch>
            <a:fillRect/>
          </a:stretch>
        </p:blipFill>
        <p:spPr>
          <a:xfrm>
            <a:off x="1119187" y="2829422"/>
            <a:ext cx="10309944" cy="2670833"/>
          </a:xfrm>
          <a:prstGeom prst="rect">
            <a:avLst/>
          </a:prstGeom>
        </p:spPr>
      </p:pic>
    </p:spTree>
    <p:extLst>
      <p:ext uri="{BB962C8B-B14F-4D97-AF65-F5344CB8AC3E}">
        <p14:creationId xmlns:p14="http://schemas.microsoft.com/office/powerpoint/2010/main" val="56316453"/>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838200" y="1299017"/>
            <a:ext cx="10515600" cy="4651022"/>
          </a:xfrm>
          <a:prstGeom prst="rect">
            <a:avLst/>
          </a:prstGeom>
        </p:spPr>
      </p:pic>
    </p:spTree>
    <p:extLst>
      <p:ext uri="{BB962C8B-B14F-4D97-AF65-F5344CB8AC3E}">
        <p14:creationId xmlns:p14="http://schemas.microsoft.com/office/powerpoint/2010/main" val="865556766"/>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838200" y="1442358"/>
            <a:ext cx="10511569" cy="2991097"/>
          </a:xfrm>
          <a:prstGeom prst="rect">
            <a:avLst/>
          </a:prstGeom>
        </p:spPr>
      </p:pic>
    </p:spTree>
    <p:extLst>
      <p:ext uri="{BB962C8B-B14F-4D97-AF65-F5344CB8AC3E}">
        <p14:creationId xmlns:p14="http://schemas.microsoft.com/office/powerpoint/2010/main" val="3313489052"/>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442358"/>
            <a:ext cx="4750205" cy="2921824"/>
          </a:xfrm>
          <a:prstGeom prst="rect">
            <a:avLst/>
          </a:prstGeom>
        </p:spPr>
      </p:pic>
      <p:sp>
        <p:nvSpPr>
          <p:cNvPr id="3" name="Title 2"/>
          <p:cNvSpPr>
            <a:spLocks noGrp="1"/>
          </p:cNvSpPr>
          <p:nvPr>
            <p:ph type="title"/>
          </p:nvPr>
        </p:nvSpPr>
        <p:spPr/>
        <p:txBody>
          <a:bodyPr/>
          <a:lstStyle/>
          <a:p>
            <a:r>
              <a:rPr lang="en-US" dirty="0"/>
              <a:t>S</a:t>
            </a:r>
            <a:r>
              <a:rPr lang="en-US" dirty="0" smtClean="0"/>
              <a:t>ơ </a:t>
            </a:r>
            <a:r>
              <a:rPr lang="en-US" dirty="0"/>
              <a:t>đồ lớp Class diagram </a:t>
            </a:r>
          </a:p>
        </p:txBody>
      </p:sp>
    </p:spTree>
    <p:extLst>
      <p:ext uri="{BB962C8B-B14F-4D97-AF65-F5344CB8AC3E}">
        <p14:creationId xmlns:p14="http://schemas.microsoft.com/office/powerpoint/2010/main" val="1977055268"/>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445701" y="1442357"/>
            <a:ext cx="5596371" cy="3507228"/>
          </a:xfrm>
          <a:prstGeom prst="rect">
            <a:avLst/>
          </a:prstGeom>
        </p:spPr>
      </p:pic>
      <p:sp>
        <p:nvSpPr>
          <p:cNvPr id="3" name="Title 2"/>
          <p:cNvSpPr>
            <a:spLocks noGrp="1"/>
          </p:cNvSpPr>
          <p:nvPr>
            <p:ph type="title"/>
          </p:nvPr>
        </p:nvSpPr>
        <p:spPr/>
        <p:txBody>
          <a:bodyPr/>
          <a:lstStyle/>
          <a:p>
            <a:r>
              <a:rPr lang="en-US" dirty="0" smtClean="0"/>
              <a:t>Ví dụ:</a:t>
            </a:r>
            <a:endParaRPr lang="en-US" dirty="0"/>
          </a:p>
        </p:txBody>
      </p:sp>
      <p:pic>
        <p:nvPicPr>
          <p:cNvPr id="4" name="Picture 3"/>
          <p:cNvPicPr>
            <a:picLocks noChangeAspect="1"/>
          </p:cNvPicPr>
          <p:nvPr/>
        </p:nvPicPr>
        <p:blipFill>
          <a:blip r:embed="rId3"/>
          <a:stretch>
            <a:fillRect/>
          </a:stretch>
        </p:blipFill>
        <p:spPr>
          <a:xfrm>
            <a:off x="838200" y="1442358"/>
            <a:ext cx="4306121" cy="3379024"/>
          </a:xfrm>
          <a:prstGeom prst="rect">
            <a:avLst/>
          </a:prstGeom>
        </p:spPr>
      </p:pic>
    </p:spTree>
    <p:extLst>
      <p:ext uri="{BB962C8B-B14F-4D97-AF65-F5344CB8AC3E}">
        <p14:creationId xmlns:p14="http://schemas.microsoft.com/office/powerpoint/2010/main" val="3688009728"/>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Đối tượng được tạo ra từ các lớp nên được gọi là các thể hiện của lớp (class instance).</a:t>
            </a:r>
          </a:p>
          <a:p>
            <a:r>
              <a:rPr lang="en-US" dirty="0"/>
              <a:t>Ví dụ tạo đối tượng (thể hiện của lớp HinhChuNhat):</a:t>
            </a:r>
          </a:p>
          <a:p>
            <a:pPr>
              <a:buFont typeface="Wingdings" panose="05000000000000000000" pitchFamily="2" charset="2"/>
              <a:buChar char="Ø"/>
            </a:pPr>
            <a:r>
              <a:rPr lang="en-US" dirty="0"/>
              <a:t>HinhChuNhat hcn1 = new HinhChuNhat(6, 11);</a:t>
            </a:r>
          </a:p>
          <a:p>
            <a:pPr>
              <a:buFont typeface="Wingdings" panose="05000000000000000000" pitchFamily="2" charset="2"/>
              <a:buChar char="Ø"/>
            </a:pPr>
            <a:r>
              <a:rPr lang="en-US" dirty="0"/>
              <a:t>HinhChuNhat hcn2 = new HinhChuNhat(30, 24);</a:t>
            </a:r>
          </a:p>
          <a:p>
            <a:pPr>
              <a:buFont typeface="Wingdings" panose="05000000000000000000" pitchFamily="2" charset="2"/>
              <a:buChar char="Ø"/>
            </a:pPr>
            <a:endParaRPr lang="en-US" dirty="0"/>
          </a:p>
        </p:txBody>
      </p:sp>
      <p:sp>
        <p:nvSpPr>
          <p:cNvPr id="3" name="Title 2"/>
          <p:cNvSpPr>
            <a:spLocks noGrp="1"/>
          </p:cNvSpPr>
          <p:nvPr>
            <p:ph type="title"/>
          </p:nvPr>
        </p:nvSpPr>
        <p:spPr/>
        <p:txBody>
          <a:bodyPr/>
          <a:lstStyle/>
          <a:p>
            <a:r>
              <a:rPr lang="en-US" dirty="0" smtClean="0"/>
              <a:t>2.2. </a:t>
            </a:r>
            <a:r>
              <a:rPr lang="en-US" dirty="0"/>
              <a:t>Đối tượng – Object </a:t>
            </a:r>
          </a:p>
        </p:txBody>
      </p:sp>
    </p:spTree>
    <p:extLst>
      <p:ext uri="{BB962C8B-B14F-4D97-AF65-F5344CB8AC3E}">
        <p14:creationId xmlns:p14="http://schemas.microsoft.com/office/powerpoint/2010/main" val="312214336"/>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Biến static được dùng để khai báo thuộc tính chung của tất cả đối tượng thuộc lớp.</a:t>
            </a:r>
          </a:p>
          <a:p>
            <a:r>
              <a:rPr lang="en-US" dirty="0"/>
              <a:t>Sử dụng biến static giúp chương trình sử dụng bộ nhớ hiệu quả hơn (tiết kiệm bộ nhớ).</a:t>
            </a:r>
          </a:p>
          <a:p>
            <a:endParaRPr lang="en-US" dirty="0"/>
          </a:p>
        </p:txBody>
      </p:sp>
      <p:sp>
        <p:nvSpPr>
          <p:cNvPr id="3" name="Title 2"/>
          <p:cNvSpPr>
            <a:spLocks noGrp="1"/>
          </p:cNvSpPr>
          <p:nvPr>
            <p:ph type="title"/>
          </p:nvPr>
        </p:nvSpPr>
        <p:spPr/>
        <p:txBody>
          <a:bodyPr/>
          <a:lstStyle/>
          <a:p>
            <a:r>
              <a:rPr lang="en-US" dirty="0" smtClean="0"/>
              <a:t>2.3. </a:t>
            </a:r>
            <a:r>
              <a:rPr lang="en-US" dirty="0"/>
              <a:t>Từ khóa static </a:t>
            </a:r>
          </a:p>
        </p:txBody>
      </p:sp>
    </p:spTree>
    <p:extLst>
      <p:ext uri="{BB962C8B-B14F-4D97-AF65-F5344CB8AC3E}">
        <p14:creationId xmlns:p14="http://schemas.microsoft.com/office/powerpoint/2010/main" val="2159240846"/>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Một phương thức static được gọi mà không cần tạo một instance của một lớp.</a:t>
            </a:r>
          </a:p>
          <a:p>
            <a:pPr lvl="0"/>
            <a:r>
              <a:rPr lang="en-US" dirty="0"/>
              <a:t>Phương thức static không thể sử dụng biến non-static hoặc gọi trực tiếp phương thức non-static.</a:t>
            </a:r>
          </a:p>
          <a:p>
            <a:pPr lvl="0"/>
            <a:r>
              <a:rPr lang="en-US" dirty="0"/>
              <a:t>Một phương thức tĩnh (static method) có thể được kế thừa, nhưng không được ghi đè (override)</a:t>
            </a:r>
          </a:p>
          <a:p>
            <a:endParaRPr lang="en-US" dirty="0"/>
          </a:p>
        </p:txBody>
      </p:sp>
      <p:sp>
        <p:nvSpPr>
          <p:cNvPr id="3" name="Title 2"/>
          <p:cNvSpPr>
            <a:spLocks noGrp="1"/>
          </p:cNvSpPr>
          <p:nvPr>
            <p:ph type="title"/>
          </p:nvPr>
        </p:nvSpPr>
        <p:spPr/>
        <p:txBody>
          <a:bodyPr/>
          <a:lstStyle/>
          <a:p>
            <a:r>
              <a:rPr lang="en-US" dirty="0"/>
              <a:t>Lưu ý: </a:t>
            </a:r>
          </a:p>
        </p:txBody>
      </p:sp>
    </p:spTree>
    <p:extLst>
      <p:ext uri="{BB962C8B-B14F-4D97-AF65-F5344CB8AC3E}">
        <p14:creationId xmlns:p14="http://schemas.microsoft.com/office/powerpoint/2010/main" val="4060713004"/>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2101" y="1442358"/>
            <a:ext cx="9817244" cy="4376551"/>
          </a:xfrm>
          <a:prstGeom prst="rect">
            <a:avLst/>
          </a:prstGeom>
        </p:spPr>
      </p:pic>
      <p:sp>
        <p:nvSpPr>
          <p:cNvPr id="3" name="Title 2"/>
          <p:cNvSpPr>
            <a:spLocks noGrp="1"/>
          </p:cNvSpPr>
          <p:nvPr>
            <p:ph type="title"/>
          </p:nvPr>
        </p:nvSpPr>
        <p:spPr/>
        <p:txBody>
          <a:bodyPr/>
          <a:lstStyle/>
          <a:p>
            <a:r>
              <a:rPr lang="en-US" dirty="0" smtClean="0"/>
              <a:t>Ví dụ:</a:t>
            </a:r>
            <a:endParaRPr lang="en-US" dirty="0"/>
          </a:p>
        </p:txBody>
      </p:sp>
    </p:spTree>
    <p:extLst>
      <p:ext uri="{BB962C8B-B14F-4D97-AF65-F5344CB8AC3E}">
        <p14:creationId xmlns:p14="http://schemas.microsoft.com/office/powerpoint/2010/main" val="976618028"/>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87569" y="1442357"/>
            <a:ext cx="10366231" cy="4279569"/>
          </a:xfrm>
          <a:prstGeom prst="rect">
            <a:avLst/>
          </a:prstGeom>
        </p:spPr>
      </p:pic>
    </p:spTree>
    <p:extLst>
      <p:ext uri="{BB962C8B-B14F-4D97-AF65-F5344CB8AC3E}">
        <p14:creationId xmlns:p14="http://schemas.microsoft.com/office/powerpoint/2010/main" val="408324598"/>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Từ khóa final cho biết đó là lần gán giá trị cuối cùng. </a:t>
            </a:r>
          </a:p>
          <a:p>
            <a:endParaRPr lang="en-US" dirty="0"/>
          </a:p>
        </p:txBody>
      </p:sp>
      <p:sp>
        <p:nvSpPr>
          <p:cNvPr id="3" name="Title 2"/>
          <p:cNvSpPr>
            <a:spLocks noGrp="1"/>
          </p:cNvSpPr>
          <p:nvPr>
            <p:ph type="title"/>
          </p:nvPr>
        </p:nvSpPr>
        <p:spPr/>
        <p:txBody>
          <a:bodyPr/>
          <a:lstStyle/>
          <a:p>
            <a:r>
              <a:rPr lang="en-US" dirty="0" smtClean="0"/>
              <a:t>2.4. </a:t>
            </a:r>
            <a:r>
              <a:rPr lang="en-US" dirty="0"/>
              <a:t>Từ khóa final </a:t>
            </a:r>
          </a:p>
        </p:txBody>
      </p:sp>
    </p:spTree>
    <p:extLst>
      <p:ext uri="{BB962C8B-B14F-4D97-AF65-F5344CB8AC3E}">
        <p14:creationId xmlns:p14="http://schemas.microsoft.com/office/powerpoint/2010/main" val="204527186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84782570"/>
              </p:ext>
            </p:extLst>
          </p:nvPr>
        </p:nvGraphicFramePr>
        <p:xfrm>
          <a:off x="838198" y="2618422"/>
          <a:ext cx="10758056" cy="1463040"/>
        </p:xfrm>
        <a:graphic>
          <a:graphicData uri="http://schemas.openxmlformats.org/drawingml/2006/table">
            <a:tbl>
              <a:tblPr firstRow="1" firstCol="1" bandRow="1">
                <a:tableStyleId>{5C22544A-7EE6-4342-B048-85BDC9FD1C3A}</a:tableStyleId>
              </a:tblPr>
              <a:tblGrid>
                <a:gridCol w="1424509">
                  <a:extLst>
                    <a:ext uri="{9D8B030D-6E8A-4147-A177-3AD203B41FA5}">
                      <a16:colId xmlns:a16="http://schemas.microsoft.com/office/drawing/2014/main" xmlns="" val="2442594552"/>
                    </a:ext>
                  </a:extLst>
                </a:gridCol>
                <a:gridCol w="1270386">
                  <a:extLst>
                    <a:ext uri="{9D8B030D-6E8A-4147-A177-3AD203B41FA5}">
                      <a16:colId xmlns:a16="http://schemas.microsoft.com/office/drawing/2014/main" xmlns="" val="1385176470"/>
                    </a:ext>
                  </a:extLst>
                </a:gridCol>
                <a:gridCol w="1390514">
                  <a:extLst>
                    <a:ext uri="{9D8B030D-6E8A-4147-A177-3AD203B41FA5}">
                      <a16:colId xmlns:a16="http://schemas.microsoft.com/office/drawing/2014/main" xmlns="" val="3524454427"/>
                    </a:ext>
                  </a:extLst>
                </a:gridCol>
                <a:gridCol w="1049401">
                  <a:extLst>
                    <a:ext uri="{9D8B030D-6E8A-4147-A177-3AD203B41FA5}">
                      <a16:colId xmlns:a16="http://schemas.microsoft.com/office/drawing/2014/main" xmlns="" val="3979096235"/>
                    </a:ext>
                  </a:extLst>
                </a:gridCol>
                <a:gridCol w="1125329">
                  <a:extLst>
                    <a:ext uri="{9D8B030D-6E8A-4147-A177-3AD203B41FA5}">
                      <a16:colId xmlns:a16="http://schemas.microsoft.com/office/drawing/2014/main" xmlns="" val="2525364038"/>
                    </a:ext>
                  </a:extLst>
                </a:gridCol>
                <a:gridCol w="1124196">
                  <a:extLst>
                    <a:ext uri="{9D8B030D-6E8A-4147-A177-3AD203B41FA5}">
                      <a16:colId xmlns:a16="http://schemas.microsoft.com/office/drawing/2014/main" xmlns="" val="2765692434"/>
                    </a:ext>
                  </a:extLst>
                </a:gridCol>
                <a:gridCol w="1124196">
                  <a:extLst>
                    <a:ext uri="{9D8B030D-6E8A-4147-A177-3AD203B41FA5}">
                      <a16:colId xmlns:a16="http://schemas.microsoft.com/office/drawing/2014/main" xmlns="" val="3177882090"/>
                    </a:ext>
                  </a:extLst>
                </a:gridCol>
                <a:gridCol w="1124196">
                  <a:extLst>
                    <a:ext uri="{9D8B030D-6E8A-4147-A177-3AD203B41FA5}">
                      <a16:colId xmlns:a16="http://schemas.microsoft.com/office/drawing/2014/main" xmlns="" val="453237969"/>
                    </a:ext>
                  </a:extLst>
                </a:gridCol>
                <a:gridCol w="1125329">
                  <a:extLst>
                    <a:ext uri="{9D8B030D-6E8A-4147-A177-3AD203B41FA5}">
                      <a16:colId xmlns:a16="http://schemas.microsoft.com/office/drawing/2014/main" xmlns="" val="545582159"/>
                    </a:ext>
                  </a:extLst>
                </a:gridCol>
              </a:tblGrid>
              <a:tr h="330835">
                <a:tc>
                  <a:txBody>
                    <a:bodyPr/>
                    <a:lstStyle/>
                    <a:p>
                      <a:pPr algn="ctr">
                        <a:spcAft>
                          <a:spcPts val="1500"/>
                        </a:spcAft>
                      </a:pPr>
                      <a:r>
                        <a:rPr lang="en-US" sz="2400" dirty="0">
                          <a:effectLst/>
                        </a:rPr>
                        <a:t>Primitive data</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dirty="0" err="1">
                          <a:effectLst/>
                        </a:rPr>
                        <a:t>boolean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dirty="0">
                          <a:effectLst/>
                        </a:rPr>
                        <a:t>char</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dirty="0">
                          <a:effectLst/>
                        </a:rPr>
                        <a:t>byte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dirty="0">
                          <a:effectLst/>
                        </a:rPr>
                        <a:t>short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dirty="0" err="1">
                          <a:effectLst/>
                        </a:rPr>
                        <a:t>int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dirty="0">
                          <a:effectLst/>
                        </a:rPr>
                        <a:t>long</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dirty="0">
                          <a:effectLst/>
                        </a:rPr>
                        <a:t>float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dirty="0">
                          <a:effectLst/>
                        </a:rPr>
                        <a:t>double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291841255"/>
                  </a:ext>
                </a:extLst>
              </a:tr>
              <a:tr h="227965">
                <a:tc>
                  <a:txBody>
                    <a:bodyPr/>
                    <a:lstStyle/>
                    <a:p>
                      <a:pPr algn="ctr">
                        <a:spcAft>
                          <a:spcPts val="1500"/>
                        </a:spcAft>
                      </a:pPr>
                      <a:r>
                        <a:rPr lang="en-US" sz="2400" dirty="0">
                          <a:effectLst/>
                        </a:rPr>
                        <a:t>Wrapper class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1500"/>
                        </a:spcAft>
                      </a:pPr>
                      <a:r>
                        <a:rPr lang="en-US" sz="2400" dirty="0">
                          <a:effectLst/>
                        </a:rPr>
                        <a:t>Boolean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1500"/>
                        </a:spcAft>
                      </a:pPr>
                      <a:r>
                        <a:rPr lang="en-US" sz="2400" dirty="0">
                          <a:effectLst/>
                        </a:rPr>
                        <a:t>Character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1500"/>
                        </a:spcAft>
                      </a:pPr>
                      <a:r>
                        <a:rPr lang="en-US" sz="2400" dirty="0">
                          <a:effectLst/>
                        </a:rPr>
                        <a:t>Byte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1500"/>
                        </a:spcAft>
                      </a:pPr>
                      <a:r>
                        <a:rPr lang="en-US" sz="2400" dirty="0">
                          <a:effectLst/>
                        </a:rPr>
                        <a:t>Short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1500"/>
                        </a:spcAft>
                      </a:pPr>
                      <a:r>
                        <a:rPr lang="en-US" sz="2400" dirty="0">
                          <a:effectLst/>
                        </a:rPr>
                        <a:t>Integer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1500"/>
                        </a:spcAft>
                      </a:pPr>
                      <a:r>
                        <a:rPr lang="en-US" sz="2400" dirty="0">
                          <a:effectLst/>
                        </a:rPr>
                        <a:t>Long</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1500"/>
                        </a:spcAft>
                      </a:pPr>
                      <a:r>
                        <a:rPr lang="en-US" sz="2400" dirty="0">
                          <a:effectLst/>
                        </a:rPr>
                        <a:t>Float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1500"/>
                        </a:spcAft>
                      </a:pPr>
                      <a:r>
                        <a:rPr lang="en-US" sz="2400" dirty="0">
                          <a:effectLst/>
                        </a:rPr>
                        <a:t>Double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537246551"/>
                  </a:ext>
                </a:extLst>
              </a:tr>
            </a:tbl>
          </a:graphicData>
        </a:graphic>
      </p:graphicFrame>
      <p:sp>
        <p:nvSpPr>
          <p:cNvPr id="3" name="Title 2"/>
          <p:cNvSpPr>
            <a:spLocks noGrp="1"/>
          </p:cNvSpPr>
          <p:nvPr>
            <p:ph type="title"/>
          </p:nvPr>
        </p:nvSpPr>
        <p:spPr/>
        <p:txBody>
          <a:bodyPr/>
          <a:lstStyle/>
          <a:p>
            <a:r>
              <a:rPr lang="en-US" dirty="0"/>
              <a:t>Danh sách các Wrapper </a:t>
            </a:r>
            <a:r>
              <a:rPr lang="en-US" dirty="0" smtClean="0"/>
              <a:t>class</a:t>
            </a:r>
            <a:endParaRPr lang="en-US" dirty="0"/>
          </a:p>
        </p:txBody>
      </p:sp>
    </p:spTree>
    <p:extLst>
      <p:ext uri="{BB962C8B-B14F-4D97-AF65-F5344CB8AC3E}">
        <p14:creationId xmlns:p14="http://schemas.microsoft.com/office/powerpoint/2010/main" val="2220127813"/>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dirty="0"/>
              <a:t>Không thể thay đổi giá trị của biến final.</a:t>
            </a:r>
          </a:p>
          <a:p>
            <a:pPr lvl="0"/>
            <a:r>
              <a:rPr lang="en-US" dirty="0"/>
              <a:t>Một biến final mà không được khởi tạo tại thời điểm khai báo được gọi là biến final trống, và nó chỉ có thể được khởi tạo trong Constructor.</a:t>
            </a:r>
          </a:p>
          <a:p>
            <a:pPr lvl="0"/>
            <a:r>
              <a:rPr lang="en-US" dirty="0"/>
              <a:t>Tất cả các phương thức của lớp final đều phải là final, nhưng không yêu cầu đối với thuộc tính. Một phương thức final không thể được overload và override.</a:t>
            </a:r>
          </a:p>
          <a:p>
            <a:endParaRPr lang="en-US" dirty="0"/>
          </a:p>
        </p:txBody>
      </p:sp>
      <p:sp>
        <p:nvSpPr>
          <p:cNvPr id="3" name="Title 2"/>
          <p:cNvSpPr>
            <a:spLocks noGrp="1"/>
          </p:cNvSpPr>
          <p:nvPr>
            <p:ph type="title"/>
          </p:nvPr>
        </p:nvSpPr>
        <p:spPr/>
        <p:txBody>
          <a:bodyPr>
            <a:normAutofit/>
          </a:bodyPr>
          <a:lstStyle/>
          <a:p>
            <a:r>
              <a:rPr lang="en-US" dirty="0"/>
              <a:t>Lưu ý: </a:t>
            </a:r>
          </a:p>
        </p:txBody>
      </p:sp>
    </p:spTree>
    <p:extLst>
      <p:ext uri="{BB962C8B-B14F-4D97-AF65-F5344CB8AC3E}">
        <p14:creationId xmlns:p14="http://schemas.microsoft.com/office/powerpoint/2010/main" val="1462611882"/>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Dùng package để nhóm các lớp vào với nhau thành các đơn vị nhỏ hơn -&gt; bố trí gọn gàng hơn  và dễ quản lý. Một package có chứa nhiều class hay interface bên trong, đồng thời cũng có thể chứa package khác bên trong. </a:t>
            </a:r>
          </a:p>
          <a:p>
            <a:r>
              <a:rPr lang="en-US" dirty="0"/>
              <a:t>Dòng khai báo package phải là dòng đầu tiên trong tập tin khai báo lớp. Sử dụng gói thư viện package: </a:t>
            </a:r>
            <a:r>
              <a:rPr lang="en-US" b="1" dirty="0"/>
              <a:t>import &lt;tên_package&gt;.&lt;tên_class&gt;;</a:t>
            </a:r>
            <a:endParaRPr lang="en-US" dirty="0"/>
          </a:p>
          <a:p>
            <a:endParaRPr lang="en-US" dirty="0"/>
          </a:p>
        </p:txBody>
      </p:sp>
      <p:sp>
        <p:nvSpPr>
          <p:cNvPr id="3" name="Title 2"/>
          <p:cNvSpPr>
            <a:spLocks noGrp="1"/>
          </p:cNvSpPr>
          <p:nvPr>
            <p:ph type="title"/>
          </p:nvPr>
        </p:nvSpPr>
        <p:spPr/>
        <p:txBody>
          <a:bodyPr/>
          <a:lstStyle/>
          <a:p>
            <a:r>
              <a:rPr lang="en-US" dirty="0" smtClean="0"/>
              <a:t>2.5. </a:t>
            </a:r>
            <a:r>
              <a:rPr lang="en-US" dirty="0"/>
              <a:t>Package </a:t>
            </a:r>
          </a:p>
        </p:txBody>
      </p:sp>
    </p:spTree>
    <p:extLst>
      <p:ext uri="{BB962C8B-B14F-4D97-AF65-F5344CB8AC3E}">
        <p14:creationId xmlns:p14="http://schemas.microsoft.com/office/powerpoint/2010/main" val="3473546897"/>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import java.util.Math;</a:t>
            </a:r>
          </a:p>
          <a:p>
            <a:r>
              <a:rPr lang="en-US" dirty="0"/>
              <a:t>import java.io.*; //dấu * là import tất cả các class của package java.net</a:t>
            </a:r>
          </a:p>
          <a:p>
            <a:endParaRPr lang="en-US" dirty="0"/>
          </a:p>
        </p:txBody>
      </p:sp>
      <p:sp>
        <p:nvSpPr>
          <p:cNvPr id="3" name="Title 2"/>
          <p:cNvSpPr>
            <a:spLocks noGrp="1"/>
          </p:cNvSpPr>
          <p:nvPr>
            <p:ph type="title"/>
          </p:nvPr>
        </p:nvSpPr>
        <p:spPr/>
        <p:txBody>
          <a:bodyPr/>
          <a:lstStyle/>
          <a:p>
            <a:r>
              <a:rPr lang="en-US" dirty="0" smtClean="0"/>
              <a:t>Ví dụ:</a:t>
            </a:r>
            <a:endParaRPr lang="en-US" dirty="0"/>
          </a:p>
        </p:txBody>
      </p:sp>
    </p:spTree>
    <p:extLst>
      <p:ext uri="{BB962C8B-B14F-4D97-AF65-F5344CB8AC3E}">
        <p14:creationId xmlns:p14="http://schemas.microsoft.com/office/powerpoint/2010/main" val="2730980073"/>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Có 4 kiểu khai báo phạm vi truy xuất: Public, private, protected, default</a:t>
            </a:r>
          </a:p>
          <a:p>
            <a:endParaRPr lang="en-US" dirty="0"/>
          </a:p>
        </p:txBody>
      </p:sp>
      <p:sp>
        <p:nvSpPr>
          <p:cNvPr id="3" name="Title 2"/>
          <p:cNvSpPr>
            <a:spLocks noGrp="1"/>
          </p:cNvSpPr>
          <p:nvPr>
            <p:ph type="title"/>
          </p:nvPr>
        </p:nvSpPr>
        <p:spPr/>
        <p:txBody>
          <a:bodyPr/>
          <a:lstStyle/>
          <a:p>
            <a:r>
              <a:rPr lang="en-US" dirty="0" smtClean="0"/>
              <a:t>2.6. Phạm </a:t>
            </a:r>
            <a:r>
              <a:rPr lang="en-US" dirty="0"/>
              <a:t>vi truy xuất </a:t>
            </a:r>
          </a:p>
        </p:txBody>
      </p:sp>
      <p:pic>
        <p:nvPicPr>
          <p:cNvPr id="4" name="Picture 3"/>
          <p:cNvPicPr>
            <a:picLocks noChangeAspect="1"/>
          </p:cNvPicPr>
          <p:nvPr/>
        </p:nvPicPr>
        <p:blipFill>
          <a:blip r:embed="rId2"/>
          <a:stretch>
            <a:fillRect/>
          </a:stretch>
        </p:blipFill>
        <p:spPr>
          <a:xfrm>
            <a:off x="2741469" y="2356292"/>
            <a:ext cx="7124700" cy="3238500"/>
          </a:xfrm>
          <a:prstGeom prst="rect">
            <a:avLst/>
          </a:prstGeom>
        </p:spPr>
      </p:pic>
    </p:spTree>
    <p:extLst>
      <p:ext uri="{BB962C8B-B14F-4D97-AF65-F5344CB8AC3E}">
        <p14:creationId xmlns:p14="http://schemas.microsoft.com/office/powerpoint/2010/main" val="3959238750"/>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Đặc điểm hướng đối tượng trong Java </a:t>
            </a:r>
          </a:p>
        </p:txBody>
      </p:sp>
    </p:spTree>
    <p:extLst>
      <p:ext uri="{BB962C8B-B14F-4D97-AF65-F5344CB8AC3E}">
        <p14:creationId xmlns:p14="http://schemas.microsoft.com/office/powerpoint/2010/main" val="313461379"/>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Trừu tượng hóa giúp bỏ qua nhiều đặc điểm của đối tượng thực, chỉ lấy những thuộc tính và phương thức cần thiết để lập trình giải quyết bài toán cụ thể. Trừu tượng hóa tập trung vào đối tượng cần có gì.</a:t>
            </a:r>
          </a:p>
          <a:p>
            <a:r>
              <a:rPr lang="en-US" dirty="0"/>
              <a:t>Tính trừu tượng có mối liên hệ mật thiết với tính đa hình và kế thừa</a:t>
            </a:r>
          </a:p>
        </p:txBody>
      </p:sp>
      <p:sp>
        <p:nvSpPr>
          <p:cNvPr id="3" name="Title 2"/>
          <p:cNvSpPr>
            <a:spLocks noGrp="1"/>
          </p:cNvSpPr>
          <p:nvPr>
            <p:ph type="title"/>
          </p:nvPr>
        </p:nvSpPr>
        <p:spPr/>
        <p:txBody>
          <a:bodyPr/>
          <a:lstStyle/>
          <a:p>
            <a:r>
              <a:rPr lang="en-US" dirty="0" smtClean="0"/>
              <a:t>3.1. </a:t>
            </a:r>
            <a:r>
              <a:rPr lang="en-US" dirty="0"/>
              <a:t>Tính trừu tượng (Abstraction) </a:t>
            </a:r>
          </a:p>
        </p:txBody>
      </p:sp>
    </p:spTree>
    <p:extLst>
      <p:ext uri="{BB962C8B-B14F-4D97-AF65-F5344CB8AC3E}">
        <p14:creationId xmlns:p14="http://schemas.microsoft.com/office/powerpoint/2010/main" val="4134437338"/>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Tính đóng gói thể hiện qua việc dùng lớp (class). Một lớp là mô tả về một tập hợp các đối tượng có cùng các thuộc tính, hành vi.</a:t>
            </a:r>
          </a:p>
          <a:p>
            <a:r>
              <a:rPr lang="en-US" dirty="0"/>
              <a:t>Encapsulation là việc đóng gói dữ liệu (data) và các phương thức liên quan (methods) vào một đơn vị (class). </a:t>
            </a:r>
            <a:endParaRPr lang="en-US" dirty="0" smtClean="0"/>
          </a:p>
          <a:p>
            <a:r>
              <a:rPr lang="en-US" dirty="0"/>
              <a:t>Tính đóng gói trong Java còn được thấy ở inner class. Inner class là lớp được khai báo bên trong một lớp khác. Inner class có thể truy xuất trực tiếp biến của lớp chứa nó. </a:t>
            </a:r>
          </a:p>
          <a:p>
            <a:endParaRPr lang="en-US" dirty="0"/>
          </a:p>
        </p:txBody>
      </p:sp>
      <p:sp>
        <p:nvSpPr>
          <p:cNvPr id="3" name="Title 2"/>
          <p:cNvSpPr>
            <a:spLocks noGrp="1"/>
          </p:cNvSpPr>
          <p:nvPr>
            <p:ph type="title"/>
          </p:nvPr>
        </p:nvSpPr>
        <p:spPr/>
        <p:txBody>
          <a:bodyPr/>
          <a:lstStyle/>
          <a:p>
            <a:r>
              <a:rPr lang="en-US" dirty="0" smtClean="0"/>
              <a:t>3.2. </a:t>
            </a:r>
            <a:r>
              <a:rPr lang="en-US" dirty="0"/>
              <a:t>Tính đóng gói (Encapsulation) </a:t>
            </a:r>
          </a:p>
        </p:txBody>
      </p:sp>
    </p:spTree>
    <p:extLst>
      <p:ext uri="{BB962C8B-B14F-4D97-AF65-F5344CB8AC3E}">
        <p14:creationId xmlns:p14="http://schemas.microsoft.com/office/powerpoint/2010/main" val="182811214"/>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Tính kế thừa cho phép xây dựng một lớp mới dựa trên một lớp đã </a:t>
            </a:r>
            <a:r>
              <a:rPr lang="en-US" dirty="0" smtClean="0"/>
              <a:t>có.</a:t>
            </a:r>
          </a:p>
          <a:p>
            <a:r>
              <a:rPr lang="en-US" dirty="0"/>
              <a:t>Một lớp con hay lớp dẫn xuất (subclass, derived class) có thể kế thừa tất cả các thuộc tính và phương thức của lớp cha (superclass, base class). Lớp con có thể thêm thuộc tính và phương thức mới của riêng nó và có thể override phương thức của lớp cha.</a:t>
            </a:r>
          </a:p>
          <a:p>
            <a:r>
              <a:rPr lang="en-US" dirty="0"/>
              <a:t>Trong Java, có 3 dạng kế thừa chính: kế thừa từ Class, kế thừa từ Abstract class và kế thừa từ Interface.</a:t>
            </a:r>
          </a:p>
        </p:txBody>
      </p:sp>
      <p:sp>
        <p:nvSpPr>
          <p:cNvPr id="3" name="Title 2"/>
          <p:cNvSpPr>
            <a:spLocks noGrp="1"/>
          </p:cNvSpPr>
          <p:nvPr>
            <p:ph type="title"/>
          </p:nvPr>
        </p:nvSpPr>
        <p:spPr/>
        <p:txBody>
          <a:bodyPr/>
          <a:lstStyle/>
          <a:p>
            <a:r>
              <a:rPr lang="en-US" dirty="0" smtClean="0"/>
              <a:t>3.3. </a:t>
            </a:r>
            <a:r>
              <a:rPr lang="en-US" dirty="0"/>
              <a:t>Tính kế thừa (Inheritance) </a:t>
            </a:r>
          </a:p>
        </p:txBody>
      </p:sp>
    </p:spTree>
    <p:extLst>
      <p:ext uri="{BB962C8B-B14F-4D97-AF65-F5344CB8AC3E}">
        <p14:creationId xmlns:p14="http://schemas.microsoft.com/office/powerpoint/2010/main" val="2116497931"/>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199" y="1442358"/>
            <a:ext cx="10642339" cy="4224151"/>
          </a:xfrm>
          <a:prstGeom prst="rect">
            <a:avLst/>
          </a:prstGeom>
        </p:spPr>
      </p:pic>
      <p:sp>
        <p:nvSpPr>
          <p:cNvPr id="3" name="Title 2"/>
          <p:cNvSpPr>
            <a:spLocks noGrp="1"/>
          </p:cNvSpPr>
          <p:nvPr>
            <p:ph type="title"/>
          </p:nvPr>
        </p:nvSpPr>
        <p:spPr/>
        <p:txBody>
          <a:bodyPr/>
          <a:lstStyle/>
          <a:p>
            <a:r>
              <a:rPr lang="en-US" dirty="0"/>
              <a:t>Ví dụ kế thừa</a:t>
            </a:r>
          </a:p>
        </p:txBody>
      </p:sp>
    </p:spTree>
    <p:extLst>
      <p:ext uri="{BB962C8B-B14F-4D97-AF65-F5344CB8AC3E}">
        <p14:creationId xmlns:p14="http://schemas.microsoft.com/office/powerpoint/2010/main" val="646562045"/>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961350" y="1442357"/>
            <a:ext cx="5503459" cy="3240479"/>
          </a:xfrm>
          <a:prstGeom prst="rect">
            <a:avLst/>
          </a:prstGeom>
        </p:spPr>
      </p:pic>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838200" y="1525485"/>
            <a:ext cx="4729364" cy="3725387"/>
          </a:xfrm>
          <a:prstGeom prst="rect">
            <a:avLst/>
          </a:prstGeom>
        </p:spPr>
      </p:pic>
    </p:spTree>
    <p:extLst>
      <p:ext uri="{BB962C8B-B14F-4D97-AF65-F5344CB8AC3E}">
        <p14:creationId xmlns:p14="http://schemas.microsoft.com/office/powerpoint/2010/main" val="422206349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08389" y="1442358"/>
            <a:ext cx="10455468" cy="3905497"/>
          </a:xfrm>
          <a:prstGeom prst="rect">
            <a:avLst/>
          </a:prstGeom>
        </p:spPr>
      </p:pic>
      <p:sp>
        <p:nvSpPr>
          <p:cNvPr id="3" name="Title 2"/>
          <p:cNvSpPr>
            <a:spLocks noGrp="1"/>
          </p:cNvSpPr>
          <p:nvPr>
            <p:ph type="title"/>
          </p:nvPr>
        </p:nvSpPr>
        <p:spPr/>
        <p:txBody>
          <a:bodyPr/>
          <a:lstStyle/>
          <a:p>
            <a:r>
              <a:rPr lang="en-US" dirty="0"/>
              <a:t>Ví dụ Chuyển chuổi sang kiểu dữ liệu nguyên thủy</a:t>
            </a:r>
          </a:p>
        </p:txBody>
      </p:sp>
    </p:spTree>
    <p:extLst>
      <p:ext uri="{BB962C8B-B14F-4D97-AF65-F5344CB8AC3E}">
        <p14:creationId xmlns:p14="http://schemas.microsoft.com/office/powerpoint/2010/main" val="2912498692"/>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Trong một lớp nhiều phương thức có cùng tên nhưng khác tham số (khác kiểu dữ liệu, khác số lượng tham số) gọi là nạp chồng phương thức (overloading method).</a:t>
            </a:r>
          </a:p>
          <a:p>
            <a:endParaRPr lang="en-US" dirty="0"/>
          </a:p>
        </p:txBody>
      </p:sp>
      <p:sp>
        <p:nvSpPr>
          <p:cNvPr id="3" name="Title 2"/>
          <p:cNvSpPr>
            <a:spLocks noGrp="1"/>
          </p:cNvSpPr>
          <p:nvPr>
            <p:ph type="title"/>
          </p:nvPr>
        </p:nvSpPr>
        <p:spPr/>
        <p:txBody>
          <a:bodyPr>
            <a:normAutofit/>
          </a:bodyPr>
          <a:lstStyle/>
          <a:p>
            <a:r>
              <a:rPr lang="en-US" dirty="0"/>
              <a:t>Overloading method – Nạp chồng phương </a:t>
            </a:r>
            <a:r>
              <a:rPr lang="en-US" dirty="0" smtClean="0"/>
              <a:t>thức</a:t>
            </a:r>
            <a:endParaRPr lang="en-US" dirty="0"/>
          </a:p>
        </p:txBody>
      </p:sp>
    </p:spTree>
    <p:extLst>
      <p:ext uri="{BB962C8B-B14F-4D97-AF65-F5344CB8AC3E}">
        <p14:creationId xmlns:p14="http://schemas.microsoft.com/office/powerpoint/2010/main" val="690526554"/>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673003" y="1442358"/>
            <a:ext cx="4690228" cy="4445824"/>
          </a:xfrm>
          <a:prstGeom prst="rect">
            <a:avLst/>
          </a:prstGeom>
        </p:spPr>
      </p:pic>
      <p:sp>
        <p:nvSpPr>
          <p:cNvPr id="3" name="Title 2"/>
          <p:cNvSpPr>
            <a:spLocks noGrp="1"/>
          </p:cNvSpPr>
          <p:nvPr>
            <p:ph type="title"/>
          </p:nvPr>
        </p:nvSpPr>
        <p:spPr/>
        <p:txBody>
          <a:bodyPr/>
          <a:lstStyle/>
          <a:p>
            <a:r>
              <a:rPr lang="en-US" dirty="0" smtClean="0"/>
              <a:t>Ví dụ:</a:t>
            </a:r>
            <a:endParaRPr lang="en-US" dirty="0"/>
          </a:p>
        </p:txBody>
      </p:sp>
      <p:pic>
        <p:nvPicPr>
          <p:cNvPr id="4" name="Picture 3"/>
          <p:cNvPicPr>
            <a:picLocks noChangeAspect="1"/>
          </p:cNvPicPr>
          <p:nvPr/>
        </p:nvPicPr>
        <p:blipFill>
          <a:blip r:embed="rId3"/>
          <a:stretch>
            <a:fillRect/>
          </a:stretch>
        </p:blipFill>
        <p:spPr>
          <a:xfrm>
            <a:off x="838200" y="1442358"/>
            <a:ext cx="3486150" cy="2686050"/>
          </a:xfrm>
          <a:prstGeom prst="rect">
            <a:avLst/>
          </a:prstGeom>
        </p:spPr>
      </p:pic>
    </p:spTree>
    <p:extLst>
      <p:ext uri="{BB962C8B-B14F-4D97-AF65-F5344CB8AC3E}">
        <p14:creationId xmlns:p14="http://schemas.microsoft.com/office/powerpoint/2010/main" val="810842877"/>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Trong kế thừa, các lớp con thừa hưởng các thuộc tính và phương thức public và protected của lớp cha. Lớp con cũng có thể ghi đè phương thức của lớp cha. Khi đó phương thức ở lớp con giống với phương thức ở lớp cha về tên phương thức, kiểu trả về, kiểu và số lượng </a:t>
            </a:r>
          </a:p>
          <a:p>
            <a:r>
              <a:rPr lang="en-US" dirty="0"/>
              <a:t>tham số. </a:t>
            </a:r>
          </a:p>
          <a:p>
            <a:endParaRPr lang="en-US" dirty="0"/>
          </a:p>
        </p:txBody>
      </p:sp>
      <p:sp>
        <p:nvSpPr>
          <p:cNvPr id="3" name="Title 2"/>
          <p:cNvSpPr>
            <a:spLocks noGrp="1"/>
          </p:cNvSpPr>
          <p:nvPr>
            <p:ph type="title"/>
          </p:nvPr>
        </p:nvSpPr>
        <p:spPr/>
        <p:txBody>
          <a:bodyPr>
            <a:normAutofit/>
          </a:bodyPr>
          <a:lstStyle/>
          <a:p>
            <a:r>
              <a:rPr lang="en-US" dirty="0"/>
              <a:t>Overriding method – Ghi đè phương </a:t>
            </a:r>
            <a:r>
              <a:rPr lang="en-US" dirty="0" smtClean="0"/>
              <a:t>thức</a:t>
            </a:r>
            <a:endParaRPr lang="en-US" dirty="0"/>
          </a:p>
        </p:txBody>
      </p:sp>
    </p:spTree>
    <p:extLst>
      <p:ext uri="{BB962C8B-B14F-4D97-AF65-F5344CB8AC3E}">
        <p14:creationId xmlns:p14="http://schemas.microsoft.com/office/powerpoint/2010/main" val="1629027918"/>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465184" y="1442358"/>
            <a:ext cx="4579361" cy="4628734"/>
          </a:xfrm>
          <a:prstGeom prst="rect">
            <a:avLst/>
          </a:prstGeom>
        </p:spPr>
      </p:pic>
      <p:sp>
        <p:nvSpPr>
          <p:cNvPr id="3" name="Title 2"/>
          <p:cNvSpPr>
            <a:spLocks noGrp="1"/>
          </p:cNvSpPr>
          <p:nvPr>
            <p:ph type="title"/>
          </p:nvPr>
        </p:nvSpPr>
        <p:spPr/>
        <p:txBody>
          <a:bodyPr>
            <a:normAutofit/>
          </a:bodyPr>
          <a:lstStyle/>
          <a:p>
            <a:r>
              <a:rPr lang="en-US" dirty="0"/>
              <a:t>Ví dụ: Overriding phương thức tinhGiaBan()  </a:t>
            </a:r>
          </a:p>
        </p:txBody>
      </p:sp>
      <p:pic>
        <p:nvPicPr>
          <p:cNvPr id="4" name="Picture 3"/>
          <p:cNvPicPr>
            <a:picLocks noChangeAspect="1"/>
          </p:cNvPicPr>
          <p:nvPr/>
        </p:nvPicPr>
        <p:blipFill>
          <a:blip r:embed="rId3"/>
          <a:stretch>
            <a:fillRect/>
          </a:stretch>
        </p:blipFill>
        <p:spPr>
          <a:xfrm>
            <a:off x="838200" y="1299017"/>
            <a:ext cx="2733675" cy="4229100"/>
          </a:xfrm>
          <a:prstGeom prst="rect">
            <a:avLst/>
          </a:prstGeom>
        </p:spPr>
      </p:pic>
    </p:spTree>
    <p:extLst>
      <p:ext uri="{BB962C8B-B14F-4D97-AF65-F5344CB8AC3E}">
        <p14:creationId xmlns:p14="http://schemas.microsoft.com/office/powerpoint/2010/main" val="2699924280"/>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Ép kiểu là việc thực hiện gán đối tượng này sang một kiểu dữ liệu khác.</a:t>
            </a:r>
          </a:p>
          <a:p>
            <a:r>
              <a:rPr lang="en-US" dirty="0"/>
              <a:t>Object obj = new Student(); //ép kiểu không tường mình (ngầm), upcasting</a:t>
            </a:r>
          </a:p>
          <a:p>
            <a:r>
              <a:rPr lang="en-US" dirty="0"/>
              <a:t>Student st1 = (Student) obj; //ép kiểu tường minh, downcasting</a:t>
            </a:r>
          </a:p>
          <a:p>
            <a:endParaRPr lang="en-US" dirty="0"/>
          </a:p>
        </p:txBody>
      </p:sp>
      <p:sp>
        <p:nvSpPr>
          <p:cNvPr id="3" name="Title 2"/>
          <p:cNvSpPr>
            <a:spLocks noGrp="1"/>
          </p:cNvSpPr>
          <p:nvPr>
            <p:ph type="title"/>
          </p:nvPr>
        </p:nvSpPr>
        <p:spPr/>
        <p:txBody>
          <a:bodyPr/>
          <a:lstStyle/>
          <a:p>
            <a:r>
              <a:rPr lang="en-US" dirty="0"/>
              <a:t>Ép kiểu – casting</a:t>
            </a:r>
          </a:p>
        </p:txBody>
      </p:sp>
    </p:spTree>
    <p:extLst>
      <p:ext uri="{BB962C8B-B14F-4D97-AF65-F5344CB8AC3E}">
        <p14:creationId xmlns:p14="http://schemas.microsoft.com/office/powerpoint/2010/main" val="2344199035"/>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Tính đa hình cho phép một phương thức có cách thực hiện khác nhau trên nhiều loại đối tượng khác nhau (overload) hoặc một phương thức có cách thực hiện khác nhau tùy ngữ cảnh khác nhau (override).</a:t>
            </a:r>
          </a:p>
          <a:p>
            <a:r>
              <a:rPr lang="en-US" dirty="0"/>
              <a:t>Tính đa hình cho phép cài đặt các lớp dẫn xuất (lớp con) khác nhau từ một lớp nguồn (lớp cha). Tính đa hình trong Java là khi một đối tượng có thể có nhiều kiểu khác nhau</a:t>
            </a:r>
          </a:p>
        </p:txBody>
      </p:sp>
      <p:sp>
        <p:nvSpPr>
          <p:cNvPr id="3" name="Title 2"/>
          <p:cNvSpPr>
            <a:spLocks noGrp="1"/>
          </p:cNvSpPr>
          <p:nvPr>
            <p:ph type="title"/>
          </p:nvPr>
        </p:nvSpPr>
        <p:spPr/>
        <p:txBody>
          <a:bodyPr/>
          <a:lstStyle/>
          <a:p>
            <a:r>
              <a:rPr lang="en-US" dirty="0" smtClean="0"/>
              <a:t>3.4. Tính </a:t>
            </a:r>
            <a:r>
              <a:rPr lang="en-US" dirty="0"/>
              <a:t>đa hình (Polymorphism) </a:t>
            </a:r>
          </a:p>
        </p:txBody>
      </p:sp>
    </p:spTree>
    <p:extLst>
      <p:ext uri="{BB962C8B-B14F-4D97-AF65-F5344CB8AC3E}">
        <p14:creationId xmlns:p14="http://schemas.microsoft.com/office/powerpoint/2010/main" val="2524661271"/>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839383" y="1442358"/>
            <a:ext cx="4352925" cy="4301482"/>
          </a:xfrm>
          <a:prstGeom prst="rect">
            <a:avLst/>
          </a:prstGeom>
        </p:spPr>
      </p:pic>
      <p:sp>
        <p:nvSpPr>
          <p:cNvPr id="3" name="Title 2"/>
          <p:cNvSpPr>
            <a:spLocks noGrp="1"/>
          </p:cNvSpPr>
          <p:nvPr>
            <p:ph type="title"/>
          </p:nvPr>
        </p:nvSpPr>
        <p:spPr/>
        <p:txBody>
          <a:bodyPr/>
          <a:lstStyle/>
          <a:p>
            <a:r>
              <a:rPr lang="en-US" dirty="0" smtClean="0"/>
              <a:t>Ví dụ</a:t>
            </a:r>
            <a:endParaRPr lang="en-US" dirty="0"/>
          </a:p>
        </p:txBody>
      </p:sp>
      <p:pic>
        <p:nvPicPr>
          <p:cNvPr id="4" name="Picture 3"/>
          <p:cNvPicPr>
            <a:picLocks noChangeAspect="1"/>
          </p:cNvPicPr>
          <p:nvPr/>
        </p:nvPicPr>
        <p:blipFill>
          <a:blip r:embed="rId3"/>
          <a:stretch>
            <a:fillRect/>
          </a:stretch>
        </p:blipFill>
        <p:spPr>
          <a:xfrm>
            <a:off x="838200" y="1576886"/>
            <a:ext cx="5486400" cy="4238625"/>
          </a:xfrm>
          <a:prstGeom prst="rect">
            <a:avLst/>
          </a:prstGeom>
        </p:spPr>
      </p:pic>
    </p:spTree>
    <p:extLst>
      <p:ext uri="{BB962C8B-B14F-4D97-AF65-F5344CB8AC3E}">
        <p14:creationId xmlns:p14="http://schemas.microsoft.com/office/powerpoint/2010/main" val="1512546379"/>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JUnit Test </a:t>
            </a:r>
          </a:p>
        </p:txBody>
      </p:sp>
    </p:spTree>
    <p:extLst>
      <p:ext uri="{BB962C8B-B14F-4D97-AF65-F5344CB8AC3E}">
        <p14:creationId xmlns:p14="http://schemas.microsoft.com/office/powerpoint/2010/main" val="3956088719"/>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Lớp test phải thừa kế từ lớp junit.framework.TestCase.</a:t>
            </a:r>
          </a:p>
          <a:p>
            <a:r>
              <a:rPr lang="en-US" dirty="0"/>
              <a:t>Mỗi unit test là một phương thức public và không có tham số, được bắt đầu bằng test.</a:t>
            </a:r>
          </a:p>
          <a:p>
            <a:r>
              <a:rPr lang="en-US" dirty="0"/>
              <a:t>Các phương thức assertXXX() của lớp junit.framework.Assert.</a:t>
            </a:r>
          </a:p>
        </p:txBody>
      </p:sp>
      <p:sp>
        <p:nvSpPr>
          <p:cNvPr id="3" name="Title 2"/>
          <p:cNvSpPr>
            <a:spLocks noGrp="1"/>
          </p:cNvSpPr>
          <p:nvPr>
            <p:ph type="title"/>
          </p:nvPr>
        </p:nvSpPr>
        <p:spPr/>
        <p:txBody>
          <a:bodyPr/>
          <a:lstStyle/>
          <a:p>
            <a:r>
              <a:rPr lang="en-US" dirty="0" smtClean="0"/>
              <a:t>JUnit </a:t>
            </a:r>
            <a:r>
              <a:rPr lang="en-US" dirty="0"/>
              <a:t>Test</a:t>
            </a:r>
          </a:p>
        </p:txBody>
      </p:sp>
    </p:spTree>
    <p:extLst>
      <p:ext uri="{BB962C8B-B14F-4D97-AF65-F5344CB8AC3E}">
        <p14:creationId xmlns:p14="http://schemas.microsoft.com/office/powerpoint/2010/main" val="1663169777"/>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assertEquals(): So sánh 2 giá trị để kiểm tra bằng nhau. Test sẽ được chấp nhận nếu các giá trị bằng nhau.</a:t>
            </a:r>
          </a:p>
          <a:p>
            <a:pPr lvl="0"/>
            <a:r>
              <a:rPr lang="en-US" dirty="0"/>
              <a:t>assertFalse(): Đánh giá biểu thức luận lý. Test sẽ được chấp nhận nếu biểu thức sai.</a:t>
            </a:r>
          </a:p>
          <a:p>
            <a:pPr lvl="0"/>
            <a:r>
              <a:rPr lang="en-US" dirty="0"/>
              <a:t>assertNotNull(): So sánh tham chiếu của một đối tượng với null. Test sẽ được chấp nhận nếu tham chiếu đối tượng khác null.</a:t>
            </a:r>
          </a:p>
          <a:p>
            <a:endParaRPr lang="en-US" dirty="0"/>
          </a:p>
        </p:txBody>
      </p:sp>
      <p:sp>
        <p:nvSpPr>
          <p:cNvPr id="3" name="Title 2"/>
          <p:cNvSpPr>
            <a:spLocks noGrp="1"/>
          </p:cNvSpPr>
          <p:nvPr>
            <p:ph type="title"/>
          </p:nvPr>
        </p:nvSpPr>
        <p:spPr/>
        <p:txBody>
          <a:bodyPr/>
          <a:lstStyle/>
          <a:p>
            <a:r>
              <a:rPr lang="en-US" dirty="0"/>
              <a:t>Các phương thức</a:t>
            </a:r>
          </a:p>
        </p:txBody>
      </p:sp>
    </p:spTree>
    <p:extLst>
      <p:ext uri="{BB962C8B-B14F-4D97-AF65-F5344CB8AC3E}">
        <p14:creationId xmlns:p14="http://schemas.microsoft.com/office/powerpoint/2010/main" val="22196001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Ép kiểu</a:t>
            </a:r>
            <a:r>
              <a:rPr lang="en-US" dirty="0"/>
              <a:t> trong Java là quá trình chuyển đổi kiểu dữ liệu này sang kiểu dữ liệu </a:t>
            </a:r>
            <a:r>
              <a:rPr lang="en-US" dirty="0" smtClean="0"/>
              <a:t>khác.</a:t>
            </a:r>
          </a:p>
          <a:p>
            <a:r>
              <a:rPr lang="en-US" dirty="0"/>
              <a:t>Có 2 loại ép kiểu trong Java: </a:t>
            </a:r>
          </a:p>
          <a:p>
            <a:pPr lvl="1"/>
            <a:r>
              <a:rPr lang="en-US" dirty="0"/>
              <a:t>Implicit Casting (</a:t>
            </a:r>
            <a:r>
              <a:rPr lang="en-US" i="1" dirty="0"/>
              <a:t>Ép kiểu rộng/ Ép kiểu không tường minh</a:t>
            </a:r>
            <a:r>
              <a:rPr lang="en-US" dirty="0"/>
              <a:t>): </a:t>
            </a:r>
            <a:endParaRPr lang="en-US" dirty="0" smtClean="0"/>
          </a:p>
          <a:p>
            <a:pPr lvl="1"/>
            <a:r>
              <a:rPr lang="en-US" dirty="0"/>
              <a:t>Explicit Casting (</a:t>
            </a:r>
            <a:r>
              <a:rPr lang="en-US" i="1" dirty="0"/>
              <a:t>Ép kiểu hẹp/ Ép kiểu tường minh</a:t>
            </a:r>
            <a:r>
              <a:rPr lang="en-US" dirty="0"/>
              <a:t>): </a:t>
            </a:r>
          </a:p>
        </p:txBody>
      </p:sp>
      <p:sp>
        <p:nvSpPr>
          <p:cNvPr id="3" name="Title 2"/>
          <p:cNvSpPr>
            <a:spLocks noGrp="1"/>
          </p:cNvSpPr>
          <p:nvPr>
            <p:ph type="title"/>
          </p:nvPr>
        </p:nvSpPr>
        <p:spPr/>
        <p:txBody>
          <a:bodyPr>
            <a:normAutofit/>
          </a:bodyPr>
          <a:lstStyle/>
          <a:p>
            <a:r>
              <a:rPr lang="en-US" dirty="0"/>
              <a:t>Ép kiểu (Type Casting) trong </a:t>
            </a:r>
            <a:r>
              <a:rPr lang="en-US" dirty="0" smtClean="0"/>
              <a:t>Java</a:t>
            </a:r>
            <a:endParaRPr lang="en-US" dirty="0"/>
          </a:p>
        </p:txBody>
      </p:sp>
    </p:spTree>
    <p:extLst>
      <p:ext uri="{BB962C8B-B14F-4D97-AF65-F5344CB8AC3E}">
        <p14:creationId xmlns:p14="http://schemas.microsoft.com/office/powerpoint/2010/main" val="1295215614"/>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a:t>assertNotSame(): So sánh địa chỉ vùng nhớ của 2 tham chiếu đối tượng bằng cách sử dụng toán tử ==. Test sẽ được chấp nhận nếu cả 2 đều tham chiếu đến các đối tượng khác nhau</a:t>
            </a:r>
          </a:p>
          <a:p>
            <a:pPr lvl="0"/>
            <a:r>
              <a:rPr lang="en-US" dirty="0"/>
              <a:t>assertNull(): So sánh tham chiếu của một đối tượng với giá trị null. Test sẽ được chấp nhận nếu tham chiếu là null.</a:t>
            </a:r>
          </a:p>
          <a:p>
            <a:endParaRPr lang="en-US" dirty="0"/>
          </a:p>
        </p:txBody>
      </p:sp>
      <p:sp>
        <p:nvSpPr>
          <p:cNvPr id="3" name="Title 2"/>
          <p:cNvSpPr>
            <a:spLocks noGrp="1"/>
          </p:cNvSpPr>
          <p:nvPr>
            <p:ph type="title"/>
          </p:nvPr>
        </p:nvSpPr>
        <p:spPr/>
        <p:txBody>
          <a:bodyPr/>
          <a:lstStyle/>
          <a:p>
            <a:r>
              <a:rPr lang="en-US" dirty="0"/>
              <a:t>Các phương thức</a:t>
            </a:r>
          </a:p>
        </p:txBody>
      </p:sp>
    </p:spTree>
    <p:extLst>
      <p:ext uri="{BB962C8B-B14F-4D97-AF65-F5344CB8AC3E}">
        <p14:creationId xmlns:p14="http://schemas.microsoft.com/office/powerpoint/2010/main" val="849781513"/>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assertSame(): So sánh địa chỉ vùng nhớ của 2 tham chiếu đối tượng bằng cách sử dụng toán tử ==. Test sẽ được chấp nhận nếu cả 2 đều tham chiếu đến cùng một đối tượng.</a:t>
            </a:r>
          </a:p>
          <a:p>
            <a:pPr lvl="0"/>
            <a:r>
              <a:rPr lang="en-US" dirty="0" smtClean="0"/>
              <a:t>assertTrue</a:t>
            </a:r>
            <a:r>
              <a:rPr lang="en-US" dirty="0"/>
              <a:t>(): Đánh giá một biểu thức luận lý. Test sẽ được chấp nhận nếu biểu thức đúng fail(): Phương thức này làm cho test hiện hành thất bại, phương thức này thường được sử dụng khi xử lý các biệt lệ.</a:t>
            </a:r>
          </a:p>
          <a:p>
            <a:endParaRPr lang="en-US" dirty="0"/>
          </a:p>
        </p:txBody>
      </p:sp>
      <p:sp>
        <p:nvSpPr>
          <p:cNvPr id="3" name="Title 2"/>
          <p:cNvSpPr>
            <a:spLocks noGrp="1"/>
          </p:cNvSpPr>
          <p:nvPr>
            <p:ph type="title"/>
          </p:nvPr>
        </p:nvSpPr>
        <p:spPr/>
        <p:txBody>
          <a:bodyPr/>
          <a:lstStyle/>
          <a:p>
            <a:r>
              <a:rPr lang="en-US" dirty="0"/>
              <a:t>Các phương thức</a:t>
            </a:r>
          </a:p>
        </p:txBody>
      </p:sp>
    </p:spTree>
    <p:extLst>
      <p:ext uri="{BB962C8B-B14F-4D97-AF65-F5344CB8AC3E}">
        <p14:creationId xmlns:p14="http://schemas.microsoft.com/office/powerpoint/2010/main" val="2658393489"/>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assertEquals(num1, num2, delta); //So sánh có sai số delta</a:t>
            </a:r>
          </a:p>
          <a:p>
            <a:r>
              <a:rPr lang="en-US" dirty="0"/>
              <a:t>assertEquals(employeeA, employeeB);   </a:t>
            </a:r>
          </a:p>
          <a:p>
            <a:r>
              <a:rPr lang="en-US" dirty="0"/>
              <a:t>assertEquals(“Employees are not equals”, employeeA, employeeB); //Phương thức có thông báo mô tả tại sao test thất bại.</a:t>
            </a:r>
          </a:p>
          <a:p>
            <a:endParaRPr lang="en-US" dirty="0"/>
          </a:p>
        </p:txBody>
      </p:sp>
      <p:sp>
        <p:nvSpPr>
          <p:cNvPr id="3" name="Title 2"/>
          <p:cNvSpPr>
            <a:spLocks noGrp="1"/>
          </p:cNvSpPr>
          <p:nvPr>
            <p:ph type="title"/>
          </p:nvPr>
        </p:nvSpPr>
        <p:spPr/>
        <p:txBody>
          <a:bodyPr/>
          <a:lstStyle/>
          <a:p>
            <a:r>
              <a:rPr lang="en-US" dirty="0" smtClean="0"/>
              <a:t>Ví dụ:</a:t>
            </a:r>
            <a:endParaRPr lang="en-US" dirty="0"/>
          </a:p>
        </p:txBody>
      </p:sp>
    </p:spTree>
    <p:extLst>
      <p:ext uri="{BB962C8B-B14F-4D97-AF65-F5344CB8AC3E}">
        <p14:creationId xmlns:p14="http://schemas.microsoft.com/office/powerpoint/2010/main" val="1377015359"/>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85582" y="1229302"/>
            <a:ext cx="7616182" cy="4651375"/>
          </a:xfrm>
          <a:prstGeom prst="rect">
            <a:avLst/>
          </a:prstGeom>
        </p:spPr>
      </p:pic>
      <p:sp>
        <p:nvSpPr>
          <p:cNvPr id="3" name="Title 2"/>
          <p:cNvSpPr>
            <a:spLocks noGrp="1"/>
          </p:cNvSpPr>
          <p:nvPr>
            <p:ph type="title"/>
          </p:nvPr>
        </p:nvSpPr>
        <p:spPr/>
        <p:txBody>
          <a:bodyPr>
            <a:normAutofit/>
          </a:bodyPr>
          <a:lstStyle/>
          <a:p>
            <a:r>
              <a:rPr lang="en-US" dirty="0"/>
              <a:t>Ví dụ</a:t>
            </a:r>
            <a:r>
              <a:rPr lang="en-US" dirty="0" smtClean="0"/>
              <a:t>:</a:t>
            </a:r>
            <a:endParaRPr lang="en-US" dirty="0"/>
          </a:p>
        </p:txBody>
      </p:sp>
    </p:spTree>
    <p:extLst>
      <p:ext uri="{BB962C8B-B14F-4D97-AF65-F5344CB8AC3E}">
        <p14:creationId xmlns:p14="http://schemas.microsoft.com/office/powerpoint/2010/main" val="2407882607"/>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Tại lớp muốn tạo TestCase -&gt; chọn menu Tools -&gt; Create/Update Tests -&gt; Viết nội dung cần test.</a:t>
            </a:r>
          </a:p>
          <a:p>
            <a:r>
              <a:rPr lang="en-US" dirty="0" smtClean="0"/>
              <a:t>(</a:t>
            </a:r>
            <a:r>
              <a:rPr lang="en-US" dirty="0"/>
              <a:t>Trong Netbeans để test: cần có thư viện </a:t>
            </a:r>
            <a:r>
              <a:rPr lang="en-US" dirty="0" smtClean="0"/>
              <a:t>junit4.jar)</a:t>
            </a: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4111232082"/>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838199" y="385083"/>
            <a:ext cx="10515601" cy="5516147"/>
          </a:xfrm>
          <a:prstGeom prst="rect">
            <a:avLst/>
          </a:prstGeom>
        </p:spPr>
      </p:pic>
    </p:spTree>
    <p:extLst>
      <p:ext uri="{BB962C8B-B14F-4D97-AF65-F5344CB8AC3E}">
        <p14:creationId xmlns:p14="http://schemas.microsoft.com/office/powerpoint/2010/main" val="3138829497"/>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p:nvPr/>
        </p:nvPicPr>
        <p:blipFill rotWithShape="1">
          <a:blip r:embed="rId2">
            <a:extLst>
              <a:ext uri="{28A0092B-C50C-407E-A947-70E740481C1C}">
                <a14:useLocalDpi xmlns:a14="http://schemas.microsoft.com/office/drawing/2010/main" val="0"/>
              </a:ext>
            </a:extLst>
          </a:blip>
          <a:srcRect r="40778" b="17266"/>
          <a:stretch/>
        </p:blipFill>
        <p:spPr bwMode="auto">
          <a:xfrm>
            <a:off x="838200" y="385083"/>
            <a:ext cx="10515600" cy="5564956"/>
          </a:xfrm>
          <a:prstGeom prst="rect">
            <a:avLst/>
          </a:prstGeom>
          <a:ln>
            <a:solidFill>
              <a:schemeClr val="accent1">
                <a:lumMod val="50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11488707"/>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Quản Lý Sinh Viên</a:t>
            </a:r>
          </a:p>
        </p:txBody>
      </p:sp>
    </p:spTree>
    <p:extLst>
      <p:ext uri="{BB962C8B-B14F-4D97-AF65-F5344CB8AC3E}">
        <p14:creationId xmlns:p14="http://schemas.microsoft.com/office/powerpoint/2010/main" val="1989305281"/>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dirty="0"/>
              <a:t>Khoa(maKhoa, tenKhoa)</a:t>
            </a:r>
          </a:p>
          <a:p>
            <a:pPr lvl="0"/>
            <a:r>
              <a:rPr lang="en-US" dirty="0"/>
              <a:t>LopCoDinh(maLop, tenLop, khoaHoc, maKhoa)</a:t>
            </a:r>
          </a:p>
          <a:p>
            <a:pPr lvl="0"/>
            <a:r>
              <a:rPr lang="en-US" dirty="0"/>
              <a:t>SinhVien(maSV, lop, hoTen, ngaySinh, soDienThoai, diaChi)</a:t>
            </a:r>
          </a:p>
          <a:p>
            <a:pPr lvl="0"/>
            <a:r>
              <a:rPr lang="en-US" dirty="0"/>
              <a:t>MonHoc(maMon, tenMon, soTinChi)</a:t>
            </a:r>
          </a:p>
          <a:p>
            <a:pPr lvl="0"/>
            <a:r>
              <a:rPr lang="en-US" dirty="0"/>
              <a:t>LopHocPhan(maLopHocPhan, maMon, namHoc, hocKy, giaoVien)</a:t>
            </a:r>
          </a:p>
          <a:p>
            <a:pPr lvl="0"/>
            <a:r>
              <a:rPr lang="en-US" dirty="0"/>
              <a:t>DiemHocPhan(maSV, maLopHocPhan, diemQuaTrinh, diemThi</a:t>
            </a:r>
            <a:r>
              <a:rPr lang="en-US" dirty="0" smtClean="0"/>
              <a:t>)</a:t>
            </a:r>
          </a:p>
          <a:p>
            <a:r>
              <a:rPr lang="en-US" dirty="0"/>
              <a:t>Yêu cầu tạo các lớp với các thuộc tính tương ứng và có thêm phương thức in thông tin và các phương thức cần thiết khác. Viết TestCase cho mỗi lớp. </a:t>
            </a:r>
          </a:p>
          <a:p>
            <a:pPr lvl="0"/>
            <a:endParaRPr lang="en-US" dirty="0"/>
          </a:p>
          <a:p>
            <a:endParaRPr lang="en-US" dirty="0"/>
          </a:p>
        </p:txBody>
      </p:sp>
      <p:sp>
        <p:nvSpPr>
          <p:cNvPr id="3" name="Title 2"/>
          <p:cNvSpPr>
            <a:spLocks noGrp="1"/>
          </p:cNvSpPr>
          <p:nvPr>
            <p:ph type="title"/>
          </p:nvPr>
        </p:nvSpPr>
        <p:spPr/>
        <p:txBody>
          <a:bodyPr>
            <a:normAutofit fontScale="90000"/>
          </a:bodyPr>
          <a:lstStyle/>
          <a:p>
            <a:r>
              <a:rPr lang="en-US" dirty="0"/>
              <a:t>Tạo các Class cơ bản cần có cho chương trình ứng dụng</a:t>
            </a:r>
          </a:p>
        </p:txBody>
      </p:sp>
    </p:spTree>
    <p:extLst>
      <p:ext uri="{BB962C8B-B14F-4D97-AF65-F5344CB8AC3E}">
        <p14:creationId xmlns:p14="http://schemas.microsoft.com/office/powerpoint/2010/main" val="1269556982"/>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a:bodyPr>
          <a:lstStyle/>
          <a:p>
            <a:r>
              <a:rPr lang="en-US" dirty="0"/>
              <a:t>Lớp Khoa</a:t>
            </a:r>
            <a:r>
              <a:rPr lang="en-US" dirty="0" smtClean="0"/>
              <a:t>:</a:t>
            </a:r>
            <a:endParaRPr lang="en-US" dirty="0"/>
          </a:p>
        </p:txBody>
      </p:sp>
      <p:pic>
        <p:nvPicPr>
          <p:cNvPr id="4" name="Picture 3"/>
          <p:cNvPicPr>
            <a:picLocks noChangeAspect="1"/>
          </p:cNvPicPr>
          <p:nvPr/>
        </p:nvPicPr>
        <p:blipFill>
          <a:blip r:embed="rId2"/>
          <a:stretch>
            <a:fillRect/>
          </a:stretch>
        </p:blipFill>
        <p:spPr>
          <a:xfrm>
            <a:off x="838200" y="1299017"/>
            <a:ext cx="10515600" cy="4651022"/>
          </a:xfrm>
          <a:prstGeom prst="rect">
            <a:avLst/>
          </a:prstGeom>
        </p:spPr>
      </p:pic>
    </p:spTree>
    <p:extLst>
      <p:ext uri="{BB962C8B-B14F-4D97-AF65-F5344CB8AC3E}">
        <p14:creationId xmlns:p14="http://schemas.microsoft.com/office/powerpoint/2010/main" val="3218024052"/>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 - &amp;quot;TIN HỌC ĐẠI CƯƠNG&amp;quot;&quot;/&gt;&lt;property id=&quot;20307&quot; value=&quot;281&quot;/&gt;&lt;/object&gt;&lt;object type=&quot;3&quot; unique_id=&quot;10007&quot;&gt;&lt;property id=&quot;20148&quot; value=&quot;5&quot;/&gt;&lt;property id=&quot;20300&quot; value=&quot;Slide 4 - &amp;quot;Nội dung&amp;quot;&quot;/&gt;&lt;property id=&quot;20307&quot; value=&quot;283&quot;/&gt;&lt;/object&gt;&lt;object type=&quot;3&quot; unique_id=&quot;10014&quot;&gt;&lt;property id=&quot;20148&quot; value=&quot;5&quot;/&gt;&lt;property id=&quot;20300&quot; value=&quot;Slide 6 - &amp;quot;Chương 1: HỆ THỐNG MÁY TÍNH&amp;quot;&quot;/&gt;&lt;property id=&quot;20307&quot; value=&quot;297&quot;/&gt;&lt;/object&gt;&lt;object type=&quot;3&quot; unique_id=&quot;10015&quot;&gt;&lt;property id=&quot;20148&quot; value=&quot;5&quot;/&gt;&lt;property id=&quot;20300&quot; value=&quot;Slide 7 - &amp;quot;Chương 1: HỆ THỐNG MÁY TÍNH&amp;quot;&quot;/&gt;&lt;property id=&quot;20307&quot; value=&quot;298&quot;/&gt;&lt;/object&gt;&lt;object type=&quot;3&quot; unique_id=&quot;10016&quot;&gt;&lt;property id=&quot;20148&quot; value=&quot;5&quot;/&gt;&lt;property id=&quot;20300&quot; value=&quot;Slide 8 - &amp;quot;Chương 1: HỆ THỐNG MÁY TÍNH&amp;quot;&quot;/&gt;&lt;property id=&quot;20307&quot; value=&quot;287&quot;/&gt;&lt;/object&gt;&lt;object type=&quot;3&quot; unique_id=&quot;10017&quot;&gt;&lt;property id=&quot;20148&quot; value=&quot;5&quot;/&gt;&lt;property id=&quot;20300&quot; value=&quot;Slide 9 - &amp;quot;Chương 1: HỆ THỐNG MÁY TÍNH&amp;quot;&quot;/&gt;&lt;property id=&quot;20307&quot; value=&quot;288&quot;/&gt;&lt;/object&gt;&lt;object type=&quot;3&quot; unique_id=&quot;10018&quot;&gt;&lt;property id=&quot;20148&quot; value=&quot;5&quot;/&gt;&lt;property id=&quot;20300&quot; value=&quot;Slide 10 - &amp;quot;Chương 1: HỆ THỐNG MÁY TÍNH&amp;quot;&quot;/&gt;&lt;property id=&quot;20307&quot; value=&quot;289&quot;/&gt;&lt;/object&gt;&lt;object type=&quot;3&quot; unique_id=&quot;10019&quot;&gt;&lt;property id=&quot;20148&quot; value=&quot;5&quot;/&gt;&lt;property id=&quot;20300&quot; value=&quot;Slide 11 - &amp;quot;Chương 1: HỆ THỐNG MÁY TÍNH&amp;quot;&quot;/&gt;&lt;property id=&quot;20307&quot; value=&quot;299&quot;/&gt;&lt;/object&gt;&lt;object type=&quot;3&quot; unique_id=&quot;10020&quot;&gt;&lt;property id=&quot;20148&quot; value=&quot;5&quot;/&gt;&lt;property id=&quot;20300&quot; value=&quot;Slide 12 - &amp;quot;Chương 1: HỆ THỐNG MÁY TÍNH&amp;quot;&quot;/&gt;&lt;property id=&quot;20307&quot; value=&quot;300&quot;/&gt;&lt;/object&gt;&lt;object type=&quot;3&quot; unique_id=&quot;10021&quot;&gt;&lt;property id=&quot;20148&quot; value=&quot;5&quot;/&gt;&lt;property id=&quot;20300&quot; value=&quot;Slide 13 - &amp;quot;Chương 1: HỆ THỐNG MÁY TÍNH&amp;quot;&quot;/&gt;&lt;property id=&quot;20307&quot; value=&quot;301&quot;/&gt;&lt;/object&gt;&lt;object type=&quot;3&quot; unique_id=&quot;10022&quot;&gt;&lt;property id=&quot;20148&quot; value=&quot;5&quot;/&gt;&lt;property id=&quot;20300&quot; value=&quot;Slide 14 - &amp;quot;Chương 1: HỆ THỐNG MÁY TÍNH&amp;quot;&quot;/&gt;&lt;property id=&quot;20307&quot; value=&quot;302&quot;/&gt;&lt;/object&gt;&lt;object type=&quot;3&quot; unique_id=&quot;10023&quot;&gt;&lt;property id=&quot;20148&quot; value=&quot;5&quot;/&gt;&lt;property id=&quot;20300&quot; value=&quot;Slide 15 - &amp;quot;Chương 1: HỆ THỐNG MÁY TÍNH&amp;quot;&quot;/&gt;&lt;property id=&quot;20307&quot; value=&quot;303&quot;/&gt;&lt;/object&gt;&lt;object type=&quot;3&quot; unique_id=&quot;10024&quot;&gt;&lt;property id=&quot;20148&quot; value=&quot;5&quot;/&gt;&lt;property id=&quot;20300&quot; value=&quot;Slide 16 - &amp;quot;Chương 1: HỆ THỐNG MÁY TÍNH&amp;quot;&quot;/&gt;&lt;property id=&quot;20307&quot; value=&quot;304&quot;/&gt;&lt;/object&gt;&lt;object type=&quot;3&quot; unique_id=&quot;10025&quot;&gt;&lt;property id=&quot;20148&quot; value=&quot;5&quot;/&gt;&lt;property id=&quot;20300&quot; value=&quot;Slide 17 - &amp;quot;Chương 1: HỆ THỐNG MÁY TÍNH&amp;quot;&quot;/&gt;&lt;property id=&quot;20307&quot; value=&quot;305&quot;/&gt;&lt;/object&gt;&lt;object type=&quot;3&quot; unique_id=&quot;10026&quot;&gt;&lt;property id=&quot;20148&quot; value=&quot;5&quot;/&gt;&lt;property id=&quot;20300&quot; value=&quot;Slide 18 - &amp;quot;Chương 1: HỆ THỐNG MÁY TÍNH&amp;quot;&quot;/&gt;&lt;property id=&quot;20307&quot; value=&quot;306&quot;/&gt;&lt;/object&gt;&lt;object type=&quot;3&quot; unique_id=&quot;10027&quot;&gt;&lt;property id=&quot;20148&quot; value=&quot;5&quot;/&gt;&lt;property id=&quot;20300&quot; value=&quot;Slide 19 - &amp;quot;Chương 1: HỆ THỐNG MÁY TÍNH&amp;quot;&quot;/&gt;&lt;property id=&quot;20307&quot; value=&quot;307&quot;/&gt;&lt;/object&gt;&lt;object type=&quot;3&quot; unique_id=&quot;10028&quot;&gt;&lt;property id=&quot;20148&quot; value=&quot;5&quot;/&gt;&lt;property id=&quot;20300&quot; value=&quot;Slide 20 - &amp;quot;Chương 1: HỆ THỐNG MÁY TÍNH&amp;quot;&quot;/&gt;&lt;property id=&quot;20307&quot; value=&quot;308&quot;/&gt;&lt;/object&gt;&lt;object type=&quot;3&quot; unique_id=&quot;10029&quot;&gt;&lt;property id=&quot;20148&quot; value=&quot;5&quot;/&gt;&lt;property id=&quot;20300&quot; value=&quot;Slide 21 - &amp;quot;Chương 1: HỆ THỐNG MÁY TÍNH&amp;quot;&quot;/&gt;&lt;property id=&quot;20307&quot; value=&quot;309&quot;/&gt;&lt;/object&gt;&lt;object type=&quot;3&quot; unique_id=&quot;10030&quot;&gt;&lt;property id=&quot;20148&quot; value=&quot;5&quot;/&gt;&lt;property id=&quot;20300&quot; value=&quot;Slide 22 - &amp;quot;Chương 1: HỆ THỐNG MÁY TÍNH&amp;quot;&quot;/&gt;&lt;property id=&quot;20307&quot; value=&quot;310&quot;/&gt;&lt;/object&gt;&lt;object type=&quot;3&quot; unique_id=&quot;10031&quot;&gt;&lt;property id=&quot;20148&quot; value=&quot;5&quot;/&gt;&lt;property id=&quot;20300&quot; value=&quot;Slide 23 - &amp;quot;Chương 1: HỆ THỐNG MÁY TÍNH&amp;quot;&quot;/&gt;&lt;property id=&quot;20307&quot; value=&quot;311&quot;/&gt;&lt;/object&gt;&lt;object type=&quot;3&quot; unique_id=&quot;10032&quot;&gt;&lt;property id=&quot;20148&quot; value=&quot;5&quot;/&gt;&lt;property id=&quot;20300&quot; value=&quot;Slide 24 - &amp;quot;Chương 1: HỆ THỐNG MÁY TÍNH&amp;quot;&quot;/&gt;&lt;property id=&quot;20307&quot; value=&quot;312&quot;/&gt;&lt;/object&gt;&lt;object type=&quot;3&quot; unique_id=&quot;10033&quot;&gt;&lt;property id=&quot;20148&quot; value=&quot;5&quot;/&gt;&lt;property id=&quot;20300&quot; value=&quot;Slide 25 - &amp;quot;Chương 1: HỆ THỐNG MÁY TÍNH&amp;quot;&quot;/&gt;&lt;property id=&quot;20307&quot; value=&quot;313&quot;/&gt;&lt;/object&gt;&lt;object type=&quot;3&quot; unique_id=&quot;10034&quot;&gt;&lt;property id=&quot;20148&quot; value=&quot;5&quot;/&gt;&lt;property id=&quot;20300&quot; value=&quot;Slide 26 - &amp;quot;Chương 1: HỆ THỐNG MÁY TÍNH&amp;quot;&quot;/&gt;&lt;property id=&quot;20307&quot; value=&quot;314&quot;/&gt;&lt;/object&gt;&lt;object type=&quot;3&quot; unique_id=&quot;10035&quot;&gt;&lt;property id=&quot;20148&quot; value=&quot;5&quot;/&gt;&lt;property id=&quot;20300&quot; value=&quot;Slide 27 - &amp;quot;Chương 1: HỆ THỐNG MÁY TÍNH&amp;quot;&quot;/&gt;&lt;property id=&quot;20307&quot; value=&quot;315&quot;/&gt;&lt;/object&gt;&lt;object type=&quot;3&quot; unique_id=&quot;10036&quot;&gt;&lt;property id=&quot;20148&quot; value=&quot;5&quot;/&gt;&lt;property id=&quot;20300&quot; value=&quot;Slide 28 - &amp;quot;Chương 1: HỆ THỐNG MÁY TÍNH&amp;quot;&quot;/&gt;&lt;property id=&quot;20307&quot; value=&quot;316&quot;/&gt;&lt;/object&gt;&lt;object type=&quot;3&quot; unique_id=&quot;10037&quot;&gt;&lt;property id=&quot;20148&quot; value=&quot;5&quot;/&gt;&lt;property id=&quot;20300&quot; value=&quot;Slide 29 - &amp;quot;Chương 1: HỆ THỐNG MÁY TÍNH&amp;quot;&quot;/&gt;&lt;property id=&quot;20307&quot; value=&quot;317&quot;/&gt;&lt;/object&gt;&lt;object type=&quot;3&quot; unique_id=&quot;10038&quot;&gt;&lt;property id=&quot;20148&quot; value=&quot;5&quot;/&gt;&lt;property id=&quot;20300&quot; value=&quot;Slide 30 - &amp;quot;Chương 1: HỆ THỐNG MÁY TÍNH&amp;quot;&quot;/&gt;&lt;property id=&quot;20307&quot; value=&quot;318&quot;/&gt;&lt;/object&gt;&lt;object type=&quot;3&quot; unique_id=&quot;10039&quot;&gt;&lt;property id=&quot;20148&quot; value=&quot;5&quot;/&gt;&lt;property id=&quot;20300&quot; value=&quot;Slide 31 - &amp;quot;Chương 1: HỆ THỐNG MÁY TÍNH&amp;quot;&quot;/&gt;&lt;property id=&quot;20307&quot; value=&quot;319&quot;/&gt;&lt;/object&gt;&lt;object type=&quot;3&quot; unique_id=&quot;10040&quot;&gt;&lt;property id=&quot;20148&quot; value=&quot;5&quot;/&gt;&lt;property id=&quot;20300&quot; value=&quot;Slide 32 - &amp;quot;Chương 1: HỆ THỐNG MÁY TÍNH&amp;quot;&quot;/&gt;&lt;property id=&quot;20307&quot; value=&quot;320&quot;/&gt;&lt;/object&gt;&lt;object type=&quot;3&quot; unique_id=&quot;10041&quot;&gt;&lt;property id=&quot;20148&quot; value=&quot;5&quot;/&gt;&lt;property id=&quot;20300&quot; value=&quot;Slide 33 - &amp;quot;Chương 1: HỆ THỐNG MÁY TÍNH&amp;quot;&quot;/&gt;&lt;property id=&quot;20307&quot; value=&quot;321&quot;/&gt;&lt;/object&gt;&lt;object type=&quot;3&quot; unique_id=&quot;10042&quot;&gt;&lt;property id=&quot;20148&quot; value=&quot;5&quot;/&gt;&lt;property id=&quot;20300&quot; value=&quot;Slide 34 - &amp;quot;Chương 1: HỆ THỐNG MÁY TÍNH&amp;quot;&quot;/&gt;&lt;property id=&quot;20307&quot; value=&quot;322&quot;/&gt;&lt;/object&gt;&lt;object type=&quot;3&quot; unique_id=&quot;10043&quot;&gt;&lt;property id=&quot;20148&quot; value=&quot;5&quot;/&gt;&lt;property id=&quot;20300&quot; value=&quot;Slide 35 - &amp;quot;Chương 1: HỆ THỐNG MÁY TÍNH&amp;quot;&quot;/&gt;&lt;property id=&quot;20307&quot; value=&quot;323&quot;/&gt;&lt;/object&gt;&lt;object type=&quot;3&quot; unique_id=&quot;10044&quot;&gt;&lt;property id=&quot;20148&quot; value=&quot;5&quot;/&gt;&lt;property id=&quot;20300&quot; value=&quot;Slide 36 - &amp;quot;Chương 1: HỆ THỐNG MÁY TÍNH&amp;quot;&quot;/&gt;&lt;property id=&quot;20307&quot; value=&quot;324&quot;/&gt;&lt;/object&gt;&lt;object type=&quot;3&quot; unique_id=&quot;10045&quot;&gt;&lt;property id=&quot;20148&quot; value=&quot;5&quot;/&gt;&lt;property id=&quot;20300&quot; value=&quot;Slide 37 - &amp;quot;Chương 1: HỆ THỐNG MÁY TÍNH&amp;quot;&quot;/&gt;&lt;property id=&quot;20307&quot; value=&quot;325&quot;/&gt;&lt;/object&gt;&lt;object type=&quot;3&quot; unique_id=&quot;10046&quot;&gt;&lt;property id=&quot;20148&quot; value=&quot;5&quot;/&gt;&lt;property id=&quot;20300&quot; value=&quot;Slide 38 - &amp;quot;Chương 1: HỆ THỐNG MÁY TÍNH&amp;quot;&quot;/&gt;&lt;property id=&quot;20307&quot; value=&quot;326&quot;/&gt;&lt;/object&gt;&lt;object type=&quot;3&quot; unique_id=&quot;10047&quot;&gt;&lt;property id=&quot;20148&quot; value=&quot;5&quot;/&gt;&lt;property id=&quot;20300&quot; value=&quot;Slide 39 - &amp;quot;Chương 1: HỆ THỐNG MÁY TÍNH&amp;quot;&quot;/&gt;&lt;property id=&quot;20307&quot; value=&quot;327&quot;/&gt;&lt;/object&gt;&lt;object type=&quot;3&quot; unique_id=&quot;10048&quot;&gt;&lt;property id=&quot;20148&quot; value=&quot;5&quot;/&gt;&lt;property id=&quot;20300&quot; value=&quot;Slide 40 - &amp;quot;Chương 1: HỆ THỐNG MÁY TÍNH&amp;quot;&quot;/&gt;&lt;property id=&quot;20307&quot; value=&quot;328&quot;/&gt;&lt;/object&gt;&lt;object type=&quot;3&quot; unique_id=&quot;10049&quot;&gt;&lt;property id=&quot;20148&quot; value=&quot;5&quot;/&gt;&lt;property id=&quot;20300&quot; value=&quot;Slide 41 - &amp;quot;Chương 1: HỆ THỐNG MÁY TÍNH&amp;quot;&quot;/&gt;&lt;property id=&quot;20307&quot; value=&quot;329&quot;/&gt;&lt;/object&gt;&lt;object type=&quot;3&quot; unique_id=&quot;10050&quot;&gt;&lt;property id=&quot;20148&quot; value=&quot;5&quot;/&gt;&lt;property id=&quot;20300&quot; value=&quot;Slide 42 - &amp;quot;Chương 1: HỆ THỐNG MÁY TÍNH&amp;quot;&quot;/&gt;&lt;property id=&quot;20307&quot; value=&quot;330&quot;/&gt;&lt;/object&gt;&lt;object type=&quot;3&quot; unique_id=&quot;10051&quot;&gt;&lt;property id=&quot;20148&quot; value=&quot;5&quot;/&gt;&lt;property id=&quot;20300&quot; value=&quot;Slide 43 - &amp;quot;Chương 1: HỆ THỐNG MÁY TÍNH&amp;quot;&quot;/&gt;&lt;property id=&quot;20307&quot; value=&quot;331&quot;/&gt;&lt;/object&gt;&lt;object type=&quot;3&quot; unique_id=&quot;10052&quot;&gt;&lt;property id=&quot;20148&quot; value=&quot;5&quot;/&gt;&lt;property id=&quot;20300&quot; value=&quot;Slide 44 - &amp;quot;Chương 1: HỆ THỐNG MÁY TÍNH&amp;quot;&quot;/&gt;&lt;property id=&quot;20307&quot; value=&quot;332&quot;/&gt;&lt;/object&gt;&lt;object type=&quot;3&quot; unique_id=&quot;10053&quot;&gt;&lt;property id=&quot;20148&quot; value=&quot;5&quot;/&gt;&lt;property id=&quot;20300&quot; value=&quot;Slide 45 - &amp;quot;Chương 1: HỆ THỐNG MÁY TÍNH&amp;quot;&quot;/&gt;&lt;property id=&quot;20307&quot; value=&quot;333&quot;/&gt;&lt;/object&gt;&lt;object type=&quot;3&quot; unique_id=&quot;10054&quot;&gt;&lt;property id=&quot;20148&quot; value=&quot;5&quot;/&gt;&lt;property id=&quot;20300&quot; value=&quot;Slide 46 - &amp;quot;Chương 1: HỆ THỐNG MÁY TÍNH&amp;quot;&quot;/&gt;&lt;property id=&quot;20307&quot; value=&quot;334&quot;/&gt;&lt;/object&gt;&lt;object type=&quot;3&quot; unique_id=&quot;10055&quot;&gt;&lt;property id=&quot;20148&quot; value=&quot;5&quot;/&gt;&lt;property id=&quot;20300&quot; value=&quot;Slide 47 - &amp;quot;Chương 1: HỆ THỐNG MÁY TÍNH&amp;quot;&quot;/&gt;&lt;property id=&quot;20307&quot; value=&quot;335&quot;/&gt;&lt;/object&gt;&lt;object type=&quot;3&quot; unique_id=&quot;10056&quot;&gt;&lt;property id=&quot;20148&quot; value=&quot;5&quot;/&gt;&lt;property id=&quot;20300&quot; value=&quot;Slide 49 - &amp;quot;Chương 2: HỆ ĐIỀU HÀNH&amp;quot;&quot;/&gt;&lt;property id=&quot;20307&quot; value=&quot;336&quot;/&gt;&lt;/object&gt;&lt;object type=&quot;3&quot; unique_id=&quot;10057&quot;&gt;&lt;property id=&quot;20148&quot; value=&quot;5&quot;/&gt;&lt;property id=&quot;20300&quot; value=&quot;Slide 50 - &amp;quot;Chương 2: HỆ ĐIỀU HÀNH&amp;quot;&quot;/&gt;&lt;property id=&quot;20307&quot; value=&quot;337&quot;/&gt;&lt;/object&gt;&lt;object type=&quot;3&quot; unique_id=&quot;10058&quot;&gt;&lt;property id=&quot;20148&quot; value=&quot;5&quot;/&gt;&lt;property id=&quot;20300&quot; value=&quot;Slide 51 - &amp;quot;Chương 2: HỆ ĐIỀU HÀNH&amp;quot;&quot;/&gt;&lt;property id=&quot;20307&quot; value=&quot;338&quot;/&gt;&lt;/object&gt;&lt;object type=&quot;3&quot; unique_id=&quot;10059&quot;&gt;&lt;property id=&quot;20148&quot; value=&quot;5&quot;/&gt;&lt;property id=&quot;20300&quot; value=&quot;Slide 52 - &amp;quot;Chương 2: HỆ ĐIỀU HÀNH&amp;quot;&quot;/&gt;&lt;property id=&quot;20307&quot; value=&quot;339&quot;/&gt;&lt;/object&gt;&lt;object type=&quot;3&quot; unique_id=&quot;10060&quot;&gt;&lt;property id=&quot;20148&quot; value=&quot;5&quot;/&gt;&lt;property id=&quot;20300&quot; value=&quot;Slide 53 - &amp;quot;Chương 2: HỆ ĐIỀU HÀNH&amp;quot;&quot;/&gt;&lt;property id=&quot;20307&quot; value=&quot;340&quot;/&gt;&lt;/object&gt;&lt;object type=&quot;3&quot; unique_id=&quot;10061&quot;&gt;&lt;property id=&quot;20148&quot; value=&quot;5&quot;/&gt;&lt;property id=&quot;20300&quot; value=&quot;Slide 54 - &amp;quot;Chương 2: HỆ ĐIỀU HÀNH&amp;quot;&quot;/&gt;&lt;property id=&quot;20307&quot; value=&quot;341&quot;/&gt;&lt;/object&gt;&lt;object type=&quot;3&quot; unique_id=&quot;10062&quot;&gt;&lt;property id=&quot;20148&quot; value=&quot;5&quot;/&gt;&lt;property id=&quot;20300&quot; value=&quot;Slide 55 - &amp;quot;Chương 2: HỆ ĐIỀU HÀNH&amp;quot;&quot;/&gt;&lt;property id=&quot;20307&quot; value=&quot;342&quot;/&gt;&lt;/object&gt;&lt;object type=&quot;3&quot; unique_id=&quot;10063&quot;&gt;&lt;property id=&quot;20148&quot; value=&quot;5&quot;/&gt;&lt;property id=&quot;20300&quot; value=&quot;Slide 56 - &amp;quot;Chương 2: HỆ ĐIỀU HÀNH&amp;quot;&quot;/&gt;&lt;property id=&quot;20307&quot; value=&quot;343&quot;/&gt;&lt;/object&gt;&lt;object type=&quot;3&quot; unique_id=&quot;10064&quot;&gt;&lt;property id=&quot;20148&quot; value=&quot;5&quot;/&gt;&lt;property id=&quot;20300&quot; value=&quot;Slide 57 - &amp;quot;Chương 2: HỆ ĐIỀU HÀNH&amp;quot;&quot;/&gt;&lt;property id=&quot;20307&quot; value=&quot;344&quot;/&gt;&lt;/object&gt;&lt;object type=&quot;3&quot; unique_id=&quot;10065&quot;&gt;&lt;property id=&quot;20148&quot; value=&quot;5&quot;/&gt;&lt;property id=&quot;20300&quot; value=&quot;Slide 58 - &amp;quot;Chương 2: HỆ ĐIỀU HÀNH&amp;quot;&quot;/&gt;&lt;property id=&quot;20307&quot; value=&quot;345&quot;/&gt;&lt;/object&gt;&lt;object type=&quot;3&quot; unique_id=&quot;10066&quot;&gt;&lt;property id=&quot;20148&quot; value=&quot;5&quot;/&gt;&lt;property id=&quot;20300&quot; value=&quot;Slide 60 - &amp;quot;Chương 3: HỆ ĐIỀU HÀNH WINDOWS &amp;quot;&quot;/&gt;&lt;property id=&quot;20307&quot; value=&quot;346&quot;/&gt;&lt;/object&gt;&lt;object type=&quot;3&quot; unique_id=&quot;10067&quot;&gt;&lt;property id=&quot;20148&quot; value=&quot;5&quot;/&gt;&lt;property id=&quot;20300&quot; value=&quot;Slide 61 - &amp;quot;Chương 3: HỆ ĐIỀU HÀNH WINDOWS&amp;quot;&quot;/&gt;&lt;property id=&quot;20307&quot; value=&quot;347&quot;/&gt;&lt;/object&gt;&lt;object type=&quot;3&quot; unique_id=&quot;10068&quot;&gt;&lt;property id=&quot;20148&quot; value=&quot;5&quot;/&gt;&lt;property id=&quot;20300&quot; value=&quot;Slide 62 - &amp;quot;Chương 3: HỆ ĐIỀU HÀNH WINDOWS&amp;quot;&quot;/&gt;&lt;property id=&quot;20307&quot; value=&quot;348&quot;/&gt;&lt;/object&gt;&lt;object type=&quot;3&quot; unique_id=&quot;10069&quot;&gt;&lt;property id=&quot;20148&quot; value=&quot;5&quot;/&gt;&lt;property id=&quot;20300&quot; value=&quot;Slide 63 - &amp;quot;Chương 3: HỆ ĐIỀU HÀNH WINDOWS&amp;quot;&quot;/&gt;&lt;property id=&quot;20307&quot; value=&quot;349&quot;/&gt;&lt;/object&gt;&lt;object type=&quot;3&quot; unique_id=&quot;10070&quot;&gt;&lt;property id=&quot;20148&quot; value=&quot;5&quot;/&gt;&lt;property id=&quot;20300&quot; value=&quot;Slide 64 - &amp;quot;Chương 3: HỆ ĐIỀU HÀNH WINDOWS&amp;quot;&quot;/&gt;&lt;property id=&quot;20307&quot; value=&quot;350&quot;/&gt;&lt;/object&gt;&lt;object type=&quot;3&quot; unique_id=&quot;10071&quot;&gt;&lt;property id=&quot;20148&quot; value=&quot;5&quot;/&gt;&lt;property id=&quot;20300&quot; value=&quot;Slide 65 - &amp;quot;Chương 3: HỆ ĐIỀU HÀNH WINDOWS&amp;quot;&quot;/&gt;&lt;property id=&quot;20307&quot; value=&quot;351&quot;/&gt;&lt;/object&gt;&lt;object type=&quot;3&quot; unique_id=&quot;10072&quot;&gt;&lt;property id=&quot;20148&quot; value=&quot;5&quot;/&gt;&lt;property id=&quot;20300&quot; value=&quot;Slide 66 - &amp;quot;Chương 3: HỆ ĐIỀU HÀNH WINDOWS&amp;quot;&quot;/&gt;&lt;property id=&quot;20307&quot; value=&quot;352&quot;/&gt;&lt;/object&gt;&lt;object type=&quot;3&quot; unique_id=&quot;10073&quot;&gt;&lt;property id=&quot;20148&quot; value=&quot;5&quot;/&gt;&lt;property id=&quot;20300&quot; value=&quot;Slide 67 - &amp;quot;Chương 3: HỆ ĐIỀU HÀNH WINDOWS&amp;quot;&quot;/&gt;&lt;property id=&quot;20307&quot; value=&quot;353&quot;/&gt;&lt;/object&gt;&lt;object type=&quot;3&quot; unique_id=&quot;10074&quot;&gt;&lt;property id=&quot;20148&quot; value=&quot;5&quot;/&gt;&lt;property id=&quot;20300&quot; value=&quot;Slide 68 - &amp;quot;Chương 3: HỆ ĐIỀU HÀNH WINDOWS&amp;quot;&quot;/&gt;&lt;property id=&quot;20307&quot; value=&quot;354&quot;/&gt;&lt;/object&gt;&lt;object type=&quot;3&quot; unique_id=&quot;10075&quot;&gt;&lt;property id=&quot;20148&quot; value=&quot;5&quot;/&gt;&lt;property id=&quot;20300&quot; value=&quot;Slide 69 - &amp;quot;Chương 3: HỆ ĐIỀU HÀNH WINDOWS&amp;quot;&quot;/&gt;&lt;property id=&quot;20307&quot; value=&quot;355&quot;/&gt;&lt;/object&gt;&lt;object type=&quot;3&quot; unique_id=&quot;10076&quot;&gt;&lt;property id=&quot;20148&quot; value=&quot;5&quot;/&gt;&lt;property id=&quot;20300&quot; value=&quot;Slide 70 - &amp;quot;Chương 3: HỆ ĐIỀU HÀNH WINDOWS&amp;quot;&quot;/&gt;&lt;property id=&quot;20307&quot; value=&quot;356&quot;/&gt;&lt;/object&gt;&lt;object type=&quot;3&quot; unique_id=&quot;10077&quot;&gt;&lt;property id=&quot;20148&quot; value=&quot;5&quot;/&gt;&lt;property id=&quot;20300&quot; value=&quot;Slide 71 - &amp;quot;Chương 3: HỆ ĐIỀU HÀNH WINDOWS&amp;quot;&quot;/&gt;&lt;property id=&quot;20307&quot; value=&quot;357&quot;/&gt;&lt;/object&gt;&lt;object type=&quot;3&quot; unique_id=&quot;10078&quot;&gt;&lt;property id=&quot;20148&quot; value=&quot;5&quot;/&gt;&lt;property id=&quot;20300&quot; value=&quot;Slide 72 - &amp;quot;Chương 3: HỆ ĐIỀU HÀNH WINDOWS&amp;quot;&quot;/&gt;&lt;property id=&quot;20307&quot; value=&quot;358&quot;/&gt;&lt;/object&gt;&lt;object type=&quot;3&quot; unique_id=&quot;10079&quot;&gt;&lt;property id=&quot;20148&quot; value=&quot;5&quot;/&gt;&lt;property id=&quot;20300&quot; value=&quot;Slide 73 - &amp;quot;Chương 3: HỆ ĐIỀU HÀNH WINDOWS&amp;quot;&quot;/&gt;&lt;property id=&quot;20307&quot; value=&quot;359&quot;/&gt;&lt;/object&gt;&lt;object type=&quot;3&quot; unique_id=&quot;10080&quot;&gt;&lt;property id=&quot;20148&quot; value=&quot;5&quot;/&gt;&lt;property id=&quot;20300&quot; value=&quot;Slide 74 - &amp;quot;Chương 3: HỆ ĐIỀU HÀNH WINDOWS&amp;quot;&quot;/&gt;&lt;property id=&quot;20307&quot; value=&quot;360&quot;/&gt;&lt;/object&gt;&lt;object type=&quot;3&quot; unique_id=&quot;10081&quot;&gt;&lt;property id=&quot;20148&quot; value=&quot;5&quot;/&gt;&lt;property id=&quot;20300&quot; value=&quot;Slide 75 - &amp;quot;Chương 3: HỆ ĐIỀU HÀNH WINDOWS&amp;quot;&quot;/&gt;&lt;property id=&quot;20307&quot; value=&quot;361&quot;/&gt;&lt;/object&gt;&lt;object type=&quot;3&quot; unique_id=&quot;10082&quot;&gt;&lt;property id=&quot;20148&quot; value=&quot;5&quot;/&gt;&lt;property id=&quot;20300&quot; value=&quot;Slide 76 - &amp;quot;Chương 3: HỆ ĐIỀU HÀNH WINDOWS&amp;quot;&quot;/&gt;&lt;property id=&quot;20307&quot; value=&quot;362&quot;/&gt;&lt;/object&gt;&lt;object type=&quot;3&quot; unique_id=&quot;10083&quot;&gt;&lt;property id=&quot;20148&quot; value=&quot;5&quot;/&gt;&lt;property id=&quot;20300&quot; value=&quot;Slide 77 - &amp;quot;Chương 3: HỆ ĐIỀU HÀNH WINDOWS&amp;quot;&quot;/&gt;&lt;property id=&quot;20307&quot; value=&quot;363&quot;/&gt;&lt;/object&gt;&lt;object type=&quot;3&quot; unique_id=&quot;10084&quot;&gt;&lt;property id=&quot;20148&quot; value=&quot;5&quot;/&gt;&lt;property id=&quot;20300&quot; value=&quot;Slide 78 - &amp;quot;Chương 3: HỆ ĐIỀU HÀNH WINDOWS&amp;quot;&quot;/&gt;&lt;property id=&quot;20307&quot; value=&quot;364&quot;/&gt;&lt;/object&gt;&lt;object type=&quot;3&quot; unique_id=&quot;10085&quot;&gt;&lt;property id=&quot;20148&quot; value=&quot;5&quot;/&gt;&lt;property id=&quot;20300&quot; value=&quot;Slide 79 - &amp;quot;Chương 3: HỆ ĐIỀU HÀNH WINDOWS&amp;quot;&quot;/&gt;&lt;property id=&quot;20307&quot; value=&quot;365&quot;/&gt;&lt;/object&gt;&lt;object type=&quot;3&quot; unique_id=&quot;10086&quot;&gt;&lt;property id=&quot;20148&quot; value=&quot;5&quot;/&gt;&lt;property id=&quot;20300&quot; value=&quot;Slide 80 - &amp;quot;Chương 3: HỆ ĐIỀU HÀNH WINDOWS&amp;quot;&quot;/&gt;&lt;property id=&quot;20307&quot; value=&quot;366&quot;/&gt;&lt;/object&gt;&lt;object type=&quot;3&quot; unique_id=&quot;10087&quot;&gt;&lt;property id=&quot;20148&quot; value=&quot;5&quot;/&gt;&lt;property id=&quot;20300&quot; value=&quot;Slide 81 - &amp;quot;Chương 3: HỆ ĐIỀU HÀNH WINDOWS&amp;quot;&quot;/&gt;&lt;property id=&quot;20307&quot; value=&quot;367&quot;/&gt;&lt;/object&gt;&lt;object type=&quot;3&quot; unique_id=&quot;10088&quot;&gt;&lt;property id=&quot;20148&quot; value=&quot;5&quot;/&gt;&lt;property id=&quot;20300&quot; value=&quot;Slide 82 - &amp;quot;Chương 3: HỆ ĐIỀU HÀNH WINDOWS&amp;quot;&quot;/&gt;&lt;property id=&quot;20307&quot; value=&quot;368&quot;/&gt;&lt;/object&gt;&lt;object type=&quot;3&quot; unique_id=&quot;10089&quot;&gt;&lt;property id=&quot;20148&quot; value=&quot;5&quot;/&gt;&lt;property id=&quot;20300&quot; value=&quot;Slide 83 - &amp;quot;Chương 3: HỆ ĐIỀU HÀNH WINDOWS&amp;quot;&quot;/&gt;&lt;property id=&quot;20307&quot; value=&quot;369&quot;/&gt;&lt;/object&gt;&lt;object type=&quot;3&quot; unique_id=&quot;10090&quot;&gt;&lt;property id=&quot;20148&quot; value=&quot;5&quot;/&gt;&lt;property id=&quot;20300&quot; value=&quot;Slide 84 - &amp;quot;Chương 3: HỆ ĐIỀU HÀNH WINDOWS&amp;quot;&quot;/&gt;&lt;property id=&quot;20307&quot; value=&quot;370&quot;/&gt;&lt;/object&gt;&lt;object type=&quot;3&quot; unique_id=&quot;10091&quot;&gt;&lt;property id=&quot;20148&quot; value=&quot;5&quot;/&gt;&lt;property id=&quot;20300&quot; value=&quot;Slide 85 - &amp;quot;Chương 3: HỆ ĐIỀU HÀNH WINDOWS&amp;quot;&quot;/&gt;&lt;property id=&quot;20307&quot; value=&quot;371&quot;/&gt;&lt;/object&gt;&lt;object type=&quot;3&quot; unique_id=&quot;10092&quot;&gt;&lt;property id=&quot;20148&quot; value=&quot;5&quot;/&gt;&lt;property id=&quot;20300&quot; value=&quot;Slide 86 - &amp;quot;Chương 3: HỆ ĐIỀU HÀNH WINDOWS&amp;quot;&quot;/&gt;&lt;property id=&quot;20307&quot; value=&quot;372&quot;/&gt;&lt;/object&gt;&lt;object type=&quot;3&quot; unique_id=&quot;10093&quot;&gt;&lt;property id=&quot;20148&quot; value=&quot;5&quot;/&gt;&lt;property id=&quot;20300&quot; value=&quot;Slide 87 - &amp;quot;Chương 3: HỆ ĐIỀU HÀNH WINDOWS&amp;quot;&quot;/&gt;&lt;property id=&quot;20307&quot; value=&quot;373&quot;/&gt;&lt;/object&gt;&lt;object type=&quot;3&quot; unique_id=&quot;10094&quot;&gt;&lt;property id=&quot;20148&quot; value=&quot;5&quot;/&gt;&lt;property id=&quot;20300&quot; value=&quot;Slide 88 - &amp;quot;Chương 3: HỆ ĐIỀU HÀNH WINDOWS&amp;quot;&quot;/&gt;&lt;property id=&quot;20307&quot; value=&quot;374&quot;/&gt;&lt;/object&gt;&lt;object type=&quot;3&quot; unique_id=&quot;10095&quot;&gt;&lt;property id=&quot;20148&quot; value=&quot;5&quot;/&gt;&lt;property id=&quot;20300&quot; value=&quot;Slide 89 - &amp;quot;Chương 3: HỆ ĐIỀU HÀNH WINDOWS&amp;quot;&quot;/&gt;&lt;property id=&quot;20307&quot; value=&quot;375&quot;/&gt;&lt;/object&gt;&lt;object type=&quot;3&quot; unique_id=&quot;10096&quot;&gt;&lt;property id=&quot;20148&quot; value=&quot;5&quot;/&gt;&lt;property id=&quot;20300&quot; value=&quot;Slide 90 - &amp;quot;Chương 3: HỆ ĐIỀU HÀNH WINDOWS&amp;quot;&quot;/&gt;&lt;property id=&quot;20307&quot; value=&quot;376&quot;/&gt;&lt;/object&gt;&lt;object type=&quot;3&quot; unique_id=&quot;10097&quot;&gt;&lt;property id=&quot;20148&quot; value=&quot;5&quot;/&gt;&lt;property id=&quot;20300&quot; value=&quot;Slide 91 - &amp;quot;Chương 3: HỆ ĐIỀU HÀNH WINDOWS&amp;quot;&quot;/&gt;&lt;property id=&quot;20307&quot; value=&quot;377&quot;/&gt;&lt;/object&gt;&lt;object type=&quot;3&quot; unique_id=&quot;10098&quot;&gt;&lt;property id=&quot;20148&quot; value=&quot;5&quot;/&gt;&lt;property id=&quot;20300&quot; value=&quot;Slide 92 - &amp;quot;Chương 3: HỆ ĐIỀU HÀNH WINDOWS&amp;quot;&quot;/&gt;&lt;property id=&quot;20307&quot; value=&quot;378&quot;/&gt;&lt;/object&gt;&lt;object type=&quot;3&quot; unique_id=&quot;10099&quot;&gt;&lt;property id=&quot;20148&quot; value=&quot;5&quot;/&gt;&lt;property id=&quot;20300&quot; value=&quot;Slide 93 - &amp;quot;Chương 3: HỆ ĐIỀU HÀNH WINDOWS&amp;quot;&quot;/&gt;&lt;property id=&quot;20307&quot; value=&quot;379&quot;/&gt;&lt;/object&gt;&lt;object type=&quot;3&quot; unique_id=&quot;10100&quot;&gt;&lt;property id=&quot;20148&quot; value=&quot;5&quot;/&gt;&lt;property id=&quot;20300&quot; value=&quot;Slide 94 - &amp;quot;Chương 3: HỆ ĐIỀU HÀNH WINDOWS&amp;quot;&quot;/&gt;&lt;property id=&quot;20307&quot; value=&quot;380&quot;/&gt;&lt;/object&gt;&lt;object type=&quot;3&quot; unique_id=&quot;10101&quot;&gt;&lt;property id=&quot;20148&quot; value=&quot;5&quot;/&gt;&lt;property id=&quot;20300&quot; value=&quot;Slide 95 - &amp;quot;Chương 3: HỆ ĐIỀU HÀNH WINDOWS&amp;quot;&quot;/&gt;&lt;property id=&quot;20307&quot; value=&quot;381&quot;/&gt;&lt;/object&gt;&lt;object type=&quot;3&quot; unique_id=&quot;10102&quot;&gt;&lt;property id=&quot;20148&quot; value=&quot;5&quot;/&gt;&lt;property id=&quot;20300&quot; value=&quot;Slide 96 - &amp;quot;Chương 3: HỆ ĐIỀU HÀNH WINDOWS&amp;quot;&quot;/&gt;&lt;property id=&quot;20307&quot; value=&quot;382&quot;/&gt;&lt;/object&gt;&lt;object type=&quot;3&quot; unique_id=&quot;10103&quot;&gt;&lt;property id=&quot;20148&quot; value=&quot;5&quot;/&gt;&lt;property id=&quot;20300&quot; value=&quot;Slide 97 - &amp;quot;Chương 3: HỆ ĐIỀU HÀNH WINDOWS&amp;quot;&quot;/&gt;&lt;property id=&quot;20307&quot; value=&quot;383&quot;/&gt;&lt;/object&gt;&lt;object type=&quot;3&quot; unique_id=&quot;10104&quot;&gt;&lt;property id=&quot;20148&quot; value=&quot;5&quot;/&gt;&lt;property id=&quot;20300&quot; value=&quot;Slide 98 - &amp;quot;Chương 3: HỆ ĐIỀU HÀNH WINDOWS&amp;quot;&quot;/&gt;&lt;property id=&quot;20307&quot; value=&quot;384&quot;/&gt;&lt;/object&gt;&lt;object type=&quot;3&quot; unique_id=&quot;10105&quot;&gt;&lt;property id=&quot;20148&quot; value=&quot;5&quot;/&gt;&lt;property id=&quot;20300&quot; value=&quot;Slide 99 - &amp;quot;Chương 3: HỆ ĐIỀU HÀNH WINDOWS&amp;quot;&quot;/&gt;&lt;property id=&quot;20307&quot; value=&quot;385&quot;/&gt;&lt;/object&gt;&lt;object type=&quot;3&quot; unique_id=&quot;10106&quot;&gt;&lt;property id=&quot;20148&quot; value=&quot;5&quot;/&gt;&lt;property id=&quot;20300&quot; value=&quot;Slide 100 - &amp;quot;Chương 3: HỆ ĐIỀU HÀNH WINDOWS&amp;quot;&quot;/&gt;&lt;property id=&quot;20307&quot; value=&quot;386&quot;/&gt;&lt;/object&gt;&lt;object type=&quot;3&quot; unique_id=&quot;10107&quot;&gt;&lt;property id=&quot;20148&quot; value=&quot;5&quot;/&gt;&lt;property id=&quot;20300&quot; value=&quot;Slide 101 - &amp;quot;Chương 3: HỆ ĐIỀU HÀNH WINDOWS&amp;quot;&quot;/&gt;&lt;property id=&quot;20307&quot; value=&quot;387&quot;/&gt;&lt;/object&gt;&lt;object type=&quot;3&quot; unique_id=&quot;10108&quot;&gt;&lt;property id=&quot;20148&quot; value=&quot;5&quot;/&gt;&lt;property id=&quot;20300&quot; value=&quot;Slide 102 - &amp;quot;Chương 3: HỆ ĐIỀU HÀNH WINDOWS&amp;quot;&quot;/&gt;&lt;property id=&quot;20307&quot; value=&quot;388&quot;/&gt;&lt;/object&gt;&lt;object type=&quot;3&quot; unique_id=&quot;10109&quot;&gt;&lt;property id=&quot;20148&quot; value=&quot;5&quot;/&gt;&lt;property id=&quot;20300&quot; value=&quot;Slide 103 - &amp;quot;Chương 3: HỆ ĐIỀU HÀNH WINDOWS&amp;quot;&quot;/&gt;&lt;property id=&quot;20307&quot; value=&quot;389&quot;/&gt;&lt;/object&gt;&lt;object type=&quot;3&quot; unique_id=&quot;10110&quot;&gt;&lt;property id=&quot;20148&quot; value=&quot;5&quot;/&gt;&lt;property id=&quot;20300&quot; value=&quot;Slide 104 - &amp;quot;Chương 3: HỆ ĐIỀU HÀNH WINDOWS&amp;quot;&quot;/&gt;&lt;property id=&quot;20307&quot; value=&quot;390&quot;/&gt;&lt;/object&gt;&lt;object type=&quot;3&quot; unique_id=&quot;10111&quot;&gt;&lt;property id=&quot;20148&quot; value=&quot;5&quot;/&gt;&lt;property id=&quot;20300&quot; value=&quot;Slide 105 - &amp;quot;Chương 3: HỆ ĐIỀU HÀNH WINDOWS&amp;quot;&quot;/&gt;&lt;property id=&quot;20307&quot; value=&quot;391&quot;/&gt;&lt;/object&gt;&lt;object type=&quot;3&quot; unique_id=&quot;10112&quot;&gt;&lt;property id=&quot;20148&quot; value=&quot;5&quot;/&gt;&lt;property id=&quot;20300&quot; value=&quot;Slide 106 - &amp;quot;Chương 3: HỆ ĐIỀU HÀNH WINDOWS&amp;quot;&quot;/&gt;&lt;property id=&quot;20307&quot; value=&quot;392&quot;/&gt;&lt;/object&gt;&lt;object type=&quot;3&quot; unique_id=&quot;10113&quot;&gt;&lt;property id=&quot;20148&quot; value=&quot;5&quot;/&gt;&lt;property id=&quot;20300&quot; value=&quot;Slide 107 - &amp;quot;Chương 3: HỆ ĐIỀU HÀNH WINDOWS&amp;quot;&quot;/&gt;&lt;property id=&quot;20307&quot; value=&quot;393&quot;/&gt;&lt;/object&gt;&lt;object type=&quot;3&quot; unique_id=&quot;10114&quot;&gt;&lt;property id=&quot;20148&quot; value=&quot;5&quot;/&gt;&lt;property id=&quot;20300&quot; value=&quot;Slide 108 - &amp;quot;Chương 3: HỆ ĐIỀU HÀNH WINDOWS&amp;quot;&quot;/&gt;&lt;property id=&quot;20307&quot; value=&quot;394&quot;/&gt;&lt;/object&gt;&lt;object type=&quot;3&quot; unique_id=&quot;10115&quot;&gt;&lt;property id=&quot;20148&quot; value=&quot;5&quot;/&gt;&lt;property id=&quot;20300&quot; value=&quot;Slide 109 - &amp;quot;Chương 3: HỆ ĐIỀU HÀNH WINDOWS&amp;quot;&quot;/&gt;&lt;property id=&quot;20307&quot; value=&quot;395&quot;/&gt;&lt;/object&gt;&lt;object type=&quot;3&quot; unique_id=&quot;10116&quot;&gt;&lt;property id=&quot;20148&quot; value=&quot;5&quot;/&gt;&lt;property id=&quot;20300&quot; value=&quot;Slide 110 - &amp;quot;Chương 3: HỆ ĐIỀU HÀNH WINDOWS&amp;quot;&quot;/&gt;&lt;property id=&quot;20307&quot; value=&quot;396&quot;/&gt;&lt;/object&gt;&lt;object type=&quot;3&quot; unique_id=&quot;10117&quot;&gt;&lt;property id=&quot;20148&quot; value=&quot;5&quot;/&gt;&lt;property id=&quot;20300&quot; value=&quot;Slide 111 - &amp;quot;Chương 3: HỆ ĐIỀU HÀNH WINDOWS&amp;quot;&quot;/&gt;&lt;property id=&quot;20307&quot; value=&quot;397&quot;/&gt;&lt;/object&gt;&lt;object type=&quot;3&quot; unique_id=&quot;10118&quot;&gt;&lt;property id=&quot;20148&quot; value=&quot;5&quot;/&gt;&lt;property id=&quot;20300&quot; value=&quot;Slide 112 - &amp;quot;Chương 3: HỆ ĐIỀU HÀNH WINDOWS&amp;quot;&quot;/&gt;&lt;property id=&quot;20307&quot; value=&quot;398&quot;/&gt;&lt;/object&gt;&lt;object type=&quot;3&quot; unique_id=&quot;10119&quot;&gt;&lt;property id=&quot;20148&quot; value=&quot;5&quot;/&gt;&lt;property id=&quot;20300&quot; value=&quot;Slide 113 - &amp;quot;Chương 3: HỆ ĐIỀU HÀNH WINDOWS&amp;quot;&quot;/&gt;&lt;property id=&quot;20307&quot; value=&quot;399&quot;/&gt;&lt;/object&gt;&lt;object type=&quot;3&quot; unique_id=&quot;10120&quot;&gt;&lt;property id=&quot;20148&quot; value=&quot;5&quot;/&gt;&lt;property id=&quot;20300&quot; value=&quot;Slide 114 - &amp;quot;Chương 3: HỆ ĐIỀU HÀNH WINDOWS&amp;quot;&quot;/&gt;&lt;property id=&quot;20307&quot; value=&quot;400&quot;/&gt;&lt;/object&gt;&lt;object type=&quot;3&quot; unique_id=&quot;10121&quot;&gt;&lt;property id=&quot;20148&quot; value=&quot;5&quot;/&gt;&lt;property id=&quot;20300&quot; value=&quot;Slide 115 - &amp;quot;Chương 3: HỆ ĐIỀU HÀNH WINDOWS&amp;quot;&quot;/&gt;&lt;property id=&quot;20307&quot; value=&quot;401&quot;/&gt;&lt;/object&gt;&lt;object type=&quot;3&quot; unique_id=&quot;10122&quot;&gt;&lt;property id=&quot;20148&quot; value=&quot;5&quot;/&gt;&lt;property id=&quot;20300&quot; value=&quot;Slide 116 - &amp;quot;Thanks for your listening!&amp;quot;&quot;/&gt;&lt;property id=&quot;20307&quot; value=&quot;280&quot;/&gt;&lt;/object&gt;&lt;object type=&quot;3&quot; unique_id=&quot;10970&quot;&gt;&lt;property id=&quot;20148&quot; value=&quot;5&quot;/&gt;&lt;property id=&quot;20300&quot; value=&quot;Slide 5 - &amp;quot;Chương 1: HỆ THỐNG MÁY TÍNH&amp;quot;&quot;/&gt;&lt;property id=&quot;20307&quot; value=&quot;403&quot;/&gt;&lt;/object&gt;&lt;object type=&quot;3&quot; unique_id=&quot;10971&quot;&gt;&lt;property id=&quot;20148&quot; value=&quot;5&quot;/&gt;&lt;property id=&quot;20300&quot; value=&quot;Slide 48 - &amp;quot;Chương 2: HỆ ĐIỀU HÀNH&amp;quot;&quot;/&gt;&lt;property id=&quot;20307&quot; value=&quot;404&quot;/&gt;&lt;/object&gt;&lt;object type=&quot;3&quot; unique_id=&quot;10972&quot;&gt;&lt;property id=&quot;20148&quot; value=&quot;5&quot;/&gt;&lt;property id=&quot;20300&quot; value=&quot;Slide 59 - &amp;quot;Chương 3: HỆ ĐIỀU HÀNH WINDOWS&amp;quot;&quot;/&gt;&lt;property id=&quot;20307&quot; value=&quot;402&quot;/&gt;&lt;/object&gt;&lt;object type=&quot;3&quot; unique_id=&quot;11089&quot;&gt;&lt;property id=&quot;20148&quot; value=&quot;5&quot;/&gt;&lt;property id=&quot;20300&quot; value=&quot;Slide 3 - &amp;quot;Mục tiêu&amp;quot;&quot;/&gt;&lt;property id=&quot;20307&quot; value=&quot;405&quot;/&gt;&lt;/object&gt;&lt;object type=&quot;3&quot; unique_id=&quot;11324&quot;&gt;&lt;property id=&quot;20148&quot; value=&quot;5&quot;/&gt;&lt;property id=&quot;20300&quot; value=&quot;Slide 117 - &amp;quot;Thành lập nhóm (10 phút)&amp;quot;&quot;/&gt;&lt;property id=&quot;20307&quot; value=&quot;407&quot;/&gt;&lt;/object&gt;&lt;object type=&quot;3&quot; unique_id=&quot;11325&quot;&gt;&lt;property id=&quot;20148&quot; value=&quot;5&quot;/&gt;&lt;property id=&quot;20300&quot; value=&quot;Slide 118 - &amp;quot;Chuẩn bị bài cho tuần 2:&amp;quot;&quot;/&gt;&lt;property id=&quot;20307&quot; value=&quot;406&quot;/&gt;&lt;/object&gt;&lt;object type=&quot;3&quot; unique_id=&quot;12040&quot;&gt;&lt;property id=&quot;20148&quot; value=&quot;5&quot;/&gt;&lt;property id=&quot;20300&quot; value=&quot;Slide 1&quot;/&gt;&lt;property id=&quot;20307&quot; value=&quot;40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37344</TotalTime>
  <Words>2626</Words>
  <Application>Microsoft Office PowerPoint</Application>
  <PresentationFormat>Custom</PresentationFormat>
  <Paragraphs>288</Paragraphs>
  <Slides>113</Slides>
  <Notes>1</Notes>
  <HiddenSlides>0</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Office Theme</vt:lpstr>
      <vt:lpstr>CHƯƠNG 2: NỀN TẢNG JAVA CƠ BẢN</vt:lpstr>
      <vt:lpstr>Mục tiêu</vt:lpstr>
      <vt:lpstr>1. Cú pháp Java cơ bản iới thiệu ngôn ngữ lập trình Java</vt:lpstr>
      <vt:lpstr>1.1. Kiểu dữ liệu và biến </vt:lpstr>
      <vt:lpstr>Các kiểu dữ liệu trong Java</vt:lpstr>
      <vt:lpstr>Wrapper class (lớp bao bọc)</vt:lpstr>
      <vt:lpstr>Danh sách các Wrapper class</vt:lpstr>
      <vt:lpstr>Ví dụ Chuyển chuổi sang kiểu dữ liệu nguyên thủy</vt:lpstr>
      <vt:lpstr>Ép kiểu (Type Casting) trong Java</vt:lpstr>
      <vt:lpstr>Ép kiểu đối với dữ liệu nguyên thủy</vt:lpstr>
      <vt:lpstr>1.2. Toán tử </vt:lpstr>
      <vt:lpstr>1.2. Toán tử </vt:lpstr>
      <vt:lpstr>1.2. Toán tử </vt:lpstr>
      <vt:lpstr>1.2. Toán tử </vt:lpstr>
      <vt:lpstr>Độ ưu tiên của các toán tử </vt:lpstr>
      <vt:lpstr>Ví dụ:</vt:lpstr>
      <vt:lpstr>1.3. Cấu trúc điều khiển</vt:lpstr>
      <vt:lpstr>1.3. Cấu trúc điều khiển</vt:lpstr>
      <vt:lpstr>1.3.1. Cấu trúc điều khiển if-else </vt:lpstr>
      <vt:lpstr>Ví dụ</vt:lpstr>
      <vt:lpstr>Biểu thức điều kiện</vt:lpstr>
      <vt:lpstr>Lệnh if lồng nhau</vt:lpstr>
      <vt:lpstr>1.3.2. Cấu trúc rẽ nhánh switch-case </vt:lpstr>
      <vt:lpstr>Ví dụ:</vt:lpstr>
      <vt:lpstr>1.1.4. Vòng lặp </vt:lpstr>
      <vt:lpstr>1.1.4.1. Vòng lặp while </vt:lpstr>
      <vt:lpstr>1.1.4.2. Vòng lặp do while </vt:lpstr>
      <vt:lpstr>1.1.4.4. Vòng lặp for </vt:lpstr>
      <vt:lpstr>Lưu ý:</vt:lpstr>
      <vt:lpstr>Ví dụ:</vt:lpstr>
      <vt:lpstr>Ví dụ: Tính giai thừa của 5 là 120: 5 × 4 × 3 × 2 × 1</vt:lpstr>
      <vt:lpstr>Ví dụ: Dùng đệ quy để liệt kê cây thư mục</vt:lpstr>
      <vt:lpstr>1.5. Chuỗi (String) trong Java </vt:lpstr>
      <vt:lpstr>Một số phương thức thông dụng của chuỗi String</vt:lpstr>
      <vt:lpstr>Một số phương thức thông dụng của chuỗi String</vt:lpstr>
      <vt:lpstr>Ví dụ</vt:lpstr>
      <vt:lpstr>1.6. Mảng một chiều, Mảng hai chiều </vt:lpstr>
      <vt:lpstr>Mảng một chiều</vt:lpstr>
      <vt:lpstr>Mảng hai chiều</vt:lpstr>
      <vt:lpstr>1.7. Một số thư viện thường dùng </vt:lpstr>
      <vt:lpstr>Thư viện xử lý số ngẫu nhiên - Lớp Random</vt:lpstr>
      <vt:lpstr>Thư viện toán học trong Java – lớp Math</vt:lpstr>
      <vt:lpstr>Thư viện JOptionPane</vt:lpstr>
      <vt:lpstr>Thư viện xử lý ngày tháng trong Java </vt:lpstr>
      <vt:lpstr>Ví dụ:</vt:lpstr>
      <vt:lpstr>Ví dụ</vt:lpstr>
      <vt:lpstr>Ví dụ</vt:lpstr>
      <vt:lpstr>1.8. Định dạng Formating </vt:lpstr>
      <vt:lpstr>Định dạng chuỗi in: printf và format </vt:lpstr>
      <vt:lpstr>Định dạng chuỗi in: printf và format </vt:lpstr>
      <vt:lpstr>Định dạng chuỗi in: printf và format </vt:lpstr>
      <vt:lpstr>Định dạng chuỗi in: printf và format </vt:lpstr>
      <vt:lpstr>Ví dụ:</vt:lpstr>
      <vt:lpstr>Ví dụ</vt:lpstr>
      <vt:lpstr>Ví dụ</vt:lpstr>
      <vt:lpstr>2. Lớp và đối tượng trong Java </vt:lpstr>
      <vt:lpstr>2.1. Lớp – Class </vt:lpstr>
      <vt:lpstr>Constructor – hàm khởi tạo</vt:lpstr>
      <vt:lpstr>Ví dụ:</vt:lpstr>
      <vt:lpstr>PowerPoint Presentation</vt:lpstr>
      <vt:lpstr>PowerPoint Presentation</vt:lpstr>
      <vt:lpstr>Sơ đồ lớp Class diagram </vt:lpstr>
      <vt:lpstr>Ví dụ:</vt:lpstr>
      <vt:lpstr>2.2. Đối tượng – Object </vt:lpstr>
      <vt:lpstr>2.3. Từ khóa static </vt:lpstr>
      <vt:lpstr>Lưu ý: </vt:lpstr>
      <vt:lpstr>Ví dụ:</vt:lpstr>
      <vt:lpstr>PowerPoint Presentation</vt:lpstr>
      <vt:lpstr>2.4. Từ khóa final </vt:lpstr>
      <vt:lpstr>Lưu ý: </vt:lpstr>
      <vt:lpstr>2.5. Package </vt:lpstr>
      <vt:lpstr>Ví dụ:</vt:lpstr>
      <vt:lpstr>2.6. Phạm vi truy xuất </vt:lpstr>
      <vt:lpstr>3. Đặc điểm hướng đối tượng trong Java </vt:lpstr>
      <vt:lpstr>3.1. Tính trừu tượng (Abstraction) </vt:lpstr>
      <vt:lpstr>3.2. Tính đóng gói (Encapsulation) </vt:lpstr>
      <vt:lpstr>3.3. Tính kế thừa (Inheritance) </vt:lpstr>
      <vt:lpstr>Ví dụ kế thừa</vt:lpstr>
      <vt:lpstr>PowerPoint Presentation</vt:lpstr>
      <vt:lpstr>Overloading method – Nạp chồng phương thức</vt:lpstr>
      <vt:lpstr>Ví dụ:</vt:lpstr>
      <vt:lpstr>Overriding method – Ghi đè phương thức</vt:lpstr>
      <vt:lpstr>Ví dụ: Overriding phương thức tinhGiaBan()  </vt:lpstr>
      <vt:lpstr>Ép kiểu – casting</vt:lpstr>
      <vt:lpstr>3.4. Tính đa hình (Polymorphism) </vt:lpstr>
      <vt:lpstr>Ví dụ</vt:lpstr>
      <vt:lpstr>4. JUnit Test </vt:lpstr>
      <vt:lpstr>JUnit Test</vt:lpstr>
      <vt:lpstr>Các phương thức</vt:lpstr>
      <vt:lpstr>Các phương thức</vt:lpstr>
      <vt:lpstr>Các phương thức</vt:lpstr>
      <vt:lpstr>Ví dụ:</vt:lpstr>
      <vt:lpstr>Ví dụ:</vt:lpstr>
      <vt:lpstr>PowerPoint Presentation</vt:lpstr>
      <vt:lpstr>PowerPoint Presentation</vt:lpstr>
      <vt:lpstr>PowerPoint Presentation</vt:lpstr>
      <vt:lpstr>Case Study Quản Lý Sinh Viên</vt:lpstr>
      <vt:lpstr>Tạo các Class cơ bản cần có cho chương trình ứng dụng</vt:lpstr>
      <vt:lpstr>Lớp Khoa:</vt:lpstr>
      <vt:lpstr>PowerPoint Presentation</vt:lpstr>
      <vt:lpstr>Bài tập</vt:lpstr>
      <vt:lpstr>Bài 1</vt:lpstr>
      <vt:lpstr>Bài 2</vt:lpstr>
      <vt:lpstr>Bài 3</vt:lpstr>
      <vt:lpstr>Bài 4</vt:lpstr>
      <vt:lpstr>Bài 5</vt:lpstr>
      <vt:lpstr>Bài 6</vt:lpstr>
      <vt:lpstr>Bài 7</vt:lpstr>
      <vt:lpstr>Bài 8</vt:lpstr>
      <vt:lpstr>Bài 9</vt:lpstr>
      <vt:lpstr>Bài 10</vt:lpstr>
      <vt:lpstr>Bài 11</vt:lpstr>
      <vt:lpstr>Bài 12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Nguyen</dc:creator>
  <cp:lastModifiedBy>admin</cp:lastModifiedBy>
  <cp:revision>326</cp:revision>
  <dcterms:created xsi:type="dcterms:W3CDTF">2014-12-29T13:34:32Z</dcterms:created>
  <dcterms:modified xsi:type="dcterms:W3CDTF">2020-05-19T06:10:59Z</dcterms:modified>
</cp:coreProperties>
</file>