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30"/>
  </p:notesMasterIdLst>
  <p:sldIdLst>
    <p:sldId id="259" r:id="rId2"/>
    <p:sldId id="257" r:id="rId3"/>
    <p:sldId id="272" r:id="rId4"/>
    <p:sldId id="258" r:id="rId5"/>
    <p:sldId id="302" r:id="rId6"/>
    <p:sldId id="267" r:id="rId7"/>
    <p:sldId id="260" r:id="rId8"/>
    <p:sldId id="288" r:id="rId9"/>
    <p:sldId id="289" r:id="rId10"/>
    <p:sldId id="290" r:id="rId11"/>
    <p:sldId id="291" r:id="rId12"/>
    <p:sldId id="292" r:id="rId13"/>
    <p:sldId id="293" r:id="rId14"/>
    <p:sldId id="295" r:id="rId15"/>
    <p:sldId id="294" r:id="rId16"/>
    <p:sldId id="297" r:id="rId17"/>
    <p:sldId id="296" r:id="rId18"/>
    <p:sldId id="298" r:id="rId19"/>
    <p:sldId id="299" r:id="rId20"/>
    <p:sldId id="300" r:id="rId21"/>
    <p:sldId id="301" r:id="rId22"/>
    <p:sldId id="303" r:id="rId23"/>
    <p:sldId id="305" r:id="rId24"/>
    <p:sldId id="304" r:id="rId25"/>
    <p:sldId id="306" r:id="rId26"/>
    <p:sldId id="307" r:id="rId27"/>
    <p:sldId id="280" r:id="rId28"/>
    <p:sldId id="266" r:id="rId29"/>
  </p:sldIdLst>
  <p:sldSz cx="9144000" cy="5143500" type="screen16x9"/>
  <p:notesSz cx="6858000" cy="9144000"/>
  <p:embeddedFontLst>
    <p:embeddedFont>
      <p:font typeface="Nixie One" panose="020B0604020202020204" charset="0"/>
      <p:regular r:id="rId31"/>
    </p:embeddedFont>
    <p:embeddedFont>
      <p:font typeface="Helvetica Neue" panose="020B0604020202020204" charset="0"/>
      <p:regular r:id="rId32"/>
      <p:bold r:id="rId33"/>
      <p:italic r:id="rId34"/>
      <p:boldItalic r:id="rId35"/>
    </p:embeddedFont>
    <p:embeddedFont>
      <p:font typeface="Muli" panose="020B060402020202020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9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1F49FEA-A8DC-4CDF-ADF0-F4EEC92C7CAB}">
  <a:tblStyle styleId="{51F49FEA-A8DC-4CDF-ADF0-F4EEC92C7CA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364" autoAdjust="0"/>
  </p:normalViewPr>
  <p:slideViewPr>
    <p:cSldViewPr snapToGrid="0" showGuides="1">
      <p:cViewPr varScale="1">
        <p:scale>
          <a:sx n="92" d="100"/>
          <a:sy n="92" d="100"/>
        </p:scale>
        <p:origin x="672" y="162"/>
      </p:cViewPr>
      <p:guideLst>
        <p:guide orient="horz" pos="1620"/>
        <p:guide pos="29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22668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48043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70455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2917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11732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73656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24449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90001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54806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4963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8189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97804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39788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72691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48502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64566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015589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13401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73055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7512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"/>
          <p:cNvSpPr/>
          <p:nvPr/>
        </p:nvSpPr>
        <p:spPr>
          <a:xfrm rot="10800000" flipH="1">
            <a:off x="-94969" y="303826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" name="Google Shape;50;p3"/>
          <p:cNvSpPr/>
          <p:nvPr/>
        </p:nvSpPr>
        <p:spPr>
          <a:xfrm rot="5400000">
            <a:off x="559400" y="1538825"/>
            <a:ext cx="1788000" cy="2064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"/>
          <p:cNvSpPr/>
          <p:nvPr/>
        </p:nvSpPr>
        <p:spPr>
          <a:xfrm rot="10800000" flipH="1">
            <a:off x="66674" y="313542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/>
          <p:nvPr/>
        </p:nvSpPr>
        <p:spPr>
          <a:xfrm rot="10800000" flipH="1">
            <a:off x="828675" y="351655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/>
          <p:nvPr/>
        </p:nvSpPr>
        <p:spPr>
          <a:xfrm rot="10800000" flipH="1">
            <a:off x="761999" y="8779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3"/>
          <p:cNvSpPr/>
          <p:nvPr/>
        </p:nvSpPr>
        <p:spPr>
          <a:xfrm rot="10800000" flipH="1">
            <a:off x="793851" y="4692801"/>
            <a:ext cx="517500" cy="4479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" name="Google Shape;57;p3"/>
          <p:cNvGrpSpPr/>
          <p:nvPr/>
        </p:nvGrpSpPr>
        <p:grpSpPr>
          <a:xfrm>
            <a:off x="996359" y="1070668"/>
            <a:ext cx="351204" cy="324661"/>
            <a:chOff x="5975075" y="2327500"/>
            <a:chExt cx="420100" cy="388350"/>
          </a:xfrm>
        </p:grpSpPr>
        <p:sp>
          <p:nvSpPr>
            <p:cNvPr id="58" name="Google Shape;58;p3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3"/>
          <p:cNvSpPr/>
          <p:nvPr/>
        </p:nvSpPr>
        <p:spPr>
          <a:xfrm>
            <a:off x="393600" y="334662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" name="Google Shape;61;p3"/>
          <p:cNvGrpSpPr/>
          <p:nvPr/>
        </p:nvGrpSpPr>
        <p:grpSpPr>
          <a:xfrm>
            <a:off x="305253" y="553856"/>
            <a:ext cx="247469" cy="392302"/>
            <a:chOff x="6718575" y="2318625"/>
            <a:chExt cx="256950" cy="407375"/>
          </a:xfrm>
        </p:grpSpPr>
        <p:sp>
          <p:nvSpPr>
            <p:cNvPr id="62" name="Google Shape;62;p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3"/>
          <p:cNvGrpSpPr/>
          <p:nvPr/>
        </p:nvGrpSpPr>
        <p:grpSpPr>
          <a:xfrm>
            <a:off x="1419984" y="3634331"/>
            <a:ext cx="342882" cy="350068"/>
            <a:chOff x="3951850" y="2985350"/>
            <a:chExt cx="407950" cy="416500"/>
          </a:xfrm>
        </p:grpSpPr>
        <p:sp>
          <p:nvSpPr>
            <p:cNvPr id="71" name="Google Shape;71;p3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" name="Google Shape;75;p3"/>
          <p:cNvSpPr/>
          <p:nvPr/>
        </p:nvSpPr>
        <p:spPr>
          <a:xfrm rot="10800000" flipH="1">
            <a:off x="733424" y="393602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3"/>
          <p:cNvSpPr/>
          <p:nvPr/>
        </p:nvSpPr>
        <p:spPr>
          <a:xfrm rot="10800000" flipH="1">
            <a:off x="738525" y="10085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3"/>
          <p:cNvSpPr/>
          <p:nvPr/>
        </p:nvSpPr>
        <p:spPr>
          <a:xfrm rot="10800000" flipH="1">
            <a:off x="-291325" y="4148475"/>
            <a:ext cx="1182300" cy="1023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3"/>
          <p:cNvSpPr/>
          <p:nvPr/>
        </p:nvSpPr>
        <p:spPr>
          <a:xfrm rot="10800000" flipH="1">
            <a:off x="420725" y="-652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3"/>
          <p:cNvSpPr/>
          <p:nvPr/>
        </p:nvSpPr>
        <p:spPr>
          <a:xfrm>
            <a:off x="1019338" y="416705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3"/>
          <p:cNvGrpSpPr/>
          <p:nvPr/>
        </p:nvGrpSpPr>
        <p:grpSpPr>
          <a:xfrm>
            <a:off x="-50285" y="1452794"/>
            <a:ext cx="624844" cy="599376"/>
            <a:chOff x="5241175" y="4959100"/>
            <a:chExt cx="539775" cy="517775"/>
          </a:xfrm>
        </p:grpSpPr>
        <p:sp>
          <p:nvSpPr>
            <p:cNvPr id="81" name="Google Shape;81;p3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" name="Google Shape;87;p3"/>
          <p:cNvSpPr/>
          <p:nvPr/>
        </p:nvSpPr>
        <p:spPr>
          <a:xfrm>
            <a:off x="47199" y="4430470"/>
            <a:ext cx="505231" cy="459562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"/>
          <p:cNvSpPr/>
          <p:nvPr/>
        </p:nvSpPr>
        <p:spPr>
          <a:xfrm rot="10800000" flipH="1">
            <a:off x="-94969" y="619169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0" name="Google Shape;90;p4"/>
          <p:cNvSpPr/>
          <p:nvPr/>
        </p:nvSpPr>
        <p:spPr>
          <a:xfrm rot="5400000">
            <a:off x="499599" y="1905237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1" name="Google Shape;91;p4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92" name="Google Shape;92;p4"/>
          <p:cNvSpPr/>
          <p:nvPr/>
        </p:nvSpPr>
        <p:spPr>
          <a:xfrm rot="10800000" flipH="1">
            <a:off x="-123826" y="28115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4"/>
          <p:cNvSpPr/>
          <p:nvPr/>
        </p:nvSpPr>
        <p:spPr>
          <a:xfrm rot="10800000" flipH="1">
            <a:off x="638175" y="3192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4"/>
          <p:cNvSpPr/>
          <p:nvPr/>
        </p:nvSpPr>
        <p:spPr>
          <a:xfrm rot="10800000" flipH="1">
            <a:off x="752474" y="120180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4"/>
          <p:cNvSpPr/>
          <p:nvPr/>
        </p:nvSpPr>
        <p:spPr>
          <a:xfrm rot="10800000" flipH="1">
            <a:off x="657225" y="4380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" name="Google Shape;96;p4"/>
          <p:cNvGrpSpPr/>
          <p:nvPr/>
        </p:nvGrpSpPr>
        <p:grpSpPr>
          <a:xfrm>
            <a:off x="986834" y="1394518"/>
            <a:ext cx="351204" cy="324661"/>
            <a:chOff x="5975075" y="2327500"/>
            <a:chExt cx="420100" cy="388350"/>
          </a:xfrm>
        </p:grpSpPr>
        <p:sp>
          <p:nvSpPr>
            <p:cNvPr id="97" name="Google Shape;97;p4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" name="Google Shape;99;p4"/>
          <p:cNvSpPr/>
          <p:nvPr/>
        </p:nvSpPr>
        <p:spPr>
          <a:xfrm>
            <a:off x="203100" y="30227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" name="Google Shape;100;p4"/>
          <p:cNvGrpSpPr/>
          <p:nvPr/>
        </p:nvGrpSpPr>
        <p:grpSpPr>
          <a:xfrm>
            <a:off x="295728" y="877706"/>
            <a:ext cx="247469" cy="392302"/>
            <a:chOff x="6718575" y="2318625"/>
            <a:chExt cx="256950" cy="407375"/>
          </a:xfrm>
        </p:grpSpPr>
        <p:sp>
          <p:nvSpPr>
            <p:cNvPr id="101" name="Google Shape;101;p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" name="Google Shape;109;p4"/>
          <p:cNvGrpSpPr/>
          <p:nvPr/>
        </p:nvGrpSpPr>
        <p:grpSpPr>
          <a:xfrm>
            <a:off x="1229484" y="3310481"/>
            <a:ext cx="342882" cy="350068"/>
            <a:chOff x="3951850" y="2985350"/>
            <a:chExt cx="407950" cy="416500"/>
          </a:xfrm>
        </p:grpSpPr>
        <p:sp>
          <p:nvSpPr>
            <p:cNvPr id="110" name="Google Shape;110;p4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" name="Google Shape;114;p4"/>
          <p:cNvSpPr/>
          <p:nvPr/>
        </p:nvSpPr>
        <p:spPr>
          <a:xfrm rot="10800000" flipH="1">
            <a:off x="542924" y="36121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4"/>
          <p:cNvSpPr/>
          <p:nvPr/>
        </p:nvSpPr>
        <p:spPr>
          <a:xfrm rot="10800000" flipH="1">
            <a:off x="729000" y="424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4"/>
          <p:cNvSpPr/>
          <p:nvPr/>
        </p:nvSpPr>
        <p:spPr>
          <a:xfrm rot="10800000" flipH="1">
            <a:off x="-115052" y="3996025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4"/>
          <p:cNvSpPr/>
          <p:nvPr/>
        </p:nvSpPr>
        <p:spPr>
          <a:xfrm rot="10800000" flipH="1">
            <a:off x="411200" y="2586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4"/>
          <p:cNvSpPr/>
          <p:nvPr/>
        </p:nvSpPr>
        <p:spPr>
          <a:xfrm>
            <a:off x="828838" y="38432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9" name="Google Shape;119;p4"/>
          <p:cNvGrpSpPr/>
          <p:nvPr/>
        </p:nvGrpSpPr>
        <p:grpSpPr>
          <a:xfrm>
            <a:off x="67092" y="1681690"/>
            <a:ext cx="455624" cy="437054"/>
            <a:chOff x="5241175" y="4959100"/>
            <a:chExt cx="539775" cy="517775"/>
          </a:xfrm>
        </p:grpSpPr>
        <p:sp>
          <p:nvSpPr>
            <p:cNvPr id="120" name="Google Shape;120;p4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" name="Google Shape;126;p4"/>
          <p:cNvSpPr/>
          <p:nvPr/>
        </p:nvSpPr>
        <p:spPr>
          <a:xfrm>
            <a:off x="144926" y="4214500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4"/>
          <p:cNvSpPr txBox="1"/>
          <p:nvPr/>
        </p:nvSpPr>
        <p:spPr>
          <a:xfrm>
            <a:off x="94000" y="1929581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  <a:endParaRPr sz="120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28" name="Google Shape;128;p4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4" name="Google Shape;214;p7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7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6" name="Google Shape;216;p7"/>
          <p:cNvSpPr txBox="1">
            <a:spLocks noGrp="1"/>
          </p:cNvSpPr>
          <p:nvPr>
            <p:ph type="body" idx="2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7" name="Google Shape;217;p7"/>
          <p:cNvSpPr txBox="1">
            <a:spLocks noGrp="1"/>
          </p:cNvSpPr>
          <p:nvPr>
            <p:ph type="body" idx="3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8" name="Google Shape;218;p7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7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7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7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2" name="Google Shape;222;p7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23" name="Google Shape;223;p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5" name="Google Shape;225;p7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6" name="Google Shape;226;p7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27" name="Google Shape;227;p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5" name="Google Shape;235;p7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36" name="Google Shape;236;p7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7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7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7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0" name="Google Shape;240;p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8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3" name="Google Shape;243;p8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4" name="Google Shape;244;p8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8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8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8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8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9" name="Google Shape;249;p8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50" name="Google Shape;250;p8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8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2" name="Google Shape;252;p8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3" name="Google Shape;253;p8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54" name="Google Shape;254;p8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8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8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" name="Google Shape;262;p8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63" name="Google Shape;263;p8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8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8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8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7" name="Google Shape;267;p8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8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8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8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8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2" name="Google Shape;272;p8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73" name="Google Shape;273;p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9" name="Google Shape;279;p8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8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0"/>
          <p:cNvSpPr/>
          <p:nvPr/>
        </p:nvSpPr>
        <p:spPr>
          <a:xfrm rot="10800000" flipH="1">
            <a:off x="8218352" y="4121459"/>
            <a:ext cx="685200" cy="593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3" name="Google Shape;323;p10"/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4" name="Google Shape;324;p10"/>
          <p:cNvSpPr/>
          <p:nvPr/>
        </p:nvSpPr>
        <p:spPr>
          <a:xfrm rot="10800000" flipH="1">
            <a:off x="-123825" y="847791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0"/>
          <p:cNvSpPr/>
          <p:nvPr/>
        </p:nvSpPr>
        <p:spPr>
          <a:xfrm rot="10800000" flipH="1">
            <a:off x="503116" y="1161450"/>
            <a:ext cx="352800" cy="305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0"/>
          <p:cNvSpPr/>
          <p:nvPr/>
        </p:nvSpPr>
        <p:spPr>
          <a:xfrm rot="10800000" flipH="1">
            <a:off x="1208424" y="-131812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0"/>
          <p:cNvSpPr/>
          <p:nvPr/>
        </p:nvSpPr>
        <p:spPr>
          <a:xfrm rot="10800000" flipH="1">
            <a:off x="247753" y="49693"/>
            <a:ext cx="295200" cy="255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0"/>
          <p:cNvSpPr/>
          <p:nvPr/>
        </p:nvSpPr>
        <p:spPr>
          <a:xfrm rot="10800000" flipH="1">
            <a:off x="8763568" y="4485979"/>
            <a:ext cx="543000" cy="470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0"/>
          <p:cNvSpPr/>
          <p:nvPr/>
        </p:nvSpPr>
        <p:spPr>
          <a:xfrm rot="10800000" flipH="1">
            <a:off x="8523810" y="4741100"/>
            <a:ext cx="284100" cy="2457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0"/>
          <p:cNvSpPr/>
          <p:nvPr/>
        </p:nvSpPr>
        <p:spPr>
          <a:xfrm rot="10800000" flipH="1">
            <a:off x="8322785" y="3628023"/>
            <a:ext cx="543000" cy="470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0"/>
          <p:cNvSpPr/>
          <p:nvPr/>
        </p:nvSpPr>
        <p:spPr>
          <a:xfrm rot="10800000" flipH="1">
            <a:off x="8763569" y="4009882"/>
            <a:ext cx="237600" cy="2058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0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5" Type="http://schemas.microsoft.com/office/2007/relationships/hdphoto" Target="../media/hdphoto5.wdp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5" Type="http://schemas.microsoft.com/office/2007/relationships/hdphoto" Target="../media/hdphoto6.wdp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7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8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9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0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1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2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3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4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5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6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7.wd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8.wd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0.wdp"/><Relationship Id="rId5" Type="http://schemas.openxmlformats.org/officeDocument/2006/relationships/image" Target="../media/image21.png"/><Relationship Id="rId4" Type="http://schemas.microsoft.com/office/2007/relationships/hdphoto" Target="../media/hdphoto19.wd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1.wdp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3.wdp"/><Relationship Id="rId5" Type="http://schemas.openxmlformats.org/officeDocument/2006/relationships/image" Target="../media/image24.png"/><Relationship Id="rId4" Type="http://schemas.microsoft.com/office/2007/relationships/hdphoto" Target="../media/hdphoto22.wdp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3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microsoft.com/office/2007/relationships/hdphoto" Target="../media/hdphoto4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4"/>
          <p:cNvSpPr txBox="1"/>
          <p:nvPr/>
        </p:nvSpPr>
        <p:spPr>
          <a:xfrm>
            <a:off x="409575" y="168585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TFT</a:t>
            </a:r>
            <a:endParaRPr sz="6000" b="1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Google Shape;337;p11"/>
          <p:cNvSpPr txBox="1">
            <a:spLocks/>
          </p:cNvSpPr>
          <p:nvPr/>
        </p:nvSpPr>
        <p:spPr>
          <a:xfrm>
            <a:off x="2259491" y="1991850"/>
            <a:ext cx="6884509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algn="ctr"/>
            <a:r>
              <a:rPr lang="vi-VN" sz="440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 ÁN </a:t>
            </a:r>
            <a:br>
              <a:rPr lang="vi-VN" sz="440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sz="440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 ĐỐI TƯỢNG</a:t>
            </a:r>
            <a:endParaRPr lang="vi-VN" sz="440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93C"/>
        </a:solidFill>
        <a:effectLst/>
      </p:bgPr>
    </p:bg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1701731" y="0"/>
            <a:ext cx="621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Clr>
                <a:schemeClr val="accent5">
                  <a:lumMod val="60000"/>
                  <a:lumOff val="40000"/>
                </a:schemeClr>
              </a:buClr>
              <a:buFont typeface="+mj-lt"/>
              <a:buAutoNum type="arabicPeriod"/>
            </a:pPr>
            <a:r>
              <a:rPr lang="en-US" sz="280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Thêm – [</a:t>
            </a:r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HoaDon</a:t>
            </a:r>
            <a:r>
              <a:rPr lang="en-US" sz="280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]</a:t>
            </a:r>
            <a:endParaRPr lang="en-US" sz="280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732" y="602673"/>
            <a:ext cx="7348750" cy="446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932567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93C"/>
        </a:solidFill>
        <a:effectLst/>
      </p:bgPr>
    </p:bg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1701731" y="0"/>
            <a:ext cx="621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Clr>
                <a:schemeClr val="accent5">
                  <a:lumMod val="60000"/>
                  <a:lumOff val="40000"/>
                </a:schemeClr>
              </a:buClr>
              <a:buFont typeface="+mj-lt"/>
              <a:buAutoNum type="arabicPeriod"/>
            </a:pPr>
            <a:r>
              <a:rPr lang="en-US" sz="280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Thêm – [</a:t>
            </a:r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HoaDon</a:t>
            </a:r>
            <a:r>
              <a:rPr lang="en-US" sz="280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]</a:t>
            </a:r>
            <a:endParaRPr lang="en-US" sz="280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730" y="665018"/>
            <a:ext cx="7338361" cy="439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710087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1701731" y="0"/>
            <a:ext cx="621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Clr>
                <a:schemeClr val="accent5">
                  <a:lumMod val="60000"/>
                  <a:lumOff val="40000"/>
                </a:schemeClr>
              </a:buClr>
              <a:buFont typeface="+mj-lt"/>
              <a:buAutoNum type="arabicPeriod"/>
            </a:pPr>
            <a:r>
              <a:rPr lang="en-US" sz="280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Thêm – [</a:t>
            </a:r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HoaDon</a:t>
            </a:r>
            <a:r>
              <a:rPr lang="en-US" sz="280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]</a:t>
            </a:r>
            <a:endParaRPr lang="en-US" sz="280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730" y="644237"/>
            <a:ext cx="7359143" cy="4499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54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1400395" y="0"/>
            <a:ext cx="621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Clr>
                <a:schemeClr val="accent5">
                  <a:lumMod val="60000"/>
                  <a:lumOff val="40000"/>
                </a:schemeClr>
              </a:buClr>
              <a:buFont typeface="+mj-lt"/>
              <a:buAutoNum type="arabicPeriod" startAt="2"/>
            </a:pPr>
            <a:r>
              <a:rPr lang="en-US" sz="280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Sửa – [</a:t>
            </a:r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SanPham</a:t>
            </a:r>
            <a:r>
              <a:rPr lang="en-US" sz="280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]</a:t>
            </a:r>
            <a:endParaRPr lang="en-US" sz="280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673" y="523220"/>
            <a:ext cx="7232072" cy="4474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55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1400395" y="0"/>
            <a:ext cx="621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Clr>
                <a:schemeClr val="accent5">
                  <a:lumMod val="60000"/>
                  <a:lumOff val="40000"/>
                </a:schemeClr>
              </a:buClr>
              <a:buFont typeface="+mj-lt"/>
              <a:buAutoNum type="arabicPeriod" startAt="2"/>
            </a:pPr>
            <a:r>
              <a:rPr lang="en-US" sz="280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Sửa – [</a:t>
            </a:r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SanPham</a:t>
            </a:r>
            <a:r>
              <a:rPr lang="en-US" sz="280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]</a:t>
            </a:r>
            <a:endParaRPr lang="en-US" sz="280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602" y="523220"/>
            <a:ext cx="7226597" cy="4620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29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1400395" y="0"/>
            <a:ext cx="621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Clr>
                <a:schemeClr val="accent5">
                  <a:lumMod val="60000"/>
                  <a:lumOff val="40000"/>
                </a:schemeClr>
              </a:buClr>
              <a:buFont typeface="+mj-lt"/>
              <a:buAutoNum type="arabicPeriod" startAt="2"/>
            </a:pPr>
            <a:r>
              <a:rPr lang="en-US" sz="280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Sửa – [</a:t>
            </a:r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NhanVien</a:t>
            </a:r>
            <a:r>
              <a:rPr lang="en-US" sz="280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]</a:t>
            </a:r>
            <a:endParaRPr lang="en-US" sz="280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845" y="523219"/>
            <a:ext cx="7190510" cy="4495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07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1400395" y="0"/>
            <a:ext cx="621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Clr>
                <a:schemeClr val="accent5">
                  <a:lumMod val="60000"/>
                  <a:lumOff val="40000"/>
                </a:schemeClr>
              </a:buClr>
              <a:buFont typeface="+mj-lt"/>
              <a:buAutoNum type="arabicPeriod" startAt="2"/>
            </a:pPr>
            <a:r>
              <a:rPr lang="en-US" sz="280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Sửa – [</a:t>
            </a:r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NhanVien</a:t>
            </a:r>
            <a:r>
              <a:rPr lang="en-US" sz="280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]</a:t>
            </a:r>
            <a:endParaRPr lang="en-US" sz="280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821" y="504103"/>
            <a:ext cx="7161969" cy="4525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53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1400395" y="0"/>
            <a:ext cx="621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Clr>
                <a:schemeClr val="accent5">
                  <a:lumMod val="60000"/>
                  <a:lumOff val="40000"/>
                </a:schemeClr>
              </a:buClr>
              <a:buFont typeface="+mj-lt"/>
              <a:buAutoNum type="arabicPeriod" startAt="2"/>
            </a:pPr>
            <a:r>
              <a:rPr lang="en-US" sz="280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Sửa – [</a:t>
            </a:r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KhachHang</a:t>
            </a:r>
            <a:r>
              <a:rPr lang="en-US" sz="280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]</a:t>
            </a:r>
            <a:endParaRPr lang="en-US" sz="280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454" y="644236"/>
            <a:ext cx="7200901" cy="4374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11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1400395" y="0"/>
            <a:ext cx="621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Clr>
                <a:schemeClr val="accent5">
                  <a:lumMod val="60000"/>
                  <a:lumOff val="40000"/>
                </a:schemeClr>
              </a:buClr>
              <a:buFont typeface="+mj-lt"/>
              <a:buAutoNum type="arabicPeriod" startAt="2"/>
            </a:pPr>
            <a:r>
              <a:rPr lang="en-US" sz="280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Sửa – [</a:t>
            </a:r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KhachHang</a:t>
            </a:r>
            <a:r>
              <a:rPr lang="en-US" sz="280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]</a:t>
            </a:r>
            <a:endParaRPr lang="en-US" sz="280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144" y="561336"/>
            <a:ext cx="7225211" cy="4499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378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1400395" y="0"/>
            <a:ext cx="621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Clr>
                <a:schemeClr val="accent5">
                  <a:lumMod val="60000"/>
                  <a:lumOff val="40000"/>
                </a:schemeClr>
              </a:buClr>
              <a:buFont typeface="+mj-lt"/>
              <a:buAutoNum type="arabicPeriod" startAt="3"/>
            </a:pPr>
            <a:r>
              <a:rPr lang="en-US" sz="280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Xóa – [</a:t>
            </a:r>
            <a:r>
              <a:rPr lang="en-US" sz="280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SanPham</a:t>
            </a:r>
            <a:r>
              <a:rPr lang="en-US" sz="280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]</a:t>
            </a:r>
            <a:endParaRPr lang="en-US" sz="280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937" y="904009"/>
            <a:ext cx="7194854" cy="4083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87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2"/>
          <p:cNvSpPr txBox="1">
            <a:spLocks noGrp="1"/>
          </p:cNvSpPr>
          <p:nvPr>
            <p:ph type="title"/>
          </p:nvPr>
        </p:nvSpPr>
        <p:spPr>
          <a:xfrm>
            <a:off x="2388303" y="22034"/>
            <a:ext cx="6623494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smtClean="0">
                <a:solidFill>
                  <a:srgbClr val="FFFF00"/>
                </a:solidFill>
              </a:rPr>
              <a:t>WELCOME TO GROUP 10</a:t>
            </a:r>
            <a:endParaRPr b="1">
              <a:solidFill>
                <a:srgbClr val="FFFF00"/>
              </a:solidFill>
            </a:endParaRPr>
          </a:p>
        </p:txBody>
      </p:sp>
      <p:sp>
        <p:nvSpPr>
          <p:cNvPr id="346" name="Google Shape;346;p1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833807"/>
              </p:ext>
            </p:extLst>
          </p:nvPr>
        </p:nvGraphicFramePr>
        <p:xfrm>
          <a:off x="121186" y="1619479"/>
          <a:ext cx="8890611" cy="3474720"/>
        </p:xfrm>
        <a:graphic>
          <a:graphicData uri="http://schemas.openxmlformats.org/drawingml/2006/table">
            <a:tbl>
              <a:tblPr firstRow="1" bandRow="1">
                <a:tableStyleId>{51F49FEA-A8DC-4CDF-ADF0-F4EEC92C7CAB}</a:tableStyleId>
              </a:tblPr>
              <a:tblGrid>
                <a:gridCol w="2483830">
                  <a:extLst>
                    <a:ext uri="{9D8B030D-6E8A-4147-A177-3AD203B41FA5}">
                      <a16:colId xmlns:a16="http://schemas.microsoft.com/office/drawing/2014/main" val="555173670"/>
                    </a:ext>
                  </a:extLst>
                </a:gridCol>
                <a:gridCol w="3490101">
                  <a:extLst>
                    <a:ext uri="{9D8B030D-6E8A-4147-A177-3AD203B41FA5}">
                      <a16:colId xmlns:a16="http://schemas.microsoft.com/office/drawing/2014/main" val="1330258302"/>
                    </a:ext>
                  </a:extLst>
                </a:gridCol>
                <a:gridCol w="2916680">
                  <a:extLst>
                    <a:ext uri="{9D8B030D-6E8A-4147-A177-3AD203B41FA5}">
                      <a16:colId xmlns:a16="http://schemas.microsoft.com/office/drawing/2014/main" val="3408590799"/>
                    </a:ext>
                  </a:extLst>
                </a:gridCol>
              </a:tblGrid>
              <a:tr h="583219">
                <a:tc>
                  <a:txBody>
                    <a:bodyPr/>
                    <a:lstStyle/>
                    <a:p>
                      <a:pPr algn="r"/>
                      <a:r>
                        <a:rPr lang="en-US" sz="1800" smtClean="0">
                          <a:ln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Thành</a:t>
                      </a:r>
                      <a:r>
                        <a:rPr lang="en-US" sz="1800" baseline="0" smtClean="0">
                          <a:ln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viên</a:t>
                      </a:r>
                    </a:p>
                    <a:p>
                      <a:pPr algn="l"/>
                      <a:r>
                        <a:rPr lang="en-US" sz="1800" smtClean="0">
                          <a:ln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Công</a:t>
                      </a:r>
                      <a:r>
                        <a:rPr lang="en-US" sz="1800" baseline="0" smtClean="0">
                          <a:ln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việc</a:t>
                      </a:r>
                      <a:endParaRPr lang="en-US" sz="1800">
                        <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ln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800" b="0" i="0" u="none" strike="noStrike" cap="none" smtClean="0">
                          <a:ln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Lưu</a:t>
                      </a:r>
                      <a:r>
                        <a:rPr lang="en-US" sz="1800" b="0" i="0" u="none" strike="noStrike" cap="none" baseline="0" smtClean="0">
                          <a:ln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 Thị Kiều Oanh</a:t>
                      </a:r>
                      <a:endParaRPr lang="en-US" sz="1800" b="0" i="0" u="none" strike="noStrike" cap="none">
                        <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ln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800" b="0" i="0" u="none" strike="noStrike" cap="none" smtClean="0">
                          <a:ln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Nguyễn</a:t>
                      </a:r>
                      <a:r>
                        <a:rPr lang="en-US" sz="1800" b="0" i="0" u="none" strike="noStrike" cap="none" baseline="0" smtClean="0">
                          <a:ln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 Lê Trọng Tiền</a:t>
                      </a:r>
                      <a:endParaRPr lang="en-US" sz="1800" b="0" i="0" u="none" strike="noStrike" cap="none">
                        <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ln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733424"/>
                  </a:ext>
                </a:extLst>
              </a:tr>
              <a:tr h="83317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cap="none" smtClean="0">
                          <a:ln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Chia class(chính)</a:t>
                      </a:r>
                    </a:p>
                    <a:p>
                      <a:pPr algn="ctr"/>
                      <a:r>
                        <a:rPr lang="en-US" sz="1800" b="0" i="0" u="none" strike="noStrike" cap="none" smtClean="0">
                          <a:ln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 và</a:t>
                      </a:r>
                      <a:r>
                        <a:rPr lang="en-US" sz="1800" b="0" i="0" u="none" strike="noStrike" cap="none" baseline="0" smtClean="0">
                          <a:ln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 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800" b="0" i="0" u="none" strike="noStrike" cap="none" smtClean="0">
                          <a:ln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KhachHang</a:t>
                      </a:r>
                    </a:p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800" b="0" i="0" u="none" strike="noStrike" cap="none" smtClean="0">
                          <a:ln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NhanVien</a:t>
                      </a:r>
                    </a:p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800" b="0" i="0" u="none" strike="noStrike" cap="none" smtClean="0">
                          <a:ln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ThongTinChung</a:t>
                      </a:r>
                      <a:endParaRPr lang="en-US" sz="1800" b="0" i="0" u="none" strike="noStrike" cap="none">
                        <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ln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800" b="0" i="0" u="none" strike="noStrike" cap="none" smtClean="0">
                          <a:ln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HoaDon</a:t>
                      </a:r>
                    </a:p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800" b="0" i="0" u="none" strike="noStrike" cap="none" smtClean="0">
                          <a:ln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San</a:t>
                      </a:r>
                      <a:r>
                        <a:rPr lang="en-US" sz="1800" b="0" i="0" u="none" strike="noStrike" cap="none" baseline="0" smtClean="0">
                          <a:ln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Pham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b="0" i="0" u="none" strike="noStrike" cap="none" smtClean="0">
                          <a:ln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DiaChi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915083"/>
                  </a:ext>
                </a:extLst>
              </a:tr>
              <a:tr h="583219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cap="none" smtClean="0">
                          <a:ln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Class(phát</a:t>
                      </a:r>
                      <a:r>
                        <a:rPr lang="en-US" sz="1800" b="0" i="0" u="none" strike="noStrike" cap="none" baseline="0" smtClean="0">
                          <a:ln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 sinh</a:t>
                      </a:r>
                      <a:r>
                        <a:rPr lang="en-US" sz="1800" b="0" i="0" u="none" strike="noStrike" cap="none" smtClean="0">
                          <a:ln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)</a:t>
                      </a:r>
                      <a:endParaRPr lang="en-US" sz="1800" b="0" i="0" u="none" strike="noStrike" cap="none">
                        <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ln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800" b="0" i="0" u="none" strike="noStrike" cap="none" smtClean="0">
                        <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ln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b="0" i="0" u="none" strike="noStrike" cap="none" smtClean="0">
                          <a:ln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IOFile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b="0" i="0" u="none" strike="noStrike" cap="none" smtClean="0">
                          <a:ln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CreateID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621307"/>
                  </a:ext>
                </a:extLst>
              </a:tr>
              <a:tr h="583219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cap="none" smtClean="0">
                          <a:ln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Chức</a:t>
                      </a:r>
                      <a:r>
                        <a:rPr lang="en-US" sz="1800" b="0" i="0" u="none" strike="noStrike" cap="none" baseline="0" smtClean="0">
                          <a:ln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 năng</a:t>
                      </a:r>
                      <a:endParaRPr lang="en-US" sz="1800" b="0" i="0" u="none" strike="noStrike" cap="none">
                        <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ln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indent="-2857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800" b="0" i="0" u="none" strike="noStrike" cap="none" smtClean="0">
                          <a:ln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Thêm</a:t>
                      </a:r>
                      <a:r>
                        <a:rPr lang="en-US" sz="1800" b="0" i="0" u="none" strike="noStrike" cap="none" baseline="0" smtClean="0">
                          <a:ln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 thông tin</a:t>
                      </a:r>
                    </a:p>
                    <a:p>
                      <a:pPr marL="285750" marR="0" indent="-2857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800" b="0" i="0" u="none" strike="noStrike" cap="none" baseline="0" smtClean="0">
                          <a:ln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Xóa thông tin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b="0" i="0" u="none" strike="noStrike" cap="none" baseline="0" smtClean="0">
                          <a:ln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- Xuất thông tin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b="0" i="0" u="none" strike="noStrike" cap="none" baseline="0" smtClean="0">
                          <a:ln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- Sửa thông tin</a:t>
                      </a:r>
                      <a:endParaRPr lang="en-US" sz="1800" b="0" i="0" u="none" strike="noStrike" cap="none" smtClean="0">
                        <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ln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1705924"/>
                  </a:ext>
                </a:extLst>
              </a:tr>
              <a:tr h="583219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cap="none" smtClean="0">
                          <a:ln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Viết</a:t>
                      </a:r>
                      <a:r>
                        <a:rPr lang="en-US" sz="1800" b="0" i="0" u="none" strike="noStrike" cap="none" baseline="0" smtClean="0">
                          <a:ln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 báo cáo</a:t>
                      </a:r>
                      <a:endParaRPr lang="en-US" sz="1800" b="0" i="0" u="none" strike="noStrike" cap="none">
                        <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ln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indent="-28575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Tx/>
                        <a:buChar char="-"/>
                      </a:pPr>
                      <a:r>
                        <a:rPr lang="en-US" sz="1800" b="0" i="0" u="none" strike="noStrike" cap="none" smtClean="0">
                          <a:ln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Word</a:t>
                      </a:r>
                    </a:p>
                    <a:p>
                      <a:pPr marL="285750" marR="0" indent="-28575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Tx/>
                        <a:buChar char="-"/>
                      </a:pPr>
                      <a:r>
                        <a:rPr lang="en-US" sz="1800" b="0" i="0" u="none" strike="noStrike" cap="none" smtClean="0">
                          <a:ln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PowerPoint</a:t>
                      </a:r>
                      <a:endParaRPr lang="en-US" sz="1800" b="0" i="0" u="none" strike="noStrike" cap="none">
                        <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ln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US" sz="1800" b="0" i="0" u="none" strike="noStrike" cap="none">
                        <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ln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989644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283025" y="645300"/>
            <a:ext cx="55194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Chủ đề 2: </a:t>
            </a:r>
          </a:p>
          <a:p>
            <a:r>
              <a:rPr lang="en-US" sz="200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 Lý Các Mặt Hàng Điện Thoại</a:t>
            </a:r>
            <a:endParaRPr lang="en-US" sz="240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1400395" y="0"/>
            <a:ext cx="621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Clr>
                <a:schemeClr val="accent5">
                  <a:lumMod val="60000"/>
                  <a:lumOff val="40000"/>
                </a:schemeClr>
              </a:buClr>
              <a:buFont typeface="+mj-lt"/>
              <a:buAutoNum type="arabicPeriod" startAt="3"/>
            </a:pPr>
            <a:r>
              <a:rPr lang="en-US" sz="280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Xóa – [</a:t>
            </a:r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KhachHang</a:t>
            </a:r>
            <a:r>
              <a:rPr lang="en-US" sz="280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]</a:t>
            </a:r>
            <a:endParaRPr lang="en-US" sz="280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337" y="955963"/>
            <a:ext cx="7216453" cy="3948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38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1400395" y="0"/>
            <a:ext cx="621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Clr>
                <a:schemeClr val="accent5">
                  <a:lumMod val="60000"/>
                  <a:lumOff val="40000"/>
                </a:schemeClr>
              </a:buClr>
              <a:buFont typeface="+mj-lt"/>
              <a:buAutoNum type="arabicPeriod" startAt="3"/>
            </a:pPr>
            <a:r>
              <a:rPr lang="en-US" sz="280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Xóa – [</a:t>
            </a:r>
            <a:r>
              <a:rPr lang="en-US" sz="280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NhanVien</a:t>
            </a:r>
            <a:r>
              <a:rPr lang="en-US" sz="280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]</a:t>
            </a:r>
            <a:endParaRPr lang="en-US" sz="280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369" y="1018308"/>
            <a:ext cx="7164595" cy="3439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784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1400395" y="0"/>
            <a:ext cx="621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Clr>
                <a:schemeClr val="accent5">
                  <a:lumMod val="60000"/>
                  <a:lumOff val="40000"/>
                </a:schemeClr>
              </a:buClr>
              <a:buFont typeface="+mj-lt"/>
              <a:buAutoNum type="arabicPeriod" startAt="4"/>
            </a:pPr>
            <a:r>
              <a:rPr lang="en-US" sz="280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Lớp phát sinh-[</a:t>
            </a:r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CreateID</a:t>
            </a:r>
            <a:r>
              <a:rPr lang="en-US" sz="280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]</a:t>
            </a:r>
            <a:endParaRPr lang="en-US" sz="280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455" y="675408"/>
            <a:ext cx="7221682" cy="4305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82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1400395" y="0"/>
            <a:ext cx="621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Clr>
                <a:schemeClr val="accent5">
                  <a:lumMod val="60000"/>
                  <a:lumOff val="40000"/>
                </a:schemeClr>
              </a:buClr>
              <a:buFont typeface="+mj-lt"/>
              <a:buAutoNum type="arabicPeriod" startAt="4"/>
            </a:pPr>
            <a:r>
              <a:rPr lang="en-US" sz="280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Lớp phát sinh-[</a:t>
            </a:r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CreateID</a:t>
            </a:r>
            <a:r>
              <a:rPr lang="en-US" sz="280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]</a:t>
            </a:r>
            <a:endParaRPr lang="en-US" sz="280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327" y="862445"/>
            <a:ext cx="7128164" cy="404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87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1400395" y="0"/>
            <a:ext cx="621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Clr>
                <a:schemeClr val="accent5">
                  <a:lumMod val="60000"/>
                  <a:lumOff val="40000"/>
                </a:schemeClr>
              </a:buClr>
              <a:buFont typeface="+mj-lt"/>
              <a:buAutoNum type="arabicPeriod" startAt="4"/>
            </a:pPr>
            <a:r>
              <a:rPr lang="en-US" sz="280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Lớp phát sinh-[</a:t>
            </a:r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IOFile</a:t>
            </a:r>
            <a:r>
              <a:rPr lang="en-US" sz="280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]</a:t>
            </a:r>
            <a:endParaRPr lang="en-US" sz="280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6" y="768928"/>
            <a:ext cx="6096298" cy="437449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1409" y="768928"/>
            <a:ext cx="6182592" cy="437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36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1400395" y="0"/>
            <a:ext cx="621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Clr>
                <a:schemeClr val="accent5">
                  <a:lumMod val="60000"/>
                  <a:lumOff val="40000"/>
                </a:schemeClr>
              </a:buClr>
              <a:buFont typeface="+mj-lt"/>
              <a:buAutoNum type="arabicPeriod" startAt="4"/>
            </a:pPr>
            <a:r>
              <a:rPr lang="en-US" sz="280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Lớp phát sinh-[</a:t>
            </a:r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IOFile</a:t>
            </a:r>
            <a:r>
              <a:rPr lang="en-US" sz="280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]</a:t>
            </a:r>
            <a:endParaRPr lang="en-US" sz="280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758535"/>
            <a:ext cx="7377545" cy="4239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69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1400395" y="0"/>
            <a:ext cx="621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Clr>
                <a:schemeClr val="accent5">
                  <a:lumMod val="60000"/>
                  <a:lumOff val="40000"/>
                </a:schemeClr>
              </a:buClr>
              <a:buFont typeface="+mj-lt"/>
              <a:buAutoNum type="arabicPeriod" startAt="4"/>
            </a:pPr>
            <a:r>
              <a:rPr lang="en-US" sz="280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Lớp phát sinh-[</a:t>
            </a:r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IOFile</a:t>
            </a:r>
            <a:r>
              <a:rPr lang="en-US" sz="280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]</a:t>
            </a:r>
            <a:endParaRPr lang="en-US" sz="280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7" y="841663"/>
            <a:ext cx="6283334" cy="430176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9718" y="841662"/>
            <a:ext cx="5164282" cy="4301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327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35"/>
          <p:cNvSpPr/>
          <p:nvPr/>
        </p:nvSpPr>
        <p:spPr>
          <a:xfrm rot="-5400000">
            <a:off x="908127" y="704228"/>
            <a:ext cx="1855800" cy="2142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72" name="Google Shape;572;p35"/>
          <p:cNvSpPr txBox="1">
            <a:spLocks noGrp="1"/>
          </p:cNvSpPr>
          <p:nvPr>
            <p:ph type="ctrTitle" idx="4294967295"/>
          </p:nvPr>
        </p:nvSpPr>
        <p:spPr>
          <a:xfrm>
            <a:off x="3402156" y="1919113"/>
            <a:ext cx="4754707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b="1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Thanks !!</a:t>
            </a:r>
            <a:endParaRPr sz="8000" b="1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74" name="Google Shape;574;p35"/>
          <p:cNvSpPr/>
          <p:nvPr/>
        </p:nvSpPr>
        <p:spPr>
          <a:xfrm>
            <a:off x="1446246" y="1385897"/>
            <a:ext cx="779561" cy="77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3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1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28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4" name="Google Shape;886;p39"/>
          <p:cNvSpPr txBox="1"/>
          <p:nvPr/>
        </p:nvSpPr>
        <p:spPr>
          <a:xfrm>
            <a:off x="378811" y="3073141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600">
                <a:solidFill>
                  <a:schemeClr val="accent6">
                    <a:lumMod val="60000"/>
                    <a:lumOff val="40000"/>
                  </a:schemeClr>
                </a:solidFill>
              </a:rPr>
              <a:t>😉</a:t>
            </a:r>
            <a:endParaRPr sz="96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7"/>
          <p:cNvSpPr txBox="1">
            <a:spLocks noGrp="1"/>
          </p:cNvSpPr>
          <p:nvPr>
            <p:ph type="title"/>
          </p:nvPr>
        </p:nvSpPr>
        <p:spPr>
          <a:xfrm>
            <a:off x="2699133" y="931368"/>
            <a:ext cx="4396508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>
                <a:solidFill>
                  <a:srgbClr val="FFFF00"/>
                </a:solidFill>
                <a:latin typeface="+mj-lt"/>
              </a:rPr>
              <a:t>NỘI DUNG </a:t>
            </a:r>
            <a:endParaRPr lang="en-US">
              <a:solidFill>
                <a:srgbClr val="FFFF00"/>
              </a:solidFill>
              <a:latin typeface="+mj-lt"/>
            </a:endParaRPr>
          </a:p>
        </p:txBody>
      </p:sp>
      <p:sp>
        <p:nvSpPr>
          <p:cNvPr id="478" name="Google Shape;478;p27"/>
          <p:cNvSpPr/>
          <p:nvPr/>
        </p:nvSpPr>
        <p:spPr>
          <a:xfrm>
            <a:off x="947451" y="2533650"/>
            <a:ext cx="1946100" cy="1325100"/>
          </a:xfrm>
          <a:prstGeom prst="homePlate">
            <a:avLst>
              <a:gd name="adj" fmla="val 30129"/>
            </a:avLst>
          </a:prstGeom>
          <a:noFill/>
          <a:ln w="114300" cap="flat" cmpd="sng">
            <a:solidFill>
              <a:srgbClr val="00E1C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smtClean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Mô  tả</a:t>
            </a:r>
            <a:endParaRPr sz="2800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79" name="Google Shape;479;p27"/>
          <p:cNvSpPr/>
          <p:nvPr/>
        </p:nvSpPr>
        <p:spPr>
          <a:xfrm>
            <a:off x="2893551" y="2533650"/>
            <a:ext cx="2559800" cy="1325100"/>
          </a:xfrm>
          <a:prstGeom prst="chevron">
            <a:avLst>
              <a:gd name="adj" fmla="val 29853"/>
            </a:avLst>
          </a:prstGeom>
          <a:noFill/>
          <a:ln w="114300" cap="flat" cmpd="sng">
            <a:solidFill>
              <a:srgbClr val="19BBD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80" name="Google Shape;480;p27"/>
          <p:cNvSpPr/>
          <p:nvPr/>
        </p:nvSpPr>
        <p:spPr>
          <a:xfrm>
            <a:off x="5453351" y="2533650"/>
            <a:ext cx="2313543" cy="1325100"/>
          </a:xfrm>
          <a:prstGeom prst="chevron">
            <a:avLst>
              <a:gd name="adj" fmla="val 29853"/>
            </a:avLst>
          </a:prstGeom>
          <a:noFill/>
          <a:ln w="114300" cap="flat" cmpd="sng">
            <a:solidFill>
              <a:srgbClr val="3292E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>
                <a:solidFill>
                  <a:srgbClr val="3292E1"/>
                </a:solidFill>
                <a:latin typeface="Muli"/>
                <a:ea typeface="Muli"/>
                <a:cs typeface="Muli"/>
                <a:sym typeface="Muli"/>
              </a:rPr>
              <a:t>Phân tích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smtClean="0">
                <a:solidFill>
                  <a:srgbClr val="3292E1"/>
                </a:solidFill>
                <a:latin typeface="Muli"/>
                <a:ea typeface="Muli"/>
                <a:cs typeface="Muli"/>
                <a:sym typeface="Muli"/>
              </a:rPr>
              <a:t>Viết code</a:t>
            </a:r>
            <a:endParaRPr sz="2400">
              <a:solidFill>
                <a:srgbClr val="3292E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81" name="Google Shape;481;p2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3394776" y="2934590"/>
            <a:ext cx="1744388" cy="523220"/>
          </a:xfrm>
          <a:prstGeom prst="rect">
            <a:avLst/>
          </a:prstGeom>
          <a:noFill/>
          <a:ln w="114300" cap="flat" cmpd="sng">
            <a:noFill/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800" smtClean="0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Sơ đồ lớp</a:t>
            </a:r>
            <a:endParaRPr lang="en-US" sz="2800"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3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1927952" y="352539"/>
            <a:ext cx="26821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Clr>
                <a:srgbClr val="FFFF00"/>
              </a:buClr>
              <a:buFont typeface="+mj-lt"/>
              <a:buAutoNum type="romanUcPeriod"/>
            </a:pPr>
            <a:r>
              <a:rPr lang="en-US" sz="4400" smtClean="0">
                <a:solidFill>
                  <a:srgbClr val="FFFF00"/>
                </a:solidFill>
              </a:rPr>
              <a:t> Mô tả</a:t>
            </a:r>
            <a:endParaRPr lang="en-US" sz="4400">
              <a:solidFill>
                <a:srgbClr val="FFFF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7577079"/>
              </p:ext>
            </p:extLst>
          </p:nvPr>
        </p:nvGraphicFramePr>
        <p:xfrm>
          <a:off x="38098" y="1301841"/>
          <a:ext cx="9144004" cy="3756964"/>
        </p:xfrm>
        <a:graphic>
          <a:graphicData uri="http://schemas.openxmlformats.org/drawingml/2006/table">
            <a:tbl>
              <a:tblPr firstRow="1" bandRow="1">
                <a:tableStyleId>{51F49FEA-A8DC-4CDF-ADF0-F4EEC92C7CAB}</a:tableStyleId>
              </a:tblPr>
              <a:tblGrid>
                <a:gridCol w="2302527">
                  <a:extLst>
                    <a:ext uri="{9D8B030D-6E8A-4147-A177-3AD203B41FA5}">
                      <a16:colId xmlns:a16="http://schemas.microsoft.com/office/drawing/2014/main" val="1035863695"/>
                    </a:ext>
                  </a:extLst>
                </a:gridCol>
                <a:gridCol w="2148289">
                  <a:extLst>
                    <a:ext uri="{9D8B030D-6E8A-4147-A177-3AD203B41FA5}">
                      <a16:colId xmlns:a16="http://schemas.microsoft.com/office/drawing/2014/main" val="3268769957"/>
                    </a:ext>
                  </a:extLst>
                </a:gridCol>
                <a:gridCol w="2407187">
                  <a:extLst>
                    <a:ext uri="{9D8B030D-6E8A-4147-A177-3AD203B41FA5}">
                      <a16:colId xmlns:a16="http://schemas.microsoft.com/office/drawing/2014/main" val="4276662223"/>
                    </a:ext>
                  </a:extLst>
                </a:gridCol>
                <a:gridCol w="2286001">
                  <a:extLst>
                    <a:ext uri="{9D8B030D-6E8A-4147-A177-3AD203B41FA5}">
                      <a16:colId xmlns:a16="http://schemas.microsoft.com/office/drawing/2014/main" val="343307496"/>
                    </a:ext>
                  </a:extLst>
                </a:gridCol>
              </a:tblGrid>
              <a:tr h="4551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400" b="0" i="0" u="none" strike="noStrike" cap="none" smtClean="0">
                          <a:ln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KhachHang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400" b="0" i="0" u="none" strike="noStrike" cap="none" smtClean="0">
                          <a:ln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SanPham</a:t>
                      </a:r>
                      <a:endParaRPr lang="en-US" sz="2400" b="0" i="0" u="none" strike="noStrike" cap="none">
                        <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ln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400" b="0" i="0" u="none" strike="noStrike" cap="none" smtClean="0">
                          <a:ln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HoaDon</a:t>
                      </a:r>
                      <a:endParaRPr lang="en-US" sz="2400" b="0" i="0" u="none" strike="noStrike" cap="none">
                        <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ln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400" b="0" i="0" u="none" strike="noStrike" cap="none" smtClean="0">
                          <a:ln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NhanVien</a:t>
                      </a:r>
                      <a:endParaRPr lang="en-US" sz="2400" b="0" i="0" u="none" strike="noStrike" cap="none">
                        <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ln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0056216"/>
                  </a:ext>
                </a:extLst>
              </a:tr>
              <a:tr h="3299764">
                <a:tc>
                  <a:txBody>
                    <a:bodyPr/>
                    <a:lstStyle/>
                    <a:p>
                      <a:pPr marR="0" lvl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600" b="0" i="0" u="none" strike="noStrike" cap="none" smtClean="0">
                          <a:ln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- Mã khách hàng(MaKH)</a:t>
                      </a:r>
                    </a:p>
                    <a:p>
                      <a:pPr marR="0" lvl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600" b="0" i="0" u="none" strike="noStrike" cap="none" smtClean="0">
                          <a:ln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-</a:t>
                      </a:r>
                      <a:r>
                        <a:rPr lang="en-US" sz="1600" b="0" i="0" u="none" strike="noStrike" cap="none" baseline="0" smtClean="0">
                          <a:ln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600" b="0" i="0" u="none" strike="noStrike" cap="none" smtClean="0">
                          <a:ln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Họ tên KH(hoTen)</a:t>
                      </a:r>
                    </a:p>
                    <a:p>
                      <a:pPr marR="0" lvl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600" b="0" i="0" u="none" strike="noStrike" cap="none" smtClean="0">
                          <a:ln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- Số CMND(soCMND)</a:t>
                      </a:r>
                    </a:p>
                    <a:p>
                      <a:pPr marR="0" lvl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600" b="0" i="0" u="none" strike="noStrike" cap="none" smtClean="0">
                          <a:ln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-</a:t>
                      </a:r>
                      <a:r>
                        <a:rPr lang="en-US" sz="1600" b="0" i="0" u="none" strike="noStrike" cap="none" baseline="0" smtClean="0">
                          <a:ln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600" b="0" i="0" u="none" strike="noStrike" cap="none" smtClean="0">
                          <a:ln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Địa chỉ (DiaChi)</a:t>
                      </a:r>
                    </a:p>
                    <a:p>
                      <a:pPr marR="0" lvl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600" b="0" i="0" u="none" strike="noStrike" cap="none" smtClean="0">
                          <a:ln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- Số nhà(soNha)</a:t>
                      </a:r>
                    </a:p>
                    <a:p>
                      <a:pPr marR="0" lvl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600" b="0" i="0" u="none" strike="noStrike" cap="none" smtClean="0">
                          <a:ln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-</a:t>
                      </a:r>
                      <a:r>
                        <a:rPr lang="en-US" sz="1600" b="0" i="0" u="none" strike="noStrike" cap="none" baseline="0" smtClean="0">
                          <a:ln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600" b="0" i="0" u="none" strike="noStrike" cap="none" smtClean="0">
                          <a:ln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Tên đường(tenDuong)</a:t>
                      </a:r>
                    </a:p>
                    <a:p>
                      <a:pPr marR="0" lvl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600" b="0" i="0" u="none" strike="noStrike" cap="none" smtClean="0">
                          <a:ln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- Tên quận(tenQuan)</a:t>
                      </a:r>
                    </a:p>
                    <a:p>
                      <a:pPr marR="0" lvl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600" b="0" i="0" u="none" strike="noStrike" cap="none" smtClean="0">
                          <a:ln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- Tên thành phố(tenTp)</a:t>
                      </a:r>
                    </a:p>
                    <a:p>
                      <a:pPr marR="0" lvl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600" b="0" i="0" u="none" strike="noStrike" cap="none" smtClean="0">
                          <a:ln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- Ngày sinh(ngaySinh)</a:t>
                      </a:r>
                    </a:p>
                    <a:p>
                      <a:pPr marR="0" lvl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600" b="0" i="0" u="none" strike="noStrike" cap="none" smtClean="0">
                          <a:ln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-</a:t>
                      </a:r>
                      <a:r>
                        <a:rPr lang="en-US" sz="1600" b="0" i="0" u="none" strike="noStrike" cap="none" baseline="0" smtClean="0">
                          <a:ln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600" b="0" i="0" u="none" strike="noStrike" cap="none" smtClean="0">
                          <a:ln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Số điện thoại(soDT)</a:t>
                      </a:r>
                    </a:p>
                    <a:p>
                      <a:pPr marR="0" lvl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600" b="0" i="0" u="none" strike="noStrike" cap="none" smtClean="0">
                          <a:ln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-</a:t>
                      </a:r>
                      <a:r>
                        <a:rPr lang="en-US" sz="1600" b="0" i="0" u="none" strike="noStrike" cap="none" baseline="0" smtClean="0">
                          <a:ln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600" b="0" i="0" u="none" strike="noStrike" cap="none" smtClean="0">
                          <a:ln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Email(email)</a:t>
                      </a:r>
                    </a:p>
                    <a:p>
                      <a:pPr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US" sz="1600" b="0" i="0" u="none" strike="noStrike" cap="none">
                        <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ln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lvl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600" b="0" i="0" u="none" strike="noStrike" cap="none" smtClean="0">
                          <a:ln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- Mã sản phẩm(maSP)</a:t>
                      </a:r>
                    </a:p>
                    <a:p>
                      <a:pPr marR="0" lvl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600" b="0" i="0" u="none" strike="noStrike" cap="none" smtClean="0">
                          <a:ln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- Tên sản phẩm(tenSP)</a:t>
                      </a:r>
                    </a:p>
                    <a:p>
                      <a:pPr marR="0" lvl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600" b="0" i="0" u="none" strike="noStrike" cap="none" smtClean="0">
                          <a:ln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- Hãng sản xuất(hang)</a:t>
                      </a:r>
                    </a:p>
                    <a:p>
                      <a:pPr marR="0" lvl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600" b="0" i="0" u="none" strike="noStrike" cap="none" smtClean="0">
                          <a:ln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- Số lượng có trong cửa hàng(soLuong)</a:t>
                      </a:r>
                    </a:p>
                    <a:p>
                      <a:pPr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US" sz="1600" b="0" i="0" u="none" strike="noStrike" cap="none">
                        <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ln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lvl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600" b="0" i="0" u="none" strike="noStrike" cap="none" smtClean="0">
                          <a:ln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- Mã hóa đơn(maHoaDon)</a:t>
                      </a:r>
                    </a:p>
                    <a:p>
                      <a:pPr marR="0" lvl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600" b="0" i="0" u="none" strike="noStrike" cap="none" smtClean="0">
                          <a:ln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- Mã nhân viên(maNV)</a:t>
                      </a:r>
                    </a:p>
                    <a:p>
                      <a:pPr marR="0" lvl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600" b="0" i="0" u="none" strike="noStrike" cap="none" smtClean="0">
                          <a:ln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- Mã khách (maKH)</a:t>
                      </a:r>
                    </a:p>
                    <a:p>
                      <a:pPr marR="0" lvl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600" b="0" i="0" u="none" strike="noStrike" cap="none" smtClean="0">
                          <a:ln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- Ngày bán(ngayBan)</a:t>
                      </a:r>
                    </a:p>
                    <a:p>
                      <a:pPr marR="0" lvl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600" b="0" i="0" u="none" strike="noStrike" cap="none" smtClean="0">
                          <a:ln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- Những SP được bán (SP)</a:t>
                      </a:r>
                    </a:p>
                    <a:p>
                      <a:pPr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US" sz="1600" b="0" i="0" u="none" strike="noStrike" cap="none">
                        <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ln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lvl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600" b="0" i="0" u="none" strike="noStrike" cap="none" smtClean="0">
                          <a:ln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- Mã nhân viên(maNV)</a:t>
                      </a:r>
                    </a:p>
                    <a:p>
                      <a:pPr marR="0" lvl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600" b="0" i="0" u="none" strike="noStrike" cap="none" smtClean="0">
                          <a:ln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- Họ tên NV (hoTen)</a:t>
                      </a:r>
                    </a:p>
                    <a:p>
                      <a:pPr marR="0" lvl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600" b="0" i="0" u="none" strike="noStrike" cap="none" smtClean="0">
                          <a:ln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- Số CMND(soCMND)</a:t>
                      </a:r>
                    </a:p>
                    <a:p>
                      <a:pPr marR="0" lvl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600" b="0" i="0" u="none" strike="noStrike" cap="none" smtClean="0">
                          <a:ln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- Địa chỉ (DiaChi)</a:t>
                      </a:r>
                    </a:p>
                    <a:p>
                      <a:pPr marR="0" lvl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600" b="0" i="0" u="none" strike="noStrike" cap="none" smtClean="0">
                          <a:ln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- Số nhà(soNha)</a:t>
                      </a:r>
                    </a:p>
                    <a:p>
                      <a:pPr marR="0" lvl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600" b="0" i="0" u="none" strike="noStrike" cap="none" smtClean="0">
                          <a:ln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- Tên đường(tenDuong)</a:t>
                      </a:r>
                    </a:p>
                    <a:p>
                      <a:pPr marR="0" lvl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600" b="0" i="0" u="none" strike="noStrike" cap="none" smtClean="0">
                          <a:ln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- Tên quận(tenQuan)</a:t>
                      </a:r>
                    </a:p>
                    <a:p>
                      <a:pPr marR="0" lvl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600" b="0" i="0" u="none" strike="noStrike" cap="none" smtClean="0">
                          <a:ln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- Tên thành phố(tenTp)</a:t>
                      </a:r>
                    </a:p>
                    <a:p>
                      <a:pPr marR="0" lvl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600" b="0" i="0" u="none" strike="noStrike" cap="none" smtClean="0">
                          <a:ln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- Ngày sinh(ngaySinh)</a:t>
                      </a:r>
                    </a:p>
                    <a:p>
                      <a:pPr marR="0" lvl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600" b="0" i="0" u="none" strike="noStrike" cap="none" smtClean="0">
                          <a:ln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- Số điện thoại(soDT)</a:t>
                      </a:r>
                    </a:p>
                    <a:p>
                      <a:pPr marR="0" lvl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600" b="0" i="0" u="none" strike="noStrike" cap="none" smtClean="0">
                          <a:ln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- Email(email)</a:t>
                      </a:r>
                    </a:p>
                    <a:p>
                      <a:pPr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US" sz="1600" b="0" i="0" u="none" strike="noStrike" cap="none">
                        <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ln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482766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3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2333196" y="0"/>
            <a:ext cx="41195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Clr>
                <a:srgbClr val="FFFF00"/>
              </a:buClr>
              <a:buFont typeface="+mj-lt"/>
              <a:buAutoNum type="romanUcPeriod" startAt="2"/>
            </a:pPr>
            <a:r>
              <a:rPr lang="en-US" sz="4400">
                <a:solidFill>
                  <a:srgbClr val="FFFF00"/>
                </a:solidFill>
              </a:rPr>
              <a:t> </a:t>
            </a:r>
            <a:r>
              <a:rPr lang="en-US" sz="4400" smtClean="0">
                <a:solidFill>
                  <a:srgbClr val="FFFF00"/>
                </a:solidFill>
              </a:rPr>
              <a:t>Sơ đồ lớp</a:t>
            </a:r>
            <a:endParaRPr lang="en-US" sz="4400">
              <a:solidFill>
                <a:srgbClr val="FFFF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745" y="852643"/>
            <a:ext cx="8790709" cy="429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69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22"/>
          <p:cNvSpPr/>
          <p:nvPr/>
        </p:nvSpPr>
        <p:spPr>
          <a:xfrm>
            <a:off x="3147686" y="2137250"/>
            <a:ext cx="2414700" cy="2091900"/>
          </a:xfrm>
          <a:prstGeom prst="hexagon">
            <a:avLst>
              <a:gd name="adj" fmla="val 29110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800">
                <a:solidFill>
                  <a:schemeClr val="accent1">
                    <a:lumMod val="20000"/>
                    <a:lumOff val="80000"/>
                  </a:schemeClr>
                </a:solidFill>
                <a:latin typeface="Muli"/>
                <a:ea typeface="Muli"/>
                <a:cs typeface="Muli"/>
                <a:sym typeface="Muli"/>
              </a:rPr>
              <a:t>Sửa</a:t>
            </a:r>
            <a:endParaRPr sz="2800">
              <a:solidFill>
                <a:schemeClr val="accent1">
                  <a:lumMod val="20000"/>
                  <a:lumOff val="80000"/>
                </a:schemeClr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31" name="Google Shape;431;p22"/>
          <p:cNvSpPr/>
          <p:nvPr/>
        </p:nvSpPr>
        <p:spPr>
          <a:xfrm>
            <a:off x="1275500" y="2137250"/>
            <a:ext cx="2414700" cy="2091900"/>
          </a:xfrm>
          <a:prstGeom prst="hexagon">
            <a:avLst>
              <a:gd name="adj" fmla="val 29110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Muli"/>
                <a:ea typeface="Muli"/>
                <a:cs typeface="Muli"/>
                <a:sym typeface="Muli"/>
              </a:rPr>
              <a:t>Thêm</a:t>
            </a:r>
            <a:endParaRPr sz="2800">
              <a:solidFill>
                <a:schemeClr val="accent1">
                  <a:lumMod val="20000"/>
                  <a:lumOff val="80000"/>
                </a:schemeClr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32" name="Google Shape;432;p22"/>
          <p:cNvSpPr/>
          <p:nvPr/>
        </p:nvSpPr>
        <p:spPr>
          <a:xfrm>
            <a:off x="5019872" y="2137250"/>
            <a:ext cx="2414700" cy="2091900"/>
          </a:xfrm>
          <a:prstGeom prst="hexagon">
            <a:avLst>
              <a:gd name="adj" fmla="val 29110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buFont typeface="Arial"/>
              <a:buNone/>
            </a:pPr>
            <a:r>
              <a:rPr lang="en" sz="2800">
                <a:solidFill>
                  <a:schemeClr val="accent1">
                    <a:lumMod val="20000"/>
                    <a:lumOff val="80000"/>
                  </a:schemeClr>
                </a:solidFill>
                <a:latin typeface="Muli"/>
                <a:ea typeface="Muli"/>
                <a:cs typeface="Muli"/>
                <a:sym typeface="Muli"/>
              </a:rPr>
              <a:t>Xóa</a:t>
            </a:r>
            <a:endParaRPr sz="2800">
              <a:solidFill>
                <a:schemeClr val="accent1">
                  <a:lumMod val="20000"/>
                  <a:lumOff val="80000"/>
                </a:schemeClr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33" name="Google Shape;433;p2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137950" y="622896"/>
            <a:ext cx="4944300" cy="6453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857250" indent="-857250">
              <a:buClr>
                <a:srgbClr val="FFFF00"/>
              </a:buClr>
              <a:buFont typeface="+mj-lt"/>
              <a:buAutoNum type="romanUcPeriod" startAt="3"/>
            </a:pPr>
            <a:r>
              <a:rPr lang="en-US" sz="4000" smtClean="0">
                <a:solidFill>
                  <a:srgbClr val="FFFF00"/>
                </a:solidFill>
                <a:latin typeface="+mj-lt"/>
              </a:rPr>
              <a:t>Phân tích</a:t>
            </a:r>
            <a:endParaRPr lang="en-US" sz="4000">
              <a:solidFill>
                <a:srgbClr val="FFFF00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6" y="683046"/>
            <a:ext cx="7577065" cy="446037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21176" y="0"/>
            <a:ext cx="6742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Clr>
                <a:schemeClr val="accent5">
                  <a:lumMod val="60000"/>
                  <a:lumOff val="40000"/>
                </a:schemeClr>
              </a:buClr>
              <a:buFont typeface="+mj-lt"/>
              <a:buAutoNum type="arabicPeriod"/>
            </a:pPr>
            <a:r>
              <a:rPr lang="en-US" sz="280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Thêm – [</a:t>
            </a:r>
            <a:r>
              <a:rPr lang="en-US" sz="280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KhachHang</a:t>
            </a:r>
            <a:r>
              <a:rPr lang="en-US" sz="280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]</a:t>
            </a:r>
            <a:endParaRPr lang="en-US" sz="280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409" y="683046"/>
            <a:ext cx="4957591" cy="44604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1421176" y="0"/>
            <a:ext cx="6742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Clr>
                <a:schemeClr val="accent5">
                  <a:lumMod val="60000"/>
                  <a:lumOff val="40000"/>
                </a:schemeClr>
              </a:buClr>
              <a:buFont typeface="+mj-lt"/>
              <a:buAutoNum type="arabicPeriod"/>
            </a:pPr>
            <a:r>
              <a:rPr lang="en-US" sz="280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Thêm – [</a:t>
            </a:r>
            <a:r>
              <a:rPr lang="en-US" sz="280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NhanVien</a:t>
            </a:r>
            <a:r>
              <a:rPr lang="en-US" sz="280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]</a:t>
            </a:r>
            <a:endParaRPr lang="en-US" sz="280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8" y="616946"/>
            <a:ext cx="6871984" cy="448631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7764" y="616945"/>
            <a:ext cx="4711937" cy="4168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74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1701731" y="0"/>
            <a:ext cx="621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Clr>
                <a:schemeClr val="accent5">
                  <a:lumMod val="60000"/>
                  <a:lumOff val="40000"/>
                </a:schemeClr>
              </a:buClr>
              <a:buFont typeface="+mj-lt"/>
              <a:buAutoNum type="arabicPeriod"/>
            </a:pPr>
            <a:r>
              <a:rPr lang="en-US" sz="280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Thêm – [</a:t>
            </a:r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SanPham</a:t>
            </a:r>
            <a:r>
              <a:rPr lang="en-US" sz="280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]</a:t>
            </a:r>
            <a:endParaRPr lang="en-US" sz="280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731" y="623944"/>
            <a:ext cx="7338359" cy="4374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30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000000"/>
    </a:dk1>
    <a:lt1>
      <a:srgbClr val="FFFFFF"/>
    </a:lt1>
    <a:dk2>
      <a:srgbClr val="666666"/>
    </a:dk2>
    <a:lt2>
      <a:srgbClr val="CCCCCC"/>
    </a:lt2>
    <a:accent1>
      <a:srgbClr val="3A81BA"/>
    </a:accent1>
    <a:accent2>
      <a:srgbClr val="D89F39"/>
    </a:accent2>
    <a:accent3>
      <a:srgbClr val="8BAB42"/>
    </a:accent3>
    <a:accent4>
      <a:srgbClr val="57A7B5"/>
    </a:accent4>
    <a:accent5>
      <a:srgbClr val="8B81D2"/>
    </a:accent5>
    <a:accent6>
      <a:srgbClr val="963334"/>
    </a:accent6>
    <a:hlink>
      <a:srgbClr val="1155CC"/>
    </a:hlink>
    <a:folHlink>
      <a:srgbClr val="6611CC"/>
    </a:folHlink>
  </a:clrScheme>
</a:themeOverride>
</file>

<file path=ppt/theme/themeOverride2.xml><?xml version="1.0" encoding="utf-8"?>
<a:themeOverride xmlns:a="http://schemas.openxmlformats.org/drawingml/2006/main">
  <a:clrScheme name="Custom 347">
    <a:dk1>
      <a:srgbClr val="000000"/>
    </a:dk1>
    <a:lt1>
      <a:srgbClr val="FFFFFF"/>
    </a:lt1>
    <a:dk2>
      <a:srgbClr val="666666"/>
    </a:dk2>
    <a:lt2>
      <a:srgbClr val="CCCCCC"/>
    </a:lt2>
    <a:accent1>
      <a:srgbClr val="3A81BA"/>
    </a:accent1>
    <a:accent2>
      <a:srgbClr val="D89F39"/>
    </a:accent2>
    <a:accent3>
      <a:srgbClr val="8BAB42"/>
    </a:accent3>
    <a:accent4>
      <a:srgbClr val="57A7B5"/>
    </a:accent4>
    <a:accent5>
      <a:srgbClr val="8B81D2"/>
    </a:accent5>
    <a:accent6>
      <a:srgbClr val="963334"/>
    </a:accent6>
    <a:hlink>
      <a:srgbClr val="1155CC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</TotalTime>
  <Words>394</Words>
  <Application>Microsoft Office PowerPoint</Application>
  <PresentationFormat>On-screen Show (16:9)</PresentationFormat>
  <Paragraphs>123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Nixie One</vt:lpstr>
      <vt:lpstr>Times New Roman</vt:lpstr>
      <vt:lpstr>Helvetica Neue</vt:lpstr>
      <vt:lpstr>Muli</vt:lpstr>
      <vt:lpstr>Arial</vt:lpstr>
      <vt:lpstr>Imogen template</vt:lpstr>
      <vt:lpstr>PowerPoint Presentation</vt:lpstr>
      <vt:lpstr>WELCOME TO GROUP 10</vt:lpstr>
      <vt:lpstr>NỘI DUNG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 !!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ĐỒ ÁN  HƯỚNG ĐỐI TƯỢNG</dc:title>
  <dc:creator>Lưu Thị Kiều Oanh</dc:creator>
  <cp:lastModifiedBy>Kiều Oanh</cp:lastModifiedBy>
  <cp:revision>32</cp:revision>
  <dcterms:modified xsi:type="dcterms:W3CDTF">2020-08-05T20:14:50Z</dcterms:modified>
</cp:coreProperties>
</file>