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9" r:id="rId2"/>
    <p:sldId id="257" r:id="rId3"/>
    <p:sldId id="272" r:id="rId4"/>
    <p:sldId id="258" r:id="rId5"/>
    <p:sldId id="302" r:id="rId6"/>
    <p:sldId id="267" r:id="rId7"/>
    <p:sldId id="260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97" r:id="rId17"/>
    <p:sldId id="296" r:id="rId18"/>
    <p:sldId id="298" r:id="rId19"/>
    <p:sldId id="299" r:id="rId20"/>
    <p:sldId id="300" r:id="rId21"/>
    <p:sldId id="301" r:id="rId22"/>
    <p:sldId id="303" r:id="rId23"/>
    <p:sldId id="305" r:id="rId24"/>
    <p:sldId id="304" r:id="rId25"/>
    <p:sldId id="306" r:id="rId26"/>
    <p:sldId id="307" r:id="rId27"/>
    <p:sldId id="280" r:id="rId28"/>
    <p:sldId id="266" r:id="rId29"/>
  </p:sldIdLst>
  <p:sldSz cx="9144000" cy="5143500" type="screen16x9"/>
  <p:notesSz cx="6858000" cy="9144000"/>
  <p:embeddedFontLst>
    <p:embeddedFont>
      <p:font typeface="Nixie One" panose="020B0604020202020204" charset="0"/>
      <p:regular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Muli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F49FEA-A8DC-4CDF-ADF0-F4EEC92C7CAB}">
  <a:tblStyle styleId="{51F49FEA-A8DC-4CDF-ADF0-F4EEC92C7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 showGuides="1">
      <p:cViewPr varScale="1">
        <p:scale>
          <a:sx n="92" d="100"/>
          <a:sy n="92" d="100"/>
        </p:scale>
        <p:origin x="672" y="96"/>
      </p:cViewPr>
      <p:guideLst>
        <p:guide orient="horz" pos="162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266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80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045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9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173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365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4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00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80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9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8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780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978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26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850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56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55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34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0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51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0.wdp"/><Relationship Id="rId5" Type="http://schemas.openxmlformats.org/officeDocument/2006/relationships/image" Target="../media/image21.png"/><Relationship Id="rId4" Type="http://schemas.microsoft.com/office/2007/relationships/hdphoto" Target="../media/hdphoto1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5" Type="http://schemas.openxmlformats.org/officeDocument/2006/relationships/image" Target="../media/image24.png"/><Relationship Id="rId4" Type="http://schemas.microsoft.com/office/2007/relationships/hdphoto" Target="../media/hdphoto2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/>
        </p:nvSpPr>
        <p:spPr>
          <a:xfrm>
            <a:off x="4095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TFT</a:t>
            </a:r>
            <a:endParaRPr sz="6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Google Shape;337;p11"/>
          <p:cNvSpPr txBox="1">
            <a:spLocks/>
          </p:cNvSpPr>
          <p:nvPr/>
        </p:nvSpPr>
        <p:spPr>
          <a:xfrm>
            <a:off x="2259491" y="1991850"/>
            <a:ext cx="688450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</a:t>
            </a:r>
            <a:b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ĐỐI TƯỢNG</a:t>
            </a:r>
            <a:endParaRPr lang="vi-VN" sz="4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2" y="602673"/>
            <a:ext cx="7348750" cy="44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25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0" y="665018"/>
            <a:ext cx="7338361" cy="43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00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HoaDon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0" y="644237"/>
            <a:ext cx="7359143" cy="44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3" y="523220"/>
            <a:ext cx="7232072" cy="44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602" y="523220"/>
            <a:ext cx="7226597" cy="46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5" y="523219"/>
            <a:ext cx="7190510" cy="44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1" y="504103"/>
            <a:ext cx="7161969" cy="45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4" y="644236"/>
            <a:ext cx="7200901" cy="43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Sửa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44" y="561336"/>
            <a:ext cx="7225211" cy="44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37" y="904009"/>
            <a:ext cx="7194854" cy="4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2388303" y="22034"/>
            <a:ext cx="6623494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mtClean="0">
                <a:solidFill>
                  <a:srgbClr val="FFFF00"/>
                </a:solidFill>
              </a:rPr>
              <a:t>WELCOME TO GROUP 10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33807"/>
              </p:ext>
            </p:extLst>
          </p:nvPr>
        </p:nvGraphicFramePr>
        <p:xfrm>
          <a:off x="121186" y="1619479"/>
          <a:ext cx="8890611" cy="3474720"/>
        </p:xfrm>
        <a:graphic>
          <a:graphicData uri="http://schemas.openxmlformats.org/drawingml/2006/table">
            <a:tbl>
              <a:tblPr firstRow="1" bandRow="1">
                <a:tableStyleId>{51F49FEA-A8DC-4CDF-ADF0-F4EEC92C7CAB}</a:tableStyleId>
              </a:tblPr>
              <a:tblGrid>
                <a:gridCol w="2483830">
                  <a:extLst>
                    <a:ext uri="{9D8B030D-6E8A-4147-A177-3AD203B41FA5}">
                      <a16:colId xmlns:a16="http://schemas.microsoft.com/office/drawing/2014/main" val="555173670"/>
                    </a:ext>
                  </a:extLst>
                </a:gridCol>
                <a:gridCol w="3490101">
                  <a:extLst>
                    <a:ext uri="{9D8B030D-6E8A-4147-A177-3AD203B41FA5}">
                      <a16:colId xmlns:a16="http://schemas.microsoft.com/office/drawing/2014/main" val="1330258302"/>
                    </a:ext>
                  </a:extLst>
                </a:gridCol>
                <a:gridCol w="2916680">
                  <a:extLst>
                    <a:ext uri="{9D8B030D-6E8A-4147-A177-3AD203B41FA5}">
                      <a16:colId xmlns:a16="http://schemas.microsoft.com/office/drawing/2014/main" val="3408590799"/>
                    </a:ext>
                  </a:extLst>
                </a:gridCol>
              </a:tblGrid>
              <a:tr h="583219"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viên</a:t>
                      </a:r>
                    </a:p>
                    <a:p>
                      <a:pPr algn="l"/>
                      <a:r>
                        <a:rPr lang="en-US" sz="180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việc</a:t>
                      </a:r>
                      <a:endParaRPr lang="en-US" sz="180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Lưu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Thị Kiều Oanh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Nguyễn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Lê Trọng Tiền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33424"/>
                  </a:ext>
                </a:extLst>
              </a:tr>
              <a:tr h="83317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Chia class(chính)</a:t>
                      </a:r>
                    </a:p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và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KhachHang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NhanVien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ThongTinChung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HoaDon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San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Pham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DiaChi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15083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Class(phát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sinh</a:t>
                      </a: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b="0" i="0" u="none" strike="noStrike" cap="none" smtClean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IOFile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CreateID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21307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Chức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năng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Thêm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thông tin</a:t>
                      </a:r>
                    </a:p>
                    <a:p>
                      <a:pPr marL="285750" marR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Xóa thông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Xuất thông tin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Sửa thông tin</a:t>
                      </a:r>
                      <a:endParaRPr lang="en-US" sz="1800" b="0" i="0" u="none" strike="noStrike" cap="none" smtClean="0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05924"/>
                  </a:ext>
                </a:extLst>
              </a:tr>
              <a:tr h="58321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Viết</a:t>
                      </a:r>
                      <a:r>
                        <a:rPr lang="en-US" sz="18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báo cáo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Word</a:t>
                      </a:r>
                    </a:p>
                    <a:p>
                      <a:pPr marL="285750" marR="0" indent="-2857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n-US" sz="18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PowerPoint</a:t>
                      </a: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89644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83025" y="645300"/>
            <a:ext cx="55194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2: </a:t>
            </a:r>
          </a:p>
          <a:p>
            <a:r>
              <a:rPr lang="en-US" sz="20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Các Mặt Hàng Điện Thoại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37" y="955963"/>
            <a:ext cx="7216453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Xóa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69" y="1018308"/>
            <a:ext cx="7164595" cy="34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CreateID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55" y="675408"/>
            <a:ext cx="7221682" cy="430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CreateID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27" y="862445"/>
            <a:ext cx="7128164" cy="40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" y="768928"/>
            <a:ext cx="6096298" cy="4374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09" y="768928"/>
            <a:ext cx="6182592" cy="4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58535"/>
            <a:ext cx="7377545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00395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 phát sinh-[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IOFile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" y="841663"/>
            <a:ext cx="6283334" cy="43017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18" y="841662"/>
            <a:ext cx="5164282" cy="43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/>
          <p:nvPr/>
        </p:nvSpPr>
        <p:spPr>
          <a:xfrm rot="-5400000">
            <a:off x="908127" y="704228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ctrTitle" idx="4294967295"/>
          </p:nvPr>
        </p:nvSpPr>
        <p:spPr>
          <a:xfrm>
            <a:off x="3402156" y="1919113"/>
            <a:ext cx="475470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Thanks !!</a:t>
            </a:r>
            <a:endParaRPr sz="8000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1446246" y="1385897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28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" name="Google Shape;886;p39"/>
          <p:cNvSpPr txBox="1"/>
          <p:nvPr/>
        </p:nvSpPr>
        <p:spPr>
          <a:xfrm>
            <a:off x="378811" y="3073141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>
                    <a:lumMod val="60000"/>
                    <a:lumOff val="40000"/>
                  </a:schemeClr>
                </a:solidFill>
              </a:rPr>
              <a:t>😉</a:t>
            </a:r>
            <a:endParaRPr sz="9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699133" y="931368"/>
            <a:ext cx="4396508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FF00"/>
                </a:solidFill>
                <a:latin typeface="+mj-lt"/>
              </a:rPr>
              <a:t>NỘI DUNG </a:t>
            </a:r>
            <a:endParaRPr lang="en-US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947451" y="25336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Mô  tả</a:t>
            </a:r>
            <a:endParaRPr sz="2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2893551" y="2533650"/>
            <a:ext cx="25598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3351" y="2533650"/>
            <a:ext cx="231354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Phân tích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Viết code</a:t>
            </a:r>
            <a:endParaRPr sz="24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94776" y="2934590"/>
            <a:ext cx="1744388" cy="523220"/>
          </a:xfrm>
          <a:prstGeom prst="rect">
            <a:avLst/>
          </a:prstGeom>
          <a:noFill/>
          <a:ln w="1143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Sơ đồ lớp</a:t>
            </a:r>
            <a:endParaRPr lang="en-US" sz="28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927952" y="352539"/>
            <a:ext cx="268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Clr>
                <a:srgbClr val="FFFF00"/>
              </a:buClr>
              <a:buFont typeface="+mj-lt"/>
              <a:buAutoNum type="romanUcPeriod"/>
            </a:pPr>
            <a:r>
              <a:rPr lang="en-US" sz="4400" smtClean="0">
                <a:solidFill>
                  <a:srgbClr val="FFFF00"/>
                </a:solidFill>
              </a:rPr>
              <a:t> Mô tả</a:t>
            </a:r>
            <a:endParaRPr lang="en-US" sz="4400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77079"/>
              </p:ext>
            </p:extLst>
          </p:nvPr>
        </p:nvGraphicFramePr>
        <p:xfrm>
          <a:off x="38098" y="1301841"/>
          <a:ext cx="9144004" cy="3756964"/>
        </p:xfrm>
        <a:graphic>
          <a:graphicData uri="http://schemas.openxmlformats.org/drawingml/2006/table">
            <a:tbl>
              <a:tblPr firstRow="1" bandRow="1">
                <a:tableStyleId>{51F49FEA-A8DC-4CDF-ADF0-F4EEC92C7CAB}</a:tableStyleId>
              </a:tblPr>
              <a:tblGrid>
                <a:gridCol w="2302527">
                  <a:extLst>
                    <a:ext uri="{9D8B030D-6E8A-4147-A177-3AD203B41FA5}">
                      <a16:colId xmlns:a16="http://schemas.microsoft.com/office/drawing/2014/main" val="1035863695"/>
                    </a:ext>
                  </a:extLst>
                </a:gridCol>
                <a:gridCol w="2148289">
                  <a:extLst>
                    <a:ext uri="{9D8B030D-6E8A-4147-A177-3AD203B41FA5}">
                      <a16:colId xmlns:a16="http://schemas.microsoft.com/office/drawing/2014/main" val="3268769957"/>
                    </a:ext>
                  </a:extLst>
                </a:gridCol>
                <a:gridCol w="2407187">
                  <a:extLst>
                    <a:ext uri="{9D8B030D-6E8A-4147-A177-3AD203B41FA5}">
                      <a16:colId xmlns:a16="http://schemas.microsoft.com/office/drawing/2014/main" val="4276662223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43307496"/>
                    </a:ext>
                  </a:extLst>
                </a:gridCol>
              </a:tblGrid>
              <a:tr h="4551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KhachHang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SanPham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HoaDon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NhanVien</a:t>
                      </a:r>
                      <a:endParaRPr lang="en-US" sz="24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56216"/>
                  </a:ext>
                </a:extLst>
              </a:tr>
              <a:tr h="3299764"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khách hàng(MaKH)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Họ tên KH(hoTen)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CMND(soCMND)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Địa chỉ (DiaChi)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nhà(soNha)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Tên đường(tenDuong)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quận(tenQuan)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thành phố(tenTp)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sinh(ngaySinh)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Số điện thoại(soDT)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</a:t>
                      </a:r>
                      <a:r>
                        <a:rPr lang="en-US" sz="1600" b="0" i="0" u="none" strike="noStrike" cap="none" baseline="0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Email(email)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sản phẩm(maSP)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sản phẩm(tenSP)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Hãng sản xuất(hang)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lượng có trong cửa hàng(soLuong)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hóa đơn(maHoaDon)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nhân viên(maNV)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khách (maKH)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bán(ngayBan)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Những SP được bán (SP)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Mã nhân viên(maNV)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Họ tên NV (hoTen)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CMND(soCMND)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Địa chỉ (DiaChi)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nhà(soNha)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đường(tenDuong)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quận(tenQuan)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Tên thành phố(tenTp)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Ngày sinh(ngaySinh)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Số điện thoại(soDT)</a:t>
                      </a:r>
                    </a:p>
                    <a:p>
                      <a:pPr marR="0"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smtClean="0">
                          <a:ln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- Email(email)</a:t>
                      </a:r>
                    </a:p>
                    <a:p>
                      <a:pPr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600" b="0" i="0" u="none" strike="noStrike" cap="none"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8276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333196" y="0"/>
            <a:ext cx="4119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Clr>
                <a:srgbClr val="FFFF00"/>
              </a:buClr>
              <a:buFont typeface="+mj-lt"/>
              <a:buAutoNum type="romanUcPeriod" startAt="2"/>
            </a:pPr>
            <a:r>
              <a:rPr lang="en-US" sz="4400">
                <a:solidFill>
                  <a:srgbClr val="FFFF00"/>
                </a:solidFill>
              </a:rPr>
              <a:t> </a:t>
            </a:r>
            <a:r>
              <a:rPr lang="en-US" sz="4400" smtClean="0">
                <a:solidFill>
                  <a:srgbClr val="FFFF00"/>
                </a:solidFill>
              </a:rPr>
              <a:t>Sơ đồ lớp</a:t>
            </a:r>
            <a:endParaRPr lang="en-US" sz="4400">
              <a:solidFill>
                <a:srgbClr val="FFFF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4354" y="769441"/>
            <a:ext cx="8811491" cy="42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Sửa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Thêm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en" sz="2800">
                <a:solidFill>
                  <a:schemeClr val="accent1">
                    <a:lumMod val="20000"/>
                    <a:lumOff val="80000"/>
                  </a:schemeClr>
                </a:solidFill>
                <a:latin typeface="Muli"/>
                <a:ea typeface="Muli"/>
                <a:cs typeface="Muli"/>
                <a:sym typeface="Muli"/>
              </a:rPr>
              <a:t>Xóa</a:t>
            </a:r>
            <a:endParaRPr sz="2800">
              <a:solidFill>
                <a:schemeClr val="accent1">
                  <a:lumMod val="20000"/>
                  <a:lumOff val="80000"/>
                </a:schemeClr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37950" y="622896"/>
            <a:ext cx="4944300" cy="645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57250" indent="-857250">
              <a:buClr>
                <a:srgbClr val="FFFF00"/>
              </a:buClr>
              <a:buFont typeface="+mj-lt"/>
              <a:buAutoNum type="romanUcPeriod" startAt="3"/>
            </a:pPr>
            <a:r>
              <a:rPr lang="en-US" sz="4000" smtClean="0">
                <a:solidFill>
                  <a:srgbClr val="FFFF00"/>
                </a:solidFill>
                <a:latin typeface="+mj-lt"/>
              </a:rPr>
              <a:t>Phân tích</a:t>
            </a:r>
            <a:endParaRPr lang="en-US" sz="400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" y="683046"/>
            <a:ext cx="7577065" cy="4460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1176" y="0"/>
            <a:ext cx="67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KhachHang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09" y="683046"/>
            <a:ext cx="4957591" cy="4460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1176" y="0"/>
            <a:ext cx="674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NhanVien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" y="616946"/>
            <a:ext cx="6871984" cy="4486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764" y="616945"/>
            <a:ext cx="4711937" cy="41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701731" y="0"/>
            <a:ext cx="621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 – [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SanPham</a:t>
            </a:r>
            <a:r>
              <a:rPr lang="en-US" sz="280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endParaRPr lang="en-US" sz="28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31" y="623944"/>
            <a:ext cx="7338359" cy="43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394</Words>
  <Application>Microsoft Office PowerPoint</Application>
  <PresentationFormat>On-screen Show (16:9)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Nixie One</vt:lpstr>
      <vt:lpstr>Times New Roman</vt:lpstr>
      <vt:lpstr>Helvetica Neue</vt:lpstr>
      <vt:lpstr>Muli</vt:lpstr>
      <vt:lpstr>Arial</vt:lpstr>
      <vt:lpstr>Imogen template</vt:lpstr>
      <vt:lpstr>PowerPoint Presentation</vt:lpstr>
      <vt:lpstr>WELCOME TO GROUP 10</vt:lpstr>
      <vt:lpstr>NỘI DUNG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 HƯỚNG ĐỐI TƯỢNG</dc:title>
  <dc:creator>Lưu Thị Kiều Oanh</dc:creator>
  <cp:lastModifiedBy>Kiều Oanh</cp:lastModifiedBy>
  <cp:revision>31</cp:revision>
  <dcterms:modified xsi:type="dcterms:W3CDTF">2020-08-05T19:38:23Z</dcterms:modified>
</cp:coreProperties>
</file>