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4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7" r:id="rId28"/>
    <p:sldId id="268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270" r:id="rId47"/>
    <p:sldId id="271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274" r:id="rId56"/>
    <p:sldId id="275" r:id="rId57"/>
    <p:sldId id="276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834204-C330-4B5A-87C3-D832DC1D6E5D}">
  <a:tblStyle styleId="{77834204-C330-4B5A-87C3-D832DC1D6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9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18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2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3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10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994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3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6e59a8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6e59a8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55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93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2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872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79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19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12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01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36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90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62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22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35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56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159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008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0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9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685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84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82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83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36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24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5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5870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27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11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05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7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007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083aa49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3083aa49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5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0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12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mailto:inramadhan@gmail.com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-85mKmOJRAY772hhY3XkTl_mqyVPezCj/view?usp=sharing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dirty="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456650" y="2786121"/>
            <a:ext cx="20851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Ilham Nurhuda Ramadhan</a:t>
            </a:r>
            <a:endParaRPr sz="1400" b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43741" y="572700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Akhiri dengan nilai statistik t dan wilayah kritis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30435-D519-C7A5-2C7F-10F64004179F}"/>
              </a:ext>
            </a:extLst>
          </p:cNvPr>
          <p:cNvSpPr txBox="1"/>
          <p:nvPr/>
        </p:nvSpPr>
        <p:spPr>
          <a:xfrm>
            <a:off x="77184" y="1863674"/>
            <a:ext cx="7446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Hasil critical region t &gt; 1.7108820799094275, sedangkan nilai t-statistics 0.40850016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Karena t-statistik berada di luar critical region, maka kita gagal menolak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Kesimpulan: Training kepada 25 sampel pekerja sales tidak efektif, rata-rata transaksi masih = $100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9CBE6-272A-92C0-C13E-55E75C3A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0" y="905948"/>
            <a:ext cx="2210777" cy="932255"/>
          </a:xfrm>
          <a:prstGeom prst="rect">
            <a:avLst/>
          </a:prstGeom>
        </p:spPr>
      </p:pic>
      <p:sp>
        <p:nvSpPr>
          <p:cNvPr id="8" name="Google Shape;144;p32">
            <a:extLst>
              <a:ext uri="{FF2B5EF4-FFF2-40B4-BE49-F238E27FC236}">
                <a16:creationId xmlns:a16="http://schemas.microsoft.com/office/drawing/2014/main" id="{3531EB2D-4762-8541-1177-37BA7D2AD28C}"/>
              </a:ext>
            </a:extLst>
          </p:cNvPr>
          <p:cNvSpPr txBox="1"/>
          <p:nvPr/>
        </p:nvSpPr>
        <p:spPr>
          <a:xfrm>
            <a:off x="77184" y="3800978"/>
            <a:ext cx="8962907" cy="66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https://github.com/P-star1471/Data-Science-kelas.work/blob/b3f09e075ebfecfcef6836d8e226cedd956725ee/Project_Based_Learning_Case_01.ipynb</a:t>
            </a:r>
          </a:p>
        </p:txBody>
      </p:sp>
    </p:spTree>
    <p:extLst>
      <p:ext uri="{BB962C8B-B14F-4D97-AF65-F5344CB8AC3E}">
        <p14:creationId xmlns:p14="http://schemas.microsoft.com/office/powerpoint/2010/main" val="324603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– </a:t>
            </a:r>
          </a:p>
          <a:p>
            <a:pPr marL="285750" indent="-285750"/>
            <a:r>
              <a:rPr lang="en-US" dirty="0" err="1">
                <a:solidFill>
                  <a:schemeClr val="dk1"/>
                </a:solidFill>
              </a:rPr>
              <a:t>melakukan</a:t>
            </a:r>
            <a:r>
              <a:rPr lang="en-US" dirty="0">
                <a:solidFill>
                  <a:schemeClr val="dk1"/>
                </a:solidFill>
              </a:rPr>
              <a:t> proses EDA pada dataset "Housing Price", </a:t>
            </a:r>
            <a:r>
              <a:rPr lang="en-US" dirty="0" err="1">
                <a:solidFill>
                  <a:schemeClr val="dk1"/>
                </a:solidFill>
              </a:rPr>
              <a:t>dengan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menggunakan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teknik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visualisasi</a:t>
            </a:r>
            <a:r>
              <a:rPr lang="en-US" dirty="0">
                <a:solidFill>
                  <a:schemeClr val="dk1"/>
                </a:solidFill>
              </a:rPr>
              <a:t> 1D dan 2D. Dataset "Housing Price" </a:t>
            </a:r>
            <a:r>
              <a:rPr lang="en-US" dirty="0" err="1">
                <a:solidFill>
                  <a:schemeClr val="dk1"/>
                </a:solidFill>
              </a:rPr>
              <a:t>berisi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berbagai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informasi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mengenai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properti-properti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dijual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seperti</a:t>
            </a:r>
            <a:r>
              <a:rPr lang="en-US" dirty="0">
                <a:solidFill>
                  <a:schemeClr val="dk1"/>
                </a:solidFill>
              </a:rPr>
              <a:t> zona </a:t>
            </a:r>
            <a:r>
              <a:rPr lang="en-US" dirty="0" err="1">
                <a:solidFill>
                  <a:schemeClr val="dk1"/>
                </a:solidFill>
              </a:rPr>
              <a:t>lokasi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jumlah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kamar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tidur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ukuran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tanah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dsb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dengan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menggunakan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teknik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visualisasi</a:t>
            </a:r>
            <a:r>
              <a:rPr lang="en-US" dirty="0">
                <a:solidFill>
                  <a:schemeClr val="dk1"/>
                </a:solidFill>
              </a:rPr>
              <a:t> 1D dan 2D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A168B-A800-C085-824C-1E7F80CC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311699" y="783005"/>
            <a:ext cx="5527991" cy="2676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235528" y="475228"/>
            <a:ext cx="379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import libraries dan import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5209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variable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Analisa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house.isnull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PoolQC</a:t>
            </a:r>
            <a:r>
              <a:rPr lang="en-US" dirty="0"/>
              <a:t>, Fence ,</a:t>
            </a:r>
            <a:r>
              <a:rPr lang="en-US" dirty="0" err="1"/>
              <a:t>MiscFeature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C8B12-D940-4FC2-AC52-58BAF5A4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4842"/>
            <a:ext cx="6864927" cy="32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459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98AB1-1175-D3AF-4C1D-A7E393B7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59"/>
          <a:stretch/>
        </p:blipFill>
        <p:spPr>
          <a:xfrm>
            <a:off x="152373" y="786274"/>
            <a:ext cx="5784300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0FE52-A0A7-5F8D-BA2F-DFAE0CC2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87" y="1811901"/>
            <a:ext cx="1077414" cy="2995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69C19-6ECC-4D4D-CD5F-0E16DBC6097A}"/>
              </a:ext>
            </a:extLst>
          </p:cNvPr>
          <p:cNvSpPr txBox="1"/>
          <p:nvPr/>
        </p:nvSpPr>
        <p:spPr>
          <a:xfrm>
            <a:off x="2341391" y="1998569"/>
            <a:ext cx="53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Hasilnya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19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459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numerikal</a:t>
            </a:r>
            <a:r>
              <a:rPr lang="en-US" dirty="0"/>
              <a:t> &amp; </a:t>
            </a:r>
            <a:r>
              <a:rPr lang="en-US" dirty="0" err="1"/>
              <a:t>kategorikal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B4D64-DE33-78A7-F2A9-9218BEE0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84821"/>
            <a:ext cx="4086795" cy="96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311700" y="1835516"/>
            <a:ext cx="270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numerikal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889DE-27BD-19B7-F73A-ED1B9255A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" y="2208322"/>
            <a:ext cx="7516091" cy="1583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344B8D-EB4F-0D90-4BD7-77756899C5F1}"/>
              </a:ext>
            </a:extLst>
          </p:cNvPr>
          <p:cNvSpPr txBox="1"/>
          <p:nvPr/>
        </p:nvSpPr>
        <p:spPr>
          <a:xfrm>
            <a:off x="207966" y="3845659"/>
            <a:ext cx="34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37 </a:t>
            </a:r>
            <a:r>
              <a:rPr lang="en-US" dirty="0" err="1"/>
              <a:t>variabel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9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459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numerikal</a:t>
            </a:r>
            <a:r>
              <a:rPr lang="en-US" dirty="0"/>
              <a:t> &amp; </a:t>
            </a:r>
            <a:r>
              <a:rPr lang="en-US" dirty="0" err="1"/>
              <a:t>kategorikal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311700" y="1543794"/>
            <a:ext cx="270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kategorikal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44B8D-EB4F-0D90-4BD7-77756899C5F1}"/>
              </a:ext>
            </a:extLst>
          </p:cNvPr>
          <p:cNvSpPr txBox="1"/>
          <p:nvPr/>
        </p:nvSpPr>
        <p:spPr>
          <a:xfrm>
            <a:off x="207966" y="3877218"/>
            <a:ext cx="34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43 </a:t>
            </a:r>
            <a:r>
              <a:rPr lang="en-US" dirty="0" err="1"/>
              <a:t>variabel</a:t>
            </a:r>
            <a:r>
              <a:rPr lang="en-US" dirty="0"/>
              <a:t> data </a:t>
            </a:r>
            <a:r>
              <a:rPr lang="en-US" dirty="0" err="1"/>
              <a:t>kategorikal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AB6FA-F903-29B4-1460-C427AD7D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0" y="884821"/>
            <a:ext cx="362000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23E4B-BB0B-996F-FA85-B589DE75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852594"/>
            <a:ext cx="8139546" cy="20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3685281" y="906227"/>
            <a:ext cx="4994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Hampir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100%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memiliki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fasilitas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AllPub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yaitu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All Public Utilities (E, G, W, S)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Fasilitas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NoSeWa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ditemukan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pada sangat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sedikit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property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atau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hampir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tidak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ada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highlight>
                  <a:srgbClr val="FFFFFF"/>
                </a:highlight>
                <a:latin typeface="system-ui"/>
              </a:rPr>
              <a:t>H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ampir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100%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memiliki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fasilitas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AllPub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dan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tidak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berfasilitas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AllPub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.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Jadi,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varian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satu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ini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diabaikan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saja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22338-732C-6669-8545-C428E886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0" y="724786"/>
            <a:ext cx="3305434" cy="3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4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3685281" y="906227"/>
            <a:ext cx="4994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lantai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mendominasi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suatu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kawasan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tertentu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disusul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2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lantai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dan 1,5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lantai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finished.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Hal ini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menimbulkan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pertanyaan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mengapa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lantai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populer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kawasan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tertentu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 ?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Apakah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terkait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masalah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kepadatan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penduduk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jumlah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dalam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satu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keluarga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ataupun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pengaruh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beli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masyarakatnya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E05F-4EA7-A35A-B6BA-8E5AA455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6" y="782346"/>
            <a:ext cx="3158864" cy="43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8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3980018" y="899300"/>
            <a:ext cx="4994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Sebagian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besar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dijual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memiliki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kondisi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eksterior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kategori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average/typical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atau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biasa-biasa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saja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disusul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kondisi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Good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atau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baik.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Terdapat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sedikit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sekali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kualitas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Fair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atau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standar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terendah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dalam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kategori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ini.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Tidak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ada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penjelasan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spesifik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mengenai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kategori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excellent dan good.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Apabila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keduanya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sama-sama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dalam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kategori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baik,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mungkin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ada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hubungannya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harga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jual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sehingga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segelintir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orang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dapat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membelinya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93451-E948-F7F9-FA35-DEB11CEA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0" y="782345"/>
            <a:ext cx="3736060" cy="40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saya</a:t>
            </a:r>
            <a:r>
              <a:rPr lang="en-US" dirty="0"/>
              <a:t> Ilham Nurhuda Ramadhan,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Kalimantan </a:t>
            </a:r>
            <a:r>
              <a:rPr lang="en-US" dirty="0" err="1"/>
              <a:t>tahun</a:t>
            </a:r>
            <a:r>
              <a:rPr lang="en-US" dirty="0"/>
              <a:t> 2022,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di </a:t>
            </a:r>
            <a:r>
              <a:rPr lang="en-US" dirty="0" err="1"/>
              <a:t>Jatis</a:t>
            </a:r>
            <a:r>
              <a:rPr lang="en-US" dirty="0"/>
              <a:t> Mobile di </a:t>
            </a:r>
            <a:r>
              <a:rPr lang="en-US" dirty="0" err="1"/>
              <a:t>bagian</a:t>
            </a:r>
            <a:r>
              <a:rPr lang="en-US" dirty="0"/>
              <a:t> IT Infrastructure </a:t>
            </a:r>
            <a:r>
              <a:rPr lang="en-US" dirty="0" err="1"/>
              <a:t>selama</a:t>
            </a:r>
            <a:r>
              <a:rPr lang="en-US" dirty="0"/>
              <a:t> 3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September 2022 – November 2022.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staff Teknik di </a:t>
            </a:r>
            <a:r>
              <a:rPr lang="en-US" dirty="0" err="1"/>
              <a:t>bagian</a:t>
            </a:r>
            <a:r>
              <a:rPr lang="en-US" dirty="0"/>
              <a:t> surveyor </a:t>
            </a:r>
            <a:r>
              <a:rPr lang="en-US" dirty="0" err="1"/>
              <a:t>selama</a:t>
            </a:r>
            <a:r>
              <a:rPr lang="en-US" dirty="0"/>
              <a:t> 2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 2023 – </a:t>
            </a:r>
            <a:r>
              <a:rPr lang="en-US" dirty="0" err="1"/>
              <a:t>juni</a:t>
            </a:r>
            <a:r>
              <a:rPr lang="en-US" dirty="0"/>
              <a:t> 2023.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198701" y="3561562"/>
            <a:ext cx="71142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Grafik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histogram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SalePrice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bersifat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skew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kanan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dimana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nilai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Mean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lebih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besar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Median.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Dalam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ini,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artinya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lebih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banyak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dijual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harga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lebih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rendah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dibandingkan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harga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tinggi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Harga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umumnya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lebih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banyak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angka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100000 - 200000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Rentang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data sangat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mulai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0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hingga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800000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E6EBD-8573-958C-0B70-B6959644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0" y="809171"/>
            <a:ext cx="3157233" cy="251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3F073-915D-8F36-CF87-0DF56FD6D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109" y="915189"/>
            <a:ext cx="2894103" cy="23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198701" y="3561562"/>
            <a:ext cx="71142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Barplot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bersifat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skew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kanan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Luas area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jumlah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terbanyak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berkisar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antara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1000Squarefeet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hingga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1500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Squarefeet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Mean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terdisplay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dirasa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kurang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akurat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rentan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outlier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berhubung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rentang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luas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area sangat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lebar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dari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0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hingga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diatas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6000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0F9F4-376D-7C9E-7849-C8DCD39A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1" y="836894"/>
            <a:ext cx="3943808" cy="2411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E5B82-AB54-EE10-A22E-D571AE9A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63" y="714084"/>
            <a:ext cx="3478126" cy="25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BF9-EC42-C718-B3B5-4CF9171BE856}"/>
              </a:ext>
            </a:extLst>
          </p:cNvPr>
          <p:cNvSpPr txBox="1"/>
          <p:nvPr/>
        </p:nvSpPr>
        <p:spPr>
          <a:xfrm>
            <a:off x="198701" y="3561562"/>
            <a:ext cx="83218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Data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tidak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imbang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Terdapat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nilai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0 yang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cukup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banyak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 Hal ini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mungkin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dikarenakan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tidak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semua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properti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mempunyai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garasi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Untuk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membuat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distribusi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data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menjadi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lebih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normal,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boleh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mengabaikan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faktor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tanpa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garasi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kata lain,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hanya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memperhitungkan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rumah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garasi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Variasi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luas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garasi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terlalu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banyak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 </a:t>
            </a:r>
            <a:r>
              <a:rPr lang="en-US" dirty="0" err="1">
                <a:highlight>
                  <a:srgbClr val="FFFFFF"/>
                </a:highlight>
                <a:latin typeface="system-ui"/>
              </a:rPr>
              <a:t>K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emungkinan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ukuran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garasi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disesuaikan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dengan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fungsinya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A58AB-C78C-0984-3985-EAA16C4B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35587"/>
            <a:ext cx="3789245" cy="267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7DE8F-9F03-F7A9-9D5C-158CB904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998" y="842021"/>
            <a:ext cx="3475468" cy="25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B9AF7-A969-AC1D-D2DE-EEF2FF9D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6" y="782346"/>
            <a:ext cx="4414263" cy="3145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C701C-32FE-6B9C-9150-3ADA3FEE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889" y="782346"/>
            <a:ext cx="4322991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F206B-3264-F1B0-7D09-ED5C8BAF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9" y="767106"/>
            <a:ext cx="4589274" cy="2745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840F6-F345-7216-5F2E-04FFDA8D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4" y="721140"/>
            <a:ext cx="3710006" cy="28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474569"/>
            <a:ext cx="15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12582-FABB-4842-CD85-D05D8F17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3" y="782346"/>
            <a:ext cx="4256145" cy="2771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BE4AB-6A58-A5D2-C973-6B99CAB7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86" y="782345"/>
            <a:ext cx="3602114" cy="27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1070A-C9AE-5E4F-10FB-F5B48A6D1680}"/>
              </a:ext>
            </a:extLst>
          </p:cNvPr>
          <p:cNvSpPr txBox="1"/>
          <p:nvPr/>
        </p:nvSpPr>
        <p:spPr>
          <a:xfrm>
            <a:off x="213595" y="3656165"/>
            <a:ext cx="7635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log10,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(data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(</a:t>
            </a:r>
            <a:r>
              <a:rPr lang="en-US" dirty="0" err="1"/>
              <a:t>kedudukan</a:t>
            </a:r>
            <a:r>
              <a:rPr lang="en-US" dirty="0"/>
              <a:t> mean , median dan std </a:t>
            </a:r>
            <a:r>
              <a:rPr lang="en-US" dirty="0" err="1"/>
              <a:t>nya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1670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69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02: Housing Price</a:t>
            </a:r>
            <a:endParaRPr sz="3200" b="1" dirty="0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9D61-AFCC-0FD0-BE78-E4770F182411}"/>
              </a:ext>
            </a:extLst>
          </p:cNvPr>
          <p:cNvSpPr txBox="1"/>
          <p:nvPr/>
        </p:nvSpPr>
        <p:spPr>
          <a:xfrm>
            <a:off x="311700" y="281485"/>
            <a:ext cx="152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037D-DCC4-5836-6A23-4BDB0025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97305"/>
            <a:ext cx="3253425" cy="3006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0FC9B-AA10-30A4-9F9A-53CB8C05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173" y="497305"/>
            <a:ext cx="3191408" cy="3006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E24EA-FD0C-22EE-6AE0-88F1C49D5726}"/>
              </a:ext>
            </a:extLst>
          </p:cNvPr>
          <p:cNvSpPr txBox="1"/>
          <p:nvPr/>
        </p:nvSpPr>
        <p:spPr>
          <a:xfrm>
            <a:off x="0" y="34891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grliveare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sale price. </a:t>
            </a:r>
            <a:r>
              <a:rPr lang="en-US" sz="1200" dirty="0" err="1"/>
              <a:t>Hipotesis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luas</a:t>
            </a:r>
            <a:r>
              <a:rPr lang="en-US" sz="1200" dirty="0"/>
              <a:t> area </a:t>
            </a:r>
            <a:r>
              <a:rPr lang="en-US" sz="1200" dirty="0" err="1"/>
              <a:t>tinggal</a:t>
            </a:r>
            <a:r>
              <a:rPr lang="en-US" sz="1200" dirty="0"/>
              <a:t> (</a:t>
            </a:r>
            <a:r>
              <a:rPr lang="en-US" sz="1200" dirty="0" err="1"/>
              <a:t>GrLivArea</a:t>
            </a:r>
            <a:r>
              <a:rPr lang="en-US" sz="1200" dirty="0"/>
              <a:t>),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(</a:t>
            </a:r>
            <a:r>
              <a:rPr lang="en-US" sz="1200" dirty="0" err="1"/>
              <a:t>SalePrice</a:t>
            </a:r>
            <a:r>
              <a:rPr lang="en-US" sz="1200" dirty="0"/>
              <a:t>) </a:t>
            </a:r>
            <a:r>
              <a:rPr lang="en-US" sz="1200" dirty="0" err="1"/>
              <a:t>properti</a:t>
            </a:r>
            <a:r>
              <a:rPr lang="en-US" sz="1200" dirty="0"/>
              <a:t>.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korelasi</a:t>
            </a:r>
            <a:r>
              <a:rPr lang="en-US" sz="1200" dirty="0"/>
              <a:t> </a:t>
            </a:r>
            <a:r>
              <a:rPr lang="en-US" sz="1200" dirty="0" err="1"/>
              <a:t>positif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GrLivArea</a:t>
            </a:r>
            <a:r>
              <a:rPr lang="en-US" sz="1200" dirty="0"/>
              <a:t> dan </a:t>
            </a:r>
            <a:r>
              <a:rPr lang="en-US" sz="1200" dirty="0" err="1"/>
              <a:t>SalePrice</a:t>
            </a:r>
            <a:r>
              <a:rPr lang="en-US" sz="1200" dirty="0"/>
              <a:t>, yang </a:t>
            </a:r>
            <a:r>
              <a:rPr lang="en-US" sz="1200" dirty="0" err="1"/>
              <a:t>berarti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GrLivArea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properti</a:t>
            </a:r>
            <a:r>
              <a:rPr lang="en-US" sz="1200" dirty="0"/>
              <a:t> juga </a:t>
            </a:r>
            <a:r>
              <a:rPr lang="en-US" sz="1200" dirty="0" err="1"/>
              <a:t>cenderung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GarageArea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SalePrice</a:t>
            </a:r>
            <a:r>
              <a:rPr lang="en-US" sz="1200" dirty="0"/>
              <a:t>. </a:t>
            </a:r>
            <a:r>
              <a:rPr lang="en-US" sz="1200" dirty="0" err="1"/>
              <a:t>Hipotesis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luas</a:t>
            </a:r>
            <a:r>
              <a:rPr lang="en-US" sz="1200" dirty="0"/>
              <a:t> </a:t>
            </a:r>
            <a:r>
              <a:rPr lang="en-US" sz="1200" dirty="0" err="1"/>
              <a:t>garasi</a:t>
            </a:r>
            <a:r>
              <a:rPr lang="en-US" sz="1200" dirty="0"/>
              <a:t> (</a:t>
            </a:r>
            <a:r>
              <a:rPr lang="en-US" sz="1200" dirty="0" err="1"/>
              <a:t>GarageArea</a:t>
            </a:r>
            <a:r>
              <a:rPr lang="en-US" sz="1200" dirty="0"/>
              <a:t>),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(</a:t>
            </a:r>
            <a:r>
              <a:rPr lang="en-US" sz="1200" dirty="0" err="1"/>
              <a:t>SalePrice</a:t>
            </a:r>
            <a:r>
              <a:rPr lang="en-US" sz="1200" dirty="0"/>
              <a:t>) </a:t>
            </a:r>
            <a:r>
              <a:rPr lang="en-US" sz="1200" dirty="0" err="1"/>
              <a:t>properti</a:t>
            </a:r>
            <a:r>
              <a:rPr lang="en-US" sz="1200" dirty="0"/>
              <a:t>.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mengharapkan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korelasi</a:t>
            </a:r>
            <a:r>
              <a:rPr lang="en-US" sz="1200" dirty="0"/>
              <a:t> </a:t>
            </a:r>
            <a:r>
              <a:rPr lang="en-US" sz="1200" dirty="0" err="1"/>
              <a:t>positif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GarageArea</a:t>
            </a:r>
            <a:r>
              <a:rPr lang="en-US" sz="1200" dirty="0"/>
              <a:t> dan </a:t>
            </a:r>
            <a:r>
              <a:rPr lang="en-US" sz="1200" dirty="0" err="1"/>
              <a:t>SalePrice</a:t>
            </a:r>
            <a:r>
              <a:rPr lang="en-US" sz="1200" dirty="0"/>
              <a:t>, di mana </a:t>
            </a:r>
            <a:r>
              <a:rPr lang="en-US" sz="1200" dirty="0" err="1"/>
              <a:t>properti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luas</a:t>
            </a:r>
            <a:r>
              <a:rPr lang="en-US" sz="1200" dirty="0"/>
              <a:t> </a:t>
            </a:r>
            <a:r>
              <a:rPr lang="en-US" sz="1200" dirty="0" err="1"/>
              <a:t>garasi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cenderung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endParaRPr lang="en-US" sz="1200" dirty="0"/>
          </a:p>
        </p:txBody>
      </p:sp>
      <p:sp>
        <p:nvSpPr>
          <p:cNvPr id="10" name="Google Shape;144;p32">
            <a:extLst>
              <a:ext uri="{FF2B5EF4-FFF2-40B4-BE49-F238E27FC236}">
                <a16:creationId xmlns:a16="http://schemas.microsoft.com/office/drawing/2014/main" id="{7B8CBF2E-ABE3-A1B7-EDEE-EC727A7B768D}"/>
              </a:ext>
            </a:extLst>
          </p:cNvPr>
          <p:cNvSpPr txBox="1"/>
          <p:nvPr/>
        </p:nvSpPr>
        <p:spPr>
          <a:xfrm>
            <a:off x="181093" y="4650955"/>
            <a:ext cx="8471071" cy="42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https://github.com/P-star1471/Data-Science-kelas.work/blob/b3f09e075ebfecfcef6836d8e226cedd956725ee/Project_Based_Learning_Case_02.ipynb</a:t>
            </a:r>
          </a:p>
        </p:txBody>
      </p:sp>
    </p:spTree>
    <p:extLst>
      <p:ext uri="{BB962C8B-B14F-4D97-AF65-F5344CB8AC3E}">
        <p14:creationId xmlns:p14="http://schemas.microsoft.com/office/powerpoint/2010/main" val="77074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 : IMDb Movie Ratings Prediction</a:t>
            </a:r>
            <a:endParaRPr sz="3800" b="1" dirty="0"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498764"/>
            <a:ext cx="8520600" cy="36160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Pada </a:t>
            </a:r>
            <a:r>
              <a:rPr lang="en-US" sz="1600" dirty="0" err="1">
                <a:solidFill>
                  <a:schemeClr val="dk1"/>
                </a:solidFill>
              </a:rPr>
              <a:t>studi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kasus</a:t>
            </a:r>
            <a:r>
              <a:rPr lang="en-US" sz="1600" dirty="0">
                <a:solidFill>
                  <a:schemeClr val="dk1"/>
                </a:solidFill>
              </a:rPr>
              <a:t> ini, </a:t>
            </a:r>
            <a:r>
              <a:rPr lang="en-US" sz="1600" dirty="0" err="1">
                <a:solidFill>
                  <a:schemeClr val="dk1"/>
                </a:solidFill>
              </a:rPr>
              <a:t>saya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membuat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tentan</a:t>
            </a:r>
            <a:r>
              <a:rPr lang="en-US" sz="1600" dirty="0">
                <a:solidFill>
                  <a:schemeClr val="dk1"/>
                </a:solidFill>
              </a:rPr>
              <a:t> IMDb Movie Rating Prediction </a:t>
            </a:r>
            <a:r>
              <a:rPr lang="en-US" sz="1600" dirty="0" err="1">
                <a:solidFill>
                  <a:schemeClr val="dk1"/>
                </a:solidFill>
              </a:rPr>
              <a:t>menggunakan</a:t>
            </a:r>
            <a:r>
              <a:rPr lang="en-US" sz="1600" dirty="0">
                <a:solidFill>
                  <a:schemeClr val="dk1"/>
                </a:solidFill>
              </a:rPr>
              <a:t> Linear 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136418" y="3934870"/>
            <a:ext cx="637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library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dataset dan </a:t>
            </a:r>
            <a:r>
              <a:rPr lang="en-US" dirty="0" err="1"/>
              <a:t>memuat</a:t>
            </a:r>
            <a:r>
              <a:rPr lang="en-US" dirty="0"/>
              <a:t>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2059F-4D26-1A29-7C41-0AE9D7BC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1" y="413648"/>
            <a:ext cx="5210202" cy="35212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311700" y="3894263"/>
            <a:ext cx="417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dataset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28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B8895-FE92-ABD8-F96F-F9AB7CAA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61009"/>
            <a:ext cx="5375563" cy="33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Kompetensi:</a:t>
            </a:r>
            <a:endParaRPr/>
          </a:p>
        </p:txBody>
      </p:sp>
      <p:graphicFrame>
        <p:nvGraphicFramePr>
          <p:cNvPr id="118" name="Google Shape;118;p28"/>
          <p:cNvGraphicFramePr/>
          <p:nvPr/>
        </p:nvGraphicFramePr>
        <p:xfrm>
          <a:off x="249825" y="1164650"/>
          <a:ext cx="8644350" cy="3362960"/>
        </p:xfrm>
        <a:graphic>
          <a:graphicData uri="http://schemas.openxmlformats.org/drawingml/2006/table">
            <a:tbl>
              <a:tblPr>
                <a:noFill/>
                <a:tableStyleId>{77834204-C330-4B5A-87C3-D832DC1D6E5D}</a:tableStyleId>
              </a:tblPr>
              <a:tblGrid>
                <a:gridCol w="9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151622" y="392341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C68D7-3CBA-C15D-F643-5F6CFA61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2" y="471345"/>
            <a:ext cx="2047412" cy="342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AE651-A465-801B-31D5-8F1076D62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16" y="1555411"/>
            <a:ext cx="6633266" cy="2032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37345-74CF-1305-3ABD-781DA66BAD9C}"/>
              </a:ext>
            </a:extLst>
          </p:cNvPr>
          <p:cNvSpPr txBox="1"/>
          <p:nvPr/>
        </p:nvSpPr>
        <p:spPr>
          <a:xfrm>
            <a:off x="2359111" y="3655175"/>
            <a:ext cx="551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describe function untuk </a:t>
            </a:r>
            <a:r>
              <a:rPr lang="en-US" dirty="0" err="1"/>
              <a:t>mengecek</a:t>
            </a:r>
            <a:r>
              <a:rPr lang="en-US" dirty="0"/>
              <a:t> min, max, value, </a:t>
            </a:r>
            <a:r>
              <a:rPr lang="es-ES" dirty="0" err="1"/>
              <a:t>serta</a:t>
            </a:r>
            <a:r>
              <a:rPr lang="es-ES" dirty="0"/>
              <a:t> mean dan </a:t>
            </a:r>
            <a:r>
              <a:rPr lang="es-ES" dirty="0" err="1"/>
              <a:t>standar</a:t>
            </a:r>
            <a:r>
              <a:rPr lang="es-ES" dirty="0"/>
              <a:t> </a:t>
            </a:r>
            <a:r>
              <a:rPr lang="es-ES" dirty="0" err="1"/>
              <a:t>deviasi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2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5204552" y="1812354"/>
            <a:ext cx="315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Bahasa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film.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film yang </a:t>
            </a:r>
            <a:r>
              <a:rPr lang="en-US" dirty="0" err="1"/>
              <a:t>berbahasa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F7B4F-20EA-FA5A-F52D-8F350044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4" y="712188"/>
            <a:ext cx="1617611" cy="343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59D5E-6DBB-57A3-0D74-F5068B3E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17" y="144291"/>
            <a:ext cx="1252002" cy="457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2C14C-8A30-C0CF-1397-64FACF4ED9EA}"/>
              </a:ext>
            </a:extLst>
          </p:cNvPr>
          <p:cNvSpPr txBox="1"/>
          <p:nvPr/>
        </p:nvSpPr>
        <p:spPr>
          <a:xfrm>
            <a:off x="567257" y="4410081"/>
            <a:ext cx="315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total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8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5292436" y="783858"/>
            <a:ext cx="315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Menyimpan</a:t>
            </a:r>
            <a:r>
              <a:rPr lang="en-US" dirty="0"/>
              <a:t> data film </a:t>
            </a:r>
            <a:r>
              <a:rPr lang="en-US" dirty="0" err="1"/>
              <a:t>berbahasa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memisahkannya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untuk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51593-034A-AC6A-135A-4FC5378D9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72700"/>
            <a:ext cx="4835237" cy="31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5292436" y="783858"/>
            <a:ext cx="3159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Menyimpan</a:t>
            </a:r>
            <a:r>
              <a:rPr lang="en-US" dirty="0"/>
              <a:t> film </a:t>
            </a:r>
            <a:r>
              <a:rPr lang="en-US" dirty="0" err="1"/>
              <a:t>dengan</a:t>
            </a:r>
            <a:r>
              <a:rPr lang="en-US" dirty="0"/>
              <a:t> score IMDb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7.</a:t>
            </a:r>
          </a:p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1570 baris data </a:t>
            </a:r>
            <a:r>
              <a:rPr lang="en-US" dirty="0" err="1"/>
              <a:t>dengan</a:t>
            </a:r>
            <a:r>
              <a:rPr lang="en-US" dirty="0"/>
              <a:t> score </a:t>
            </a:r>
            <a:r>
              <a:rPr lang="en-US" dirty="0" err="1"/>
              <a:t>demikian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20880-A3CE-C321-CE6E-F94728DE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457201"/>
            <a:ext cx="5063568" cy="40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62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6100385" y="866985"/>
            <a:ext cx="266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variable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FA9AD-EE02-43E2-7E27-D299F3BE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2" y="783858"/>
            <a:ext cx="5788685" cy="40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9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944226" y="477804"/>
            <a:ext cx="2664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pie plot untuk top 10 IMDb.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score IMDB,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11.74%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memilki</a:t>
            </a:r>
            <a:r>
              <a:rPr lang="en-US" dirty="0"/>
              <a:t> score IMDb 6.7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68BB5-1D83-8907-5AD2-DFA6B3E4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9" y="572700"/>
            <a:ext cx="4670828" cy="764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4EB88-45D6-9239-AAD4-A92457A9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" y="1326815"/>
            <a:ext cx="3174537" cy="33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7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944226" y="477804"/>
            <a:ext cx="266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distribution plot.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score </a:t>
            </a:r>
            <a:r>
              <a:rPr lang="en-US" dirty="0" err="1"/>
              <a:t>tertinggi</a:t>
            </a:r>
            <a:r>
              <a:rPr lang="en-US" dirty="0"/>
              <a:t> di IMDb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6 </a:t>
            </a:r>
            <a:r>
              <a:rPr lang="en-US" dirty="0" err="1"/>
              <a:t>sampai</a:t>
            </a:r>
            <a:r>
              <a:rPr lang="en-US" dirty="0"/>
              <a:t>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0B8D2-39AC-9BB3-DF3B-E8311214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" y="477804"/>
            <a:ext cx="4627315" cy="40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944226" y="477804"/>
            <a:ext cx="26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pada dataset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04677-A8FB-8E21-A632-44D0F9D2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572700"/>
            <a:ext cx="4752326" cy="3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944225" y="477804"/>
            <a:ext cx="3735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sutradara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steven Spielberg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film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27 </a:t>
            </a:r>
            <a:r>
              <a:rPr lang="en-US" dirty="0" err="1"/>
              <a:t>karya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A07E4-1A14-67F0-B20E-5E1C2912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" y="477804"/>
            <a:ext cx="4882458" cy="4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1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3925917" y="485898"/>
            <a:ext cx="5134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rating film yang </a:t>
            </a:r>
            <a:r>
              <a:rPr lang="en-US" dirty="0" err="1"/>
              <a:t>memiliki</a:t>
            </a:r>
            <a:r>
              <a:rPr lang="en-US" dirty="0"/>
              <a:t> score IMDb </a:t>
            </a:r>
            <a:r>
              <a:rPr lang="en-US" dirty="0" err="1"/>
              <a:t>tertinggi</a:t>
            </a:r>
            <a:r>
              <a:rPr lang="en-US" dirty="0"/>
              <a:t> dan juga </a:t>
            </a:r>
            <a:r>
              <a:rPr lang="en-US" dirty="0" err="1"/>
              <a:t>menampilkan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film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dan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film </a:t>
            </a:r>
            <a:r>
              <a:rPr lang="en-US" dirty="0" err="1"/>
              <a:t>dengan</a:t>
            </a:r>
            <a:r>
              <a:rPr lang="en-US" dirty="0"/>
              <a:t> rating TV-MA dan 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score 8.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155BA-D8BD-DB1C-2EEE-4EC8ECE4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" y="456056"/>
            <a:ext cx="3234946" cy="2427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C62C0-9ABC-BBEE-8BAA-47E17334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7" y="2951018"/>
            <a:ext cx="6699003" cy="21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–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Perusahaan X </a:t>
            </a:r>
            <a:r>
              <a:rPr lang="en-US" sz="1200" dirty="0" err="1">
                <a:solidFill>
                  <a:schemeClr val="dk1"/>
                </a:solidFill>
              </a:rPr>
              <a:t>ingin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meningkatkan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penjualan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mereka</a:t>
            </a:r>
            <a:r>
              <a:rPr lang="en-US" sz="1200" dirty="0">
                <a:solidFill>
                  <a:schemeClr val="dk1"/>
                </a:solidFill>
              </a:rPr>
              <a:t>. Dari data </a:t>
            </a:r>
            <a:r>
              <a:rPr lang="en-US" sz="1200" dirty="0" err="1">
                <a:solidFill>
                  <a:schemeClr val="dk1"/>
                </a:solidFill>
              </a:rPr>
              <a:t>penjualan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sebelumnya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menunjukkan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bahwa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penjualan</a:t>
            </a:r>
            <a:r>
              <a:rPr lang="en-US" sz="1200" dirty="0">
                <a:solidFill>
                  <a:schemeClr val="dk1"/>
                </a:solidFill>
              </a:rPr>
              <a:t> rata-rata </a:t>
            </a:r>
            <a:r>
              <a:rPr lang="en-US" sz="1200" dirty="0" err="1">
                <a:solidFill>
                  <a:schemeClr val="dk1"/>
                </a:solidFill>
              </a:rPr>
              <a:t>yaitu</a:t>
            </a:r>
            <a:r>
              <a:rPr lang="en-US" sz="1200" dirty="0">
                <a:solidFill>
                  <a:schemeClr val="dk1"/>
                </a:solidFill>
              </a:rPr>
              <a:t> $100 per </a:t>
            </a:r>
            <a:r>
              <a:rPr lang="en-US" sz="1200" dirty="0" err="1">
                <a:solidFill>
                  <a:schemeClr val="dk1"/>
                </a:solidFill>
              </a:rPr>
              <a:t>transaksi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Montserrat" panose="00000500000000000000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pekerja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sales, data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terbaru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(yang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pekerja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sales)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tersimpan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ini: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90CE3-31C2-4EA4-B821-ED9CFD2E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2" y="2251248"/>
            <a:ext cx="526033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2595881" y="467875"/>
            <a:ext cx="513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null values pada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AC571-33A1-9D5D-C49C-FE274E4D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2" y="467875"/>
            <a:ext cx="1860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260300" y="418519"/>
            <a:ext cx="4825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.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movie_imdb_link,color,facenumber_in_poster,plot_keywords,actor_3_name,movie_imdb_link, </a:t>
            </a:r>
            <a:r>
              <a:rPr lang="en-US" dirty="0" err="1"/>
              <a:t>danaspect_ratio,language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6D293-8852-850E-876A-F4C768C9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" y="413171"/>
            <a:ext cx="4133024" cy="1452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B079F-31B3-E183-7CC4-EE39B360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" y="1937541"/>
            <a:ext cx="4811897" cy="3015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F099C-DE8D-0E07-FDBA-26BBCF34F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09" y="3720372"/>
            <a:ext cx="2939264" cy="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3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260300" y="532065"/>
            <a:ext cx="482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label categorical </a:t>
            </a:r>
            <a:r>
              <a:rPr lang="en-US" dirty="0" err="1"/>
              <a:t>dengan</a:t>
            </a:r>
            <a:r>
              <a:rPr lang="en-US" dirty="0"/>
              <a:t> meng encode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9484D-6ADE-C619-E7D2-E1AF4938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9" y="572700"/>
            <a:ext cx="3932862" cy="28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1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426555" y="418519"/>
            <a:ext cx="457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log transformation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 dan </a:t>
            </a:r>
            <a:r>
              <a:rPr lang="en-US" dirty="0" err="1"/>
              <a:t>menyimpannya</a:t>
            </a:r>
            <a:r>
              <a:rPr lang="en-US" dirty="0"/>
              <a:t> di skewed feature.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B3A2F-9ADE-1E5B-59B6-44616639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" y="418519"/>
            <a:ext cx="4313132" cy="31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2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200500" y="3274101"/>
            <a:ext cx="45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splitting dataset </a:t>
            </a:r>
            <a:r>
              <a:rPr lang="en-US" dirty="0" err="1"/>
              <a:t>menjadi</a:t>
            </a:r>
            <a:r>
              <a:rPr lang="en-US" dirty="0"/>
              <a:t> variable </a:t>
            </a:r>
            <a:r>
              <a:rPr lang="en-US" dirty="0" err="1"/>
              <a:t>dependen</a:t>
            </a:r>
            <a:r>
              <a:rPr lang="en-US" dirty="0"/>
              <a:t> dan independent untuk </a:t>
            </a:r>
            <a:r>
              <a:rPr lang="en-US" dirty="0" err="1"/>
              <a:t>dilakukan</a:t>
            </a:r>
            <a:r>
              <a:rPr lang="en-US" dirty="0"/>
              <a:t>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440C-68CA-6401-7B98-E93EBB70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" y="467270"/>
            <a:ext cx="5708352" cy="26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7D5-3182-A69A-A0A7-2F80F490E6FE}"/>
              </a:ext>
            </a:extLst>
          </p:cNvPr>
          <p:cNvSpPr txBox="1"/>
          <p:nvPr/>
        </p:nvSpPr>
        <p:spPr>
          <a:xfrm>
            <a:off x="4053923" y="641737"/>
            <a:ext cx="457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mean </a:t>
            </a:r>
            <a:r>
              <a:rPr lang="en-US" dirty="0" err="1"/>
              <a:t>mencapai</a:t>
            </a:r>
            <a:r>
              <a:rPr lang="en-US" dirty="0"/>
              <a:t> 95.43 %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3F48F-4612-0D2F-CD96-5F0BD72D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" y="408207"/>
            <a:ext cx="3477513" cy="3941618"/>
          </a:xfrm>
          <a:prstGeom prst="rect">
            <a:avLst/>
          </a:prstGeom>
        </p:spPr>
      </p:pic>
      <p:sp>
        <p:nvSpPr>
          <p:cNvPr id="184" name="Google Shape;184;p38"/>
          <p:cNvSpPr txBox="1"/>
          <p:nvPr/>
        </p:nvSpPr>
        <p:spPr>
          <a:xfrm>
            <a:off x="108828" y="4308288"/>
            <a:ext cx="7890190" cy="77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https://github.com/P-star1471/Data-Science-kelas.work/blob/4a40d5c30827712a7ded6df9f3a93a8da24a1118/Case%20Study%2003%20Machine%20Learning.ipynb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: Dogs and Cats Image Classification</a:t>
            </a:r>
            <a:endParaRPr sz="1800" b="1" dirty="0"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11700" y="794275"/>
            <a:ext cx="8520600" cy="37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– 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  Pada project ini </a:t>
            </a:r>
            <a:r>
              <a:rPr lang="en-US" dirty="0" err="1">
                <a:solidFill>
                  <a:schemeClr val="dk1"/>
                </a:solidFill>
              </a:rPr>
              <a:t>saya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melakukan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klasifikasi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sederhana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gambar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anjing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kucing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menggunakan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118D5-DC84-C5A7-4BDF-AF355572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7" y="572700"/>
            <a:ext cx="4669009" cy="2934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5146963" y="942109"/>
            <a:ext cx="3262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libraries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deep learning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C19A7-2AFF-06A7-4F6E-FA771C4A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9" y="3641760"/>
            <a:ext cx="3115110" cy="87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C5831-4ACD-4DC2-0A72-840B86C2ABC1}"/>
              </a:ext>
            </a:extLst>
          </p:cNvPr>
          <p:cNvSpPr txBox="1"/>
          <p:nvPr/>
        </p:nvSpPr>
        <p:spPr>
          <a:xfrm>
            <a:off x="3740727" y="3641760"/>
            <a:ext cx="363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directory untuk </a:t>
            </a:r>
            <a:r>
              <a:rPr lang="en-US" dirty="0" err="1"/>
              <a:t>sumber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186061" y="4167447"/>
            <a:ext cx="53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proses ini,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training dan test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 dan </a:t>
            </a:r>
            <a:r>
              <a:rPr lang="en-US" dirty="0" err="1"/>
              <a:t>kucing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FD9CB-1ED4-A0D9-6517-467005A4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8" y="387926"/>
            <a:ext cx="3262746" cy="365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3D7C2-585A-F80C-CA90-1EB6FD74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1" y="572700"/>
            <a:ext cx="3433231" cy="32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248406" y="3922286"/>
            <a:ext cx="53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dataset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train dan test dataset</a:t>
            </a:r>
          </a:p>
          <a:p>
            <a:r>
              <a:rPr lang="en-US" dirty="0"/>
              <a:t>628 file untuk training data, dan 69 file untuk validation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AEC33-F52D-C418-CE80-2DBBD8F7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1" y="452833"/>
            <a:ext cx="496321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B2312-04EF-AB3B-F51E-9A092E8D9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40"/>
          <a:stretch/>
        </p:blipFill>
        <p:spPr>
          <a:xfrm>
            <a:off x="100473" y="742192"/>
            <a:ext cx="4838672" cy="1614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00473" y="434415"/>
            <a:ext cx="467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Mengimport</a:t>
            </a:r>
            <a:r>
              <a:rPr lang="en-US" dirty="0"/>
              <a:t> library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135CA-2023-5D40-9EB8-213E8723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27" y="71004"/>
            <a:ext cx="1099913" cy="5001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4D3FF-E150-DB36-DC5E-A3ADD54D0279}"/>
              </a:ext>
            </a:extLst>
          </p:cNvPr>
          <p:cNvSpPr txBox="1"/>
          <p:nvPr/>
        </p:nvSpPr>
        <p:spPr>
          <a:xfrm>
            <a:off x="7304782" y="118738"/>
            <a:ext cx="173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5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241478" y="3362174"/>
            <a:ext cx="852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Membuat</a:t>
            </a:r>
            <a:r>
              <a:rPr lang="en-US" sz="1200" dirty="0"/>
              <a:t> model </a:t>
            </a:r>
            <a:r>
              <a:rPr lang="en-US" sz="1200" dirty="0" err="1"/>
              <a:t>arsitektur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untuk </a:t>
            </a:r>
            <a:r>
              <a:rPr lang="en-US" sz="1200" dirty="0" err="1"/>
              <a:t>pemrosesan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. Pada summary model </a:t>
            </a:r>
            <a:r>
              <a:rPr lang="en-US" sz="1200" dirty="0" err="1"/>
              <a:t>arsitektur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, </a:t>
            </a:r>
            <a:r>
              <a:rPr lang="en-US" sz="1200" dirty="0" err="1"/>
              <a:t>terdapat</a:t>
            </a:r>
            <a:r>
              <a:rPr lang="en-US" sz="1200" dirty="0"/>
              <a:t> model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lapisan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Empat</a:t>
            </a:r>
            <a:r>
              <a:rPr lang="en-US" sz="1200" dirty="0"/>
              <a:t> convolutional layer </a:t>
            </a:r>
            <a:r>
              <a:rPr lang="en-US" sz="1200" dirty="0" err="1"/>
              <a:t>diikuti</a:t>
            </a:r>
            <a:r>
              <a:rPr lang="en-US" sz="1200" dirty="0"/>
              <a:t> oleh </a:t>
            </a:r>
            <a:r>
              <a:rPr lang="en-US" sz="1200" dirty="0" err="1"/>
              <a:t>lapisan</a:t>
            </a:r>
            <a:r>
              <a:rPr lang="en-US" sz="1200" dirty="0"/>
              <a:t> </a:t>
            </a:r>
            <a:r>
              <a:rPr lang="en-US" sz="1200" dirty="0" err="1"/>
              <a:t>maxpooling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Layer flatten untuk </a:t>
            </a:r>
            <a:r>
              <a:rPr lang="en-US" sz="1200" dirty="0" err="1"/>
              <a:t>meratakan</a:t>
            </a:r>
            <a:r>
              <a:rPr lang="en-US" sz="1200" dirty="0"/>
              <a:t> output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dimiliki</a:t>
            </a:r>
            <a:r>
              <a:rPr lang="en-US" sz="1200" dirty="0"/>
              <a:t> 3 </a:t>
            </a:r>
            <a:r>
              <a:rPr lang="en-US" sz="1200" dirty="0" err="1"/>
              <a:t>lapisan</a:t>
            </a:r>
            <a:r>
              <a:rPr lang="en-US" sz="1200" dirty="0"/>
              <a:t> yang </a:t>
            </a:r>
            <a:r>
              <a:rPr lang="en-US" sz="1200" dirty="0" err="1"/>
              <a:t>terhubung</a:t>
            </a:r>
            <a:r>
              <a:rPr lang="en-US" sz="1200" dirty="0"/>
              <a:t> 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diikuti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output </a:t>
            </a:r>
            <a:r>
              <a:rPr lang="en-US" sz="1200" dirty="0" err="1"/>
              <a:t>lapisan</a:t>
            </a:r>
            <a:r>
              <a:rPr lang="en-US" sz="1200" dirty="0"/>
              <a:t> flatten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Disertakan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layer </a:t>
            </a:r>
            <a:r>
              <a:rPr lang="en-US" sz="1200" dirty="0" err="1"/>
              <a:t>BatchNormalization</a:t>
            </a:r>
            <a:r>
              <a:rPr lang="en-US" sz="1200" dirty="0"/>
              <a:t> untuk </a:t>
            </a:r>
            <a:r>
              <a:rPr lang="en-US" sz="1200" dirty="0" err="1"/>
              <a:t>memungkinkan</a:t>
            </a:r>
            <a:r>
              <a:rPr lang="en-US" sz="1200" dirty="0"/>
              <a:t> training yang </a:t>
            </a:r>
            <a:r>
              <a:rPr lang="en-US" sz="1200" dirty="0" err="1"/>
              <a:t>stabil</a:t>
            </a:r>
            <a:r>
              <a:rPr lang="en-US" sz="1200" dirty="0"/>
              <a:t> dan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layer dropout </a:t>
            </a:r>
            <a:r>
              <a:rPr lang="en-US" sz="1200" dirty="0" err="1"/>
              <a:t>sebelum</a:t>
            </a:r>
            <a:r>
              <a:rPr lang="en-US" sz="1200" dirty="0"/>
              <a:t> layer </a:t>
            </a:r>
            <a:r>
              <a:rPr lang="en-US" sz="1200" dirty="0" err="1"/>
              <a:t>terakhir</a:t>
            </a:r>
            <a:r>
              <a:rPr lang="en-US" sz="1200" dirty="0"/>
              <a:t> untuk </a:t>
            </a:r>
            <a:r>
              <a:rPr lang="en-US" sz="1200" dirty="0" err="1"/>
              <a:t>menghindari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Layer </a:t>
            </a:r>
            <a:r>
              <a:rPr lang="en-US" sz="1200" dirty="0" err="1"/>
              <a:t>terakhir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layer output yang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aactivation</a:t>
            </a:r>
            <a:r>
              <a:rPr lang="en-US" sz="1200" dirty="0"/>
              <a:t> sigmoid untuk </a:t>
            </a:r>
            <a:r>
              <a:rPr lang="en-US" sz="1200" dirty="0" err="1"/>
              <a:t>mengklasifikasikan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dua </a:t>
            </a:r>
            <a:r>
              <a:rPr lang="en-US" sz="1200" dirty="0" err="1"/>
              <a:t>kelas</a:t>
            </a:r>
            <a:r>
              <a:rPr lang="en-US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864F-E47C-A35B-57D0-B0EA18F6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7" y="380601"/>
            <a:ext cx="3503663" cy="2981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B0358-9503-03EF-B2A1-3D995267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08" y="82925"/>
            <a:ext cx="2498251" cy="32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32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248406" y="3922286"/>
            <a:ext cx="53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parameter dan </a:t>
            </a:r>
            <a:r>
              <a:rPr lang="en-US" dirty="0" err="1"/>
              <a:t>kompleksitas</a:t>
            </a:r>
            <a:r>
              <a:rPr lang="en-US" dirty="0"/>
              <a:t> model yang </a:t>
            </a:r>
            <a:r>
              <a:rPr lang="en-US" dirty="0" err="1"/>
              <a:t>membantu</a:t>
            </a:r>
            <a:r>
              <a:rPr lang="en-US" dirty="0"/>
              <a:t> untuk </a:t>
            </a:r>
            <a:r>
              <a:rPr lang="en-US" dirty="0" err="1"/>
              <a:t>mencapai</a:t>
            </a:r>
            <a:r>
              <a:rPr lang="en-US" dirty="0"/>
              <a:t> model </a:t>
            </a:r>
            <a:r>
              <a:rPr lang="en-US" dirty="0" err="1"/>
              <a:t>berkinerja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8985-108A-0097-6136-2324DDA9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" y="538981"/>
            <a:ext cx="2262891" cy="1033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C6EC6-1385-C943-A61D-ACC8FC649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616" y="518464"/>
            <a:ext cx="2139965" cy="290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AB8AE-4F8A-DBC2-66B6-B57ED81BC8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28" r="3472"/>
          <a:stretch/>
        </p:blipFill>
        <p:spPr>
          <a:xfrm>
            <a:off x="4572000" y="518464"/>
            <a:ext cx="2347397" cy="3244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018DB-0F2E-130F-EEFB-45577C280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94" r="5541"/>
          <a:stretch/>
        </p:blipFill>
        <p:spPr>
          <a:xfrm>
            <a:off x="6990676" y="572701"/>
            <a:ext cx="2078600" cy="19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6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248405" y="3922286"/>
            <a:ext cx="774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Dilakukannya</a:t>
            </a:r>
            <a:r>
              <a:rPr lang="en-US" dirty="0"/>
              <a:t> training model.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baik pada epoch = 10.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training model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baik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2BF57-3B93-727E-571C-0578204B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" y="572700"/>
            <a:ext cx="5805183" cy="28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8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3602014" y="591038"/>
            <a:ext cx="5479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Dilakukannya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training dan </a:t>
            </a:r>
            <a:r>
              <a:rPr lang="en-US" dirty="0" err="1"/>
              <a:t>validasi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epoch. Pada plot </a:t>
            </a:r>
            <a:r>
              <a:rPr lang="en-US" dirty="0" err="1"/>
              <a:t>pertama</a:t>
            </a:r>
            <a:r>
              <a:rPr lang="en-US" dirty="0"/>
              <a:t>,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val_loss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ketidakstabilan</a:t>
            </a:r>
            <a:r>
              <a:rPr lang="en-US" dirty="0"/>
              <a:t> dan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merendah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naik </a:t>
            </a:r>
            <a:r>
              <a:rPr lang="en-US" dirty="0" err="1"/>
              <a:t>perlahan</a:t>
            </a:r>
            <a:r>
              <a:rPr lang="en-US" dirty="0"/>
              <a:t>. Dan untuk loss,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  <a:p>
            <a:r>
              <a:rPr lang="en-US" dirty="0"/>
              <a:t>Pada plot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val_accuracy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drastis</a:t>
            </a:r>
            <a:r>
              <a:rPr lang="en-US" dirty="0"/>
              <a:t>. Untuk yang accuracy,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yang sangat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3CBB-138B-67D0-EAAB-E672071D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" y="490481"/>
            <a:ext cx="3408050" cy="729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0B942-A025-2E33-09AE-29EAB116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68655"/>
            <a:ext cx="2515702" cy="37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04: Deep learning / Artificial Neural Network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AB5E-7355-D436-6086-91670951848F}"/>
              </a:ext>
            </a:extLst>
          </p:cNvPr>
          <p:cNvSpPr txBox="1"/>
          <p:nvPr/>
        </p:nvSpPr>
        <p:spPr>
          <a:xfrm>
            <a:off x="224677" y="3331206"/>
            <a:ext cx="87599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 dan </a:t>
            </a:r>
            <a:r>
              <a:rPr lang="en-US" dirty="0" err="1"/>
              <a:t>kucing</a:t>
            </a:r>
            <a:r>
              <a:rPr lang="en-US" dirty="0"/>
              <a:t>.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pada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dog/</a:t>
            </a:r>
            <a:r>
              <a:rPr lang="en-US" dirty="0" err="1"/>
              <a:t>anjing</a:t>
            </a:r>
            <a:r>
              <a:rPr lang="en-US" dirty="0"/>
              <a:t> tapi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kucing</a:t>
            </a:r>
            <a:r>
              <a:rPr lang="en-US" dirty="0"/>
              <a:t>.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dua. Hasil tulisan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selaras</a:t>
            </a:r>
            <a:r>
              <a:rPr lang="en-US" dirty="0"/>
              <a:t>. </a:t>
            </a:r>
            <a:r>
              <a:rPr lang="en-US" dirty="0" err="1"/>
              <a:t>Kemungkinan</a:t>
            </a:r>
            <a:r>
              <a:rPr lang="en-US" dirty="0"/>
              <a:t> model </a:t>
            </a:r>
            <a:r>
              <a:rPr lang="en-US" dirty="0" err="1"/>
              <a:t>atau</a:t>
            </a:r>
            <a:r>
              <a:rPr lang="en-US" dirty="0"/>
              <a:t> system salah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training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/prediction step. </a:t>
            </a:r>
            <a:r>
              <a:rPr lang="en-US" dirty="0" err="1"/>
              <a:t>Kesimpulannya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pengklasifikasian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system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butuh</a:t>
            </a:r>
            <a:r>
              <a:rPr lang="en-US" dirty="0"/>
              <a:t> update system untuk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 dan </a:t>
            </a:r>
            <a:r>
              <a:rPr lang="en-US" dirty="0" err="1"/>
              <a:t>kucing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87F93-135C-6DF4-A9A3-CBB98331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7" y="427217"/>
            <a:ext cx="3990109" cy="2903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D10B1E-EE43-392A-E239-C8509C1A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808" y="427217"/>
            <a:ext cx="3948171" cy="29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6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16" name="Google Shape;216;p43"/>
          <p:cNvSpPr txBox="1"/>
          <p:nvPr/>
        </p:nvSpPr>
        <p:spPr>
          <a:xfrm>
            <a:off x="311700" y="793675"/>
            <a:ext cx="8388955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https://github.com/P-star1471/Data-Science-kelas.work/blob/98254f117ce7e255efa10748d8337e3f65705c65/Case%20Study%2004%20Deep%20Learning.ipynb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Penutup</a:t>
            </a:r>
            <a:endParaRPr b="1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Sekian dari hasil tugas proyek saya, jika ada kesalahan dalam pengerjaan, penulisan dan sikap saya, saya mohon maaf sebesar-besarnya. </a:t>
            </a:r>
            <a:r>
              <a:rPr lang="en-US" sz="1400" dirty="0">
                <a:solidFill>
                  <a:schemeClr val="dk1"/>
                </a:solidFill>
              </a:rPr>
              <a:t>K</a:t>
            </a:r>
            <a:r>
              <a:rPr lang="en" sz="1400" dirty="0">
                <a:solidFill>
                  <a:schemeClr val="dk1"/>
                </a:solidFill>
              </a:rPr>
              <a:t>arena saya baru mengenal data science. </a:t>
            </a:r>
            <a:r>
              <a:rPr lang="en-US" sz="1400" dirty="0">
                <a:solidFill>
                  <a:schemeClr val="dk1"/>
                </a:solidFill>
              </a:rPr>
              <a:t>T</a:t>
            </a:r>
            <a:r>
              <a:rPr lang="en" sz="1400" dirty="0">
                <a:solidFill>
                  <a:schemeClr val="dk1"/>
                </a:solidFill>
              </a:rPr>
              <a:t>erima kasih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L</a:t>
            </a:r>
            <a:r>
              <a:rPr lang="en" sz="1400" dirty="0">
                <a:solidFill>
                  <a:schemeClr val="dk1"/>
                </a:solidFill>
              </a:rPr>
              <a:t>inkedin : </a:t>
            </a:r>
            <a:r>
              <a:rPr lang="en-US" sz="1400" dirty="0">
                <a:solidFill>
                  <a:schemeClr val="dk1"/>
                </a:solidFill>
              </a:rPr>
              <a:t>https://www.linkedin.com/in/ilham-nurhuda-ramadhan-6916b1189/</a:t>
            </a:r>
            <a:endParaRPr lang="en"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G</a:t>
            </a:r>
            <a:r>
              <a:rPr lang="en" sz="1400" dirty="0">
                <a:solidFill>
                  <a:schemeClr val="dk1"/>
                </a:solidFill>
              </a:rPr>
              <a:t>ithub : </a:t>
            </a:r>
            <a:r>
              <a:rPr lang="en-US" sz="1400" dirty="0">
                <a:solidFill>
                  <a:schemeClr val="dk1"/>
                </a:solidFill>
              </a:rPr>
              <a:t>https://github.com/P-star1471</a:t>
            </a:r>
            <a:endParaRPr lang="en"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email aktif : </a:t>
            </a:r>
            <a:r>
              <a:rPr lang="en" sz="1400" dirty="0">
                <a:solidFill>
                  <a:schemeClr val="dk1"/>
                </a:solidFill>
                <a:hlinkClick r:id="rId3"/>
              </a:rPr>
              <a:t>inramadhan@gmail.com</a:t>
            </a:r>
            <a:endParaRPr lang="en"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CV: </a:t>
            </a:r>
            <a:r>
              <a:rPr lang="en-US" sz="1400" dirty="0">
                <a:solidFill>
                  <a:schemeClr val="dk1"/>
                </a:solidFill>
                <a:hlinkClick r:id="rId4"/>
              </a:rPr>
              <a:t>https://drive.google.com/file/d/1-85mKmOJRAY772hhY3XkTl_mqyVPezCj/view?usp</a:t>
            </a:r>
            <a:r>
              <a:rPr lang="en-US" sz="1400">
                <a:solidFill>
                  <a:schemeClr val="dk1"/>
                </a:solidFill>
                <a:hlinkClick r:id="rId4"/>
              </a:rPr>
              <a:t>=sharing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5"/>
          <p:cNvGrpSpPr/>
          <p:nvPr/>
        </p:nvGrpSpPr>
        <p:grpSpPr>
          <a:xfrm>
            <a:off x="620395" y="-72333"/>
            <a:ext cx="106048" cy="2644421"/>
            <a:chOff x="0" y="-38100"/>
            <a:chExt cx="55859" cy="1392900"/>
          </a:xfrm>
        </p:grpSpPr>
        <p:sp>
          <p:nvSpPr>
            <p:cNvPr id="228" name="Google Shape;228;p45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 extrusionOk="0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29" name="Google Shape;229;p45"/>
            <p:cNvSpPr txBox="1"/>
            <p:nvPr/>
          </p:nvSpPr>
          <p:spPr>
            <a:xfrm>
              <a:off x="0" y="-38100"/>
              <a:ext cx="55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45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00472" y="434415"/>
            <a:ext cx="698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Central Tendency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TransactionAmount</a:t>
            </a:r>
            <a:r>
              <a:rPr lang="en-US" dirty="0"/>
              <a:t> 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7A914-2792-22B8-7C9A-A6709F60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3" y="742192"/>
            <a:ext cx="4772691" cy="1362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30435-D519-C7A5-2C7F-10F64004179F}"/>
              </a:ext>
            </a:extLst>
          </p:cNvPr>
          <p:cNvSpPr txBox="1"/>
          <p:nvPr/>
        </p:nvSpPr>
        <p:spPr>
          <a:xfrm>
            <a:off x="100472" y="2202418"/>
            <a:ext cx="6594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Median </a:t>
            </a:r>
            <a:r>
              <a:rPr lang="en-US" dirty="0" err="1"/>
              <a:t>yaitu</a:t>
            </a:r>
            <a:r>
              <a:rPr lang="en-US" dirty="0"/>
              <a:t> 102.6 dan 100,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Mean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</a:t>
            </a:r>
            <a:r>
              <a:rPr lang="en-US" dirty="0" err="1"/>
              <a:t>bernilai</a:t>
            </a:r>
            <a:r>
              <a:rPr lang="en-US" dirty="0"/>
              <a:t> 100,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39437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00472" y="434415"/>
            <a:ext cx="698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Variability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TransactionAmount</a:t>
            </a:r>
            <a:r>
              <a:rPr lang="en-US" dirty="0"/>
              <a:t> 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30435-D519-C7A5-2C7F-10F64004179F}"/>
              </a:ext>
            </a:extLst>
          </p:cNvPr>
          <p:cNvSpPr txBox="1"/>
          <p:nvPr/>
        </p:nvSpPr>
        <p:spPr>
          <a:xfrm>
            <a:off x="0" y="2679687"/>
            <a:ext cx="6594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 variance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1057.71,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Mean </a:t>
            </a:r>
            <a:r>
              <a:rPr lang="en-US" dirty="0" err="1"/>
              <a:t>adalah</a:t>
            </a:r>
            <a:r>
              <a:rPr lang="en-US" dirty="0"/>
              <a:t> 32.52245378196424. Nilai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data </a:t>
            </a:r>
            <a:r>
              <a:rPr lang="en-US" dirty="0" err="1"/>
              <a:t>TransactionAmount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966D4-06A2-48B8-AAF4-04176F4E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5" y="679639"/>
            <a:ext cx="4419962" cy="18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00472" y="434415"/>
            <a:ext cx="698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Variability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TransactionAmount</a:t>
            </a:r>
            <a:r>
              <a:rPr lang="en-US" dirty="0"/>
              <a:t> 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30435-D519-C7A5-2C7F-10F64004179F}"/>
              </a:ext>
            </a:extLst>
          </p:cNvPr>
          <p:cNvSpPr txBox="1"/>
          <p:nvPr/>
        </p:nvSpPr>
        <p:spPr>
          <a:xfrm>
            <a:off x="0" y="2679687"/>
            <a:ext cx="746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 variance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1057.71,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Mean </a:t>
            </a:r>
            <a:r>
              <a:rPr lang="en-US" dirty="0" err="1"/>
              <a:t>adalah</a:t>
            </a:r>
            <a:r>
              <a:rPr lang="en-US" dirty="0"/>
              <a:t> 32.52245378196424. Nilai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data </a:t>
            </a:r>
            <a:r>
              <a:rPr lang="en-US" dirty="0" err="1"/>
              <a:t>TransactionAmount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966D4-06A2-48B8-AAF4-04176F4E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5" y="679639"/>
            <a:ext cx="4419962" cy="18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22B3-EFF3-017B-568B-4D70E099567C}"/>
              </a:ext>
            </a:extLst>
          </p:cNvPr>
          <p:cNvSpPr txBox="1"/>
          <p:nvPr/>
        </p:nvSpPr>
        <p:spPr>
          <a:xfrm>
            <a:off x="197454" y="1654711"/>
            <a:ext cx="315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Menghitung</a:t>
            </a:r>
            <a:r>
              <a:rPr lang="en-US" dirty="0"/>
              <a:t> t-test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alpha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30435-D519-C7A5-2C7F-10F64004179F}"/>
              </a:ext>
            </a:extLst>
          </p:cNvPr>
          <p:cNvSpPr txBox="1"/>
          <p:nvPr/>
        </p:nvSpPr>
        <p:spPr>
          <a:xfrm>
            <a:off x="-40579" y="3566864"/>
            <a:ext cx="7446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</a:t>
            </a:r>
            <a:r>
              <a:rPr lang="en-US" dirty="0" err="1"/>
              <a:t>hasil</a:t>
            </a:r>
            <a:r>
              <a:rPr lang="en-US" dirty="0"/>
              <a:t> test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alpha (5%), </a:t>
            </a:r>
            <a:r>
              <a:rPr lang="en-US" dirty="0" err="1"/>
              <a:t>gagal</a:t>
            </a:r>
            <a:r>
              <a:rPr lang="en-US" dirty="0"/>
              <a:t> untuk </a:t>
            </a:r>
            <a:r>
              <a:rPr lang="en-US" dirty="0" err="1"/>
              <a:t>menolak</a:t>
            </a:r>
            <a:r>
              <a:rPr lang="en-US" dirty="0"/>
              <a:t>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kesimpulan</a:t>
            </a:r>
            <a:r>
              <a:rPr lang="en-US" dirty="0"/>
              <a:t>: Training </a:t>
            </a:r>
            <a:r>
              <a:rPr lang="en-US" dirty="0" err="1"/>
              <a:t>kepada</a:t>
            </a:r>
            <a:r>
              <a:rPr lang="en-US" dirty="0"/>
              <a:t> 25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 sales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rata-rata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= $100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489E4-A241-3F75-E5F1-C5225DE7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4" y="2063287"/>
            <a:ext cx="5353797" cy="981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AE3B3-A53F-AD49-9F9C-009E81291BA5}"/>
              </a:ext>
            </a:extLst>
          </p:cNvPr>
          <p:cNvSpPr txBox="1"/>
          <p:nvPr/>
        </p:nvSpPr>
        <p:spPr>
          <a:xfrm>
            <a:off x="252872" y="586815"/>
            <a:ext cx="3155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#Define H0 and H1</a:t>
            </a:r>
          </a:p>
          <a:p>
            <a:r>
              <a:rPr lang="en-US" dirty="0"/>
              <a:t>#H0: Rata-rata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= $100</a:t>
            </a:r>
          </a:p>
          <a:p>
            <a:r>
              <a:rPr lang="en-US" dirty="0"/>
              <a:t>#H1: Rata-rata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 &gt; $100</a:t>
            </a:r>
          </a:p>
          <a:p>
            <a:r>
              <a:rPr lang="en-US" dirty="0"/>
              <a:t>#Define alpha </a:t>
            </a:r>
            <a:r>
              <a:rPr lang="en-US" dirty="0" err="1"/>
              <a:t>dari</a:t>
            </a:r>
            <a:r>
              <a:rPr lang="en-US" dirty="0"/>
              <a:t> 5% = 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57E01-4E28-67AB-956B-3F6925DDCAC8}"/>
              </a:ext>
            </a:extLst>
          </p:cNvPr>
          <p:cNvSpPr txBox="1"/>
          <p:nvPr/>
        </p:nvSpPr>
        <p:spPr>
          <a:xfrm>
            <a:off x="143741" y="3145298"/>
            <a:ext cx="461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statistic=0.40850016 , </a:t>
            </a:r>
            <a:r>
              <a:rPr lang="en-US" dirty="0" err="1"/>
              <a:t>pvalue</a:t>
            </a:r>
            <a:r>
              <a:rPr lang="en-US" dirty="0"/>
              <a:t>=0.9487957102568818</a:t>
            </a:r>
          </a:p>
        </p:txBody>
      </p:sp>
    </p:spTree>
    <p:extLst>
      <p:ext uri="{BB962C8B-B14F-4D97-AF65-F5344CB8AC3E}">
        <p14:creationId xmlns:p14="http://schemas.microsoft.com/office/powerpoint/2010/main" val="1707826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2293</Words>
  <Application>Microsoft Office PowerPoint</Application>
  <PresentationFormat>On-screen Show (16:9)</PresentationFormat>
  <Paragraphs>229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EB Garamond</vt:lpstr>
      <vt:lpstr>Montserrat</vt:lpstr>
      <vt:lpstr>Montserrat Black</vt:lpstr>
      <vt:lpstr>Playfair Display</vt:lpstr>
      <vt:lpstr>system-ui</vt:lpstr>
      <vt:lpstr>Simple Light</vt:lpstr>
      <vt:lpstr>PowerPoint Presentation</vt:lpstr>
      <vt:lpstr>About Me</vt:lpstr>
      <vt:lpstr>Kompetensi: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03: Machine Learning : IMDb Movie Ratings Prediction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04: Deep learning : Dogs and Cats Image Classification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ilham nurhuda ramadhan</cp:lastModifiedBy>
  <cp:revision>28</cp:revision>
  <dcterms:modified xsi:type="dcterms:W3CDTF">2024-07-12T14:32:40Z</dcterms:modified>
</cp:coreProperties>
</file>