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f212c9da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f212c9da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f212c9da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f212c9da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f212c9da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f212c9da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f212c9da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f212c9da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f212c9da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f212c9da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fc3e20de0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fc3e20de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fc571dc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fc571dc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c571dc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c571dc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fc571dc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fc571dc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fc571dc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fc571dc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c571dc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fc571dc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f212c9da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f212c9da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fc528b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fc528b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f212c9da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f212c9da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fc571dc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fc571dc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fc571dc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fc571dc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fc571dca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fc571dc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fc571dc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fc571dc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fc571dc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fc571dc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f212c9da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f212c9da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fc571dca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fc571dca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f212c9da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f212c9da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0901a1e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0901a1e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inyurl.com/2p8wmyrv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29900" y="1206275"/>
            <a:ext cx="565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ZeroR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487250" y="4313050"/>
            <a:ext cx="3174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ZeroR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975" y="-28725"/>
            <a:ext cx="5086026" cy="52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61275" y="3321575"/>
            <a:ext cx="317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Pratik Shrestha (077BCT)</a:t>
            </a:r>
            <a:endParaRPr sz="17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Nitiz Khanal (077BEL)</a:t>
            </a:r>
            <a:endParaRPr sz="17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75"/>
            <a:ext cx="9060001" cy="4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/>
          <p:nvPr/>
        </p:nvSpPr>
        <p:spPr>
          <a:xfrm>
            <a:off x="223100" y="4499025"/>
            <a:ext cx="81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           Class Imbalance; Hello, SMOTE.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-107875" y="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 (Before cleaning Stop Words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6"/>
          <p:cNvPicPr preferRelativeResize="0"/>
          <p:nvPr/>
        </p:nvPicPr>
        <p:blipFill rotWithShape="1">
          <a:blip r:embed="rId3">
            <a:alphaModFix/>
          </a:blip>
          <a:srcRect b="0" l="-1179" r="-13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/>
        </p:nvSpPr>
        <p:spPr>
          <a:xfrm>
            <a:off x="71825" y="0"/>
            <a:ext cx="26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025"/>
            <a:ext cx="9143999" cy="47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/>
          <p:nvPr>
            <p:ph type="title"/>
          </p:nvPr>
        </p:nvSpPr>
        <p:spPr>
          <a:xfrm>
            <a:off x="1754300" y="81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          </a:t>
            </a:r>
            <a:r>
              <a:rPr lang="en" sz="1920"/>
              <a:t>Most used words in abstracts.</a:t>
            </a:r>
            <a:endParaRPr sz="19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8"/>
          <p:cNvPicPr preferRelativeResize="0"/>
          <p:nvPr/>
        </p:nvPicPr>
        <p:blipFill rotWithShape="1">
          <a:blip r:embed="rId3">
            <a:alphaModFix/>
          </a:blip>
          <a:srcRect b="-4547" l="-11375" r="-5419" t="0"/>
          <a:stretch/>
        </p:blipFill>
        <p:spPr>
          <a:xfrm>
            <a:off x="-493225" y="37200"/>
            <a:ext cx="5311824" cy="50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266375" y="4775225"/>
            <a:ext cx="484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Neural Networks and Deep Learning dominate ML research.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00" y="37200"/>
            <a:ext cx="4442701" cy="4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5504400" y="4759925"/>
            <a:ext cx="432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Most popular NLP task: Machine Translation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4719450" y="941950"/>
            <a:ext cx="1214700" cy="3594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25" y="0"/>
            <a:ext cx="3839374" cy="49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350"/>
            <a:ext cx="5366700" cy="42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/>
        </p:nvSpPr>
        <p:spPr>
          <a:xfrm>
            <a:off x="74250" y="0"/>
            <a:ext cx="5366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52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Most used words in the abstracts of category cs-CV</a:t>
            </a:r>
            <a:endParaRPr b="1" sz="152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223100" y="4610550"/>
            <a:ext cx="5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Dominance of Convolutional Nets on Computer Vision Tasks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3495150" y="1065875"/>
            <a:ext cx="347100" cy="17970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440950" y="1809525"/>
            <a:ext cx="1177500" cy="3471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442701" cy="472273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5756250" y="4738175"/>
            <a:ext cx="34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Reinforcement Learning: The Buzz Word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4572000" y="363075"/>
            <a:ext cx="1464000" cy="3594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4">
            <a:alphaModFix/>
          </a:blip>
          <a:srcRect b="700" l="0" r="0" t="700"/>
          <a:stretch/>
        </p:blipFill>
        <p:spPr>
          <a:xfrm>
            <a:off x="0" y="37850"/>
            <a:ext cx="4267199" cy="464700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247875" y="4684925"/>
            <a:ext cx="40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495775" y="4684925"/>
            <a:ext cx="4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Mr.Nash is a mathematical genius.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0" y="961675"/>
            <a:ext cx="1464000" cy="3594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650"/>
            <a:ext cx="9143999" cy="40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 txBox="1"/>
          <p:nvPr>
            <p:ph type="title"/>
          </p:nvPr>
        </p:nvSpPr>
        <p:spPr>
          <a:xfrm>
            <a:off x="1147175" y="6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Most used words in the abstracts of category quant-ph-</a:t>
            </a:r>
            <a:endParaRPr sz="1920"/>
          </a:p>
        </p:txBody>
      </p:sp>
      <p:sp>
        <p:nvSpPr>
          <p:cNvPr id="423" name="Google Shape;423;p31"/>
          <p:cNvSpPr/>
          <p:nvPr/>
        </p:nvSpPr>
        <p:spPr>
          <a:xfrm>
            <a:off x="5549700" y="416475"/>
            <a:ext cx="3594300" cy="136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1214600" y="4660125"/>
            <a:ext cx="57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    Quite a lot of Quantum Computing Research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309825" y="182800"/>
            <a:ext cx="60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          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Data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701875" y="213550"/>
            <a:ext cx="608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                Abstracts of papers from arXiv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5075"/>
            <a:ext cx="9144001" cy="318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4">
            <a:alphaModFix/>
          </a:blip>
          <a:srcRect b="0" l="3929" r="0" t="0"/>
          <a:stretch/>
        </p:blipFill>
        <p:spPr>
          <a:xfrm>
            <a:off x="2639925" y="839725"/>
            <a:ext cx="2332900" cy="90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14"/>
          <p:cNvCxnSpPr/>
          <p:nvPr/>
        </p:nvCxnSpPr>
        <p:spPr>
          <a:xfrm>
            <a:off x="24800" y="694075"/>
            <a:ext cx="91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4"/>
          <p:cNvCxnSpPr/>
          <p:nvPr/>
        </p:nvCxnSpPr>
        <p:spPr>
          <a:xfrm>
            <a:off x="26625" y="1955075"/>
            <a:ext cx="91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4"/>
          <p:cNvSpPr txBox="1"/>
          <p:nvPr/>
        </p:nvSpPr>
        <p:spPr>
          <a:xfrm>
            <a:off x="5589675" y="879975"/>
            <a:ext cx="19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675" y="687225"/>
            <a:ext cx="1225125" cy="12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6939425" y="1020113"/>
            <a:ext cx="194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My poor laptop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83375" y="731250"/>
            <a:ext cx="768300" cy="64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2"/>
          <p:cNvPicPr preferRelativeResize="0"/>
          <p:nvPr/>
        </p:nvPicPr>
        <p:blipFill rotWithShape="1">
          <a:blip r:embed="rId3">
            <a:alphaModFix/>
          </a:blip>
          <a:srcRect b="1276" l="0" r="0" t="4187"/>
          <a:stretch/>
        </p:blipFill>
        <p:spPr>
          <a:xfrm>
            <a:off x="0" y="285050"/>
            <a:ext cx="9144000" cy="48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2"/>
          <p:cNvSpPr txBox="1"/>
          <p:nvPr>
            <p:ph type="title"/>
          </p:nvPr>
        </p:nvSpPr>
        <p:spPr>
          <a:xfrm>
            <a:off x="1593175" y="-99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                   Models’ accuracy comparison</a:t>
            </a:r>
            <a:endParaRPr sz="19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BERT, RandomForest, XGBoost, Transformers, Deep Neural Networks</a:t>
            </a:r>
            <a:endParaRPr/>
          </a:p>
        </p:txBody>
      </p:sp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1303800" y="1506700"/>
            <a:ext cx="8403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Results</a:t>
            </a:r>
            <a:r>
              <a:rPr lang="en"/>
              <a:t>:</a:t>
            </a:r>
            <a:endParaRPr/>
          </a:p>
        </p:txBody>
      </p:sp>
      <p:pic>
        <p:nvPicPr>
          <p:cNvPr id="437" name="Google Shape;4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175" y="1798925"/>
            <a:ext cx="5415650" cy="13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3"/>
          <p:cNvSpPr txBox="1"/>
          <p:nvPr/>
        </p:nvSpPr>
        <p:spPr>
          <a:xfrm>
            <a:off x="1797125" y="3966075"/>
            <a:ext cx="5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A.K.A Poverty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938" y="3096700"/>
            <a:ext cx="5644126" cy="48148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3"/>
          <p:cNvSpPr/>
          <p:nvPr/>
        </p:nvSpPr>
        <p:spPr>
          <a:xfrm>
            <a:off x="458575" y="619700"/>
            <a:ext cx="867600" cy="9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1303800" y="598575"/>
            <a:ext cx="7030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 Reasoning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1303800" y="1990050"/>
            <a:ext cx="7030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 used in the variants of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 Bayes, Support Vector Machine, Logistic Regression, CNN-LSTM, LSTM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caused the decrease/increase in accuracy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Deeper Neural Nets gave higher accuracy but failed to reach the test-set accuracy of Logistic Regression.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might have improved your performance like </a:t>
            </a:r>
            <a:r>
              <a:rPr lang="en"/>
              <a:t>training</a:t>
            </a:r>
            <a:r>
              <a:rPr lang="en"/>
              <a:t> resources, time, etc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Definitely, More training resources.</a:t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458575" y="619700"/>
            <a:ext cx="867600" cy="9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</a:t>
            </a:r>
            <a:r>
              <a:rPr lang="en"/>
              <a:t>resource</a:t>
            </a:r>
            <a:r>
              <a:rPr lang="en"/>
              <a:t> you need: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0.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https://tinyurl.com/2p8wmyrv</a:t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458575" y="619700"/>
            <a:ext cx="867600" cy="9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1303800" y="2286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75" y="76200"/>
            <a:ext cx="7011250" cy="41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4137775" y="4037200"/>
            <a:ext cx="3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Characters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43425" y="4437400"/>
            <a:ext cx="806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  The number of characters in abstracts varies greatly, ranging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highly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from 500 to 1500.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46175" y="582525"/>
            <a:ext cx="421500" cy="8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52"/>
            <a:ext cx="4572000" cy="383997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919500" y="4314825"/>
            <a:ext cx="3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Average  Word count in abstracts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50" y="109300"/>
            <a:ext cx="4460250" cy="378423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/>
        </p:nvSpPr>
        <p:spPr>
          <a:xfrm>
            <a:off x="5588875" y="4162425"/>
            <a:ext cx="33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Average  Word length in sentences of abstracts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1684950" y="3853725"/>
            <a:ext cx="173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Words in abstracts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6262000" y="3777525"/>
            <a:ext cx="173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Words in sentences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00" y="0"/>
            <a:ext cx="6500250" cy="4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/>
          <p:nvPr/>
        </p:nvSpPr>
        <p:spPr>
          <a:xfrm>
            <a:off x="531600" y="646525"/>
            <a:ext cx="660900" cy="81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2606650" y="4535700"/>
            <a:ext cx="629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Most common </a:t>
            </a:r>
            <a:r>
              <a:rPr b="1" i="1" lang="en" sz="1900">
                <a:latin typeface="Nunito"/>
                <a:ea typeface="Nunito"/>
                <a:cs typeface="Nunito"/>
                <a:sym typeface="Nunito"/>
              </a:rPr>
              <a:t>Stop Words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 in abstracts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44200" y="186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   Removal of Stop Words</a:t>
            </a:r>
            <a:endParaRPr sz="23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1886325" y="724475"/>
            <a:ext cx="5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55" y="1038750"/>
            <a:ext cx="6644270" cy="38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/>
          <p:nvPr/>
        </p:nvSpPr>
        <p:spPr>
          <a:xfrm>
            <a:off x="508150" y="694075"/>
            <a:ext cx="793200" cy="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474125" y="474125"/>
            <a:ext cx="1020000" cy="11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942600" y="4476050"/>
            <a:ext cx="77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Most of the abstracts lie on the “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very difficult” and “difficult” range ie. people below the undergrad level would find them difficult to understand.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-1266" r="43164" t="0"/>
          <a:stretch/>
        </p:blipFill>
        <p:spPr>
          <a:xfrm>
            <a:off x="4771650" y="96775"/>
            <a:ext cx="4238699" cy="37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0"/>
            <a:ext cx="4793725" cy="41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456750" y="4068975"/>
            <a:ext cx="42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Abstracts Readability scores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/>
              <a:t>Text Preprocessing 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5" y="0"/>
            <a:ext cx="9114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1"/>
          <p:cNvPicPr preferRelativeResize="0"/>
          <p:nvPr/>
        </p:nvPicPr>
        <p:blipFill rotWithShape="1">
          <a:blip r:embed="rId3">
            <a:alphaModFix/>
          </a:blip>
          <a:srcRect b="0" l="5499" r="0" t="0"/>
          <a:stretch/>
        </p:blipFill>
        <p:spPr>
          <a:xfrm>
            <a:off x="61975" y="49575"/>
            <a:ext cx="9082025" cy="50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3036525" y="172525"/>
            <a:ext cx="412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      Distribution of Categories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