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89" r:id="rId11"/>
    <p:sldId id="267" r:id="rId12"/>
    <p:sldId id="268" r:id="rId13"/>
    <p:sldId id="269" r:id="rId14"/>
    <p:sldId id="270" r:id="rId15"/>
    <p:sldId id="285" r:id="rId16"/>
    <p:sldId id="266" r:id="rId17"/>
    <p:sldId id="272" r:id="rId18"/>
    <p:sldId id="273" r:id="rId19"/>
    <p:sldId id="277" r:id="rId20"/>
    <p:sldId id="276" r:id="rId21"/>
    <p:sldId id="282" r:id="rId22"/>
    <p:sldId id="290" r:id="rId23"/>
    <p:sldId id="284" r:id="rId24"/>
    <p:sldId id="283" r:id="rId25"/>
    <p:sldId id="286" r:id="rId26"/>
    <p:sldId id="291" r:id="rId27"/>
    <p:sldId id="28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5DCFB8-58B6-48FB-A349-BDB458DFB42A}">
          <p14:sldIdLst>
            <p14:sldId id="256"/>
            <p14:sldId id="257"/>
          </p14:sldIdLst>
        </p14:section>
        <p14:section name="서론" id="{CA357978-05A9-4163-9169-DEC274239388}">
          <p14:sldIdLst>
            <p14:sldId id="258"/>
            <p14:sldId id="259"/>
            <p14:sldId id="260"/>
            <p14:sldId id="263"/>
            <p14:sldId id="264"/>
            <p14:sldId id="265"/>
            <p14:sldId id="261"/>
          </p14:sldIdLst>
        </p14:section>
        <p14:section name="연구데이터" id="{16C14C36-BE0B-4C22-A5F0-E1D1E546B120}">
          <p14:sldIdLst>
            <p14:sldId id="289"/>
            <p14:sldId id="267"/>
            <p14:sldId id="268"/>
            <p14:sldId id="269"/>
            <p14:sldId id="270"/>
            <p14:sldId id="285"/>
          </p14:sldIdLst>
        </p14:section>
        <p14:section name="연구 방법" id="{2BF21950-D0C8-4E2A-AF17-7C1CD4D79BCF}">
          <p14:sldIdLst>
            <p14:sldId id="266"/>
            <p14:sldId id="272"/>
            <p14:sldId id="273"/>
            <p14:sldId id="277"/>
            <p14:sldId id="276"/>
            <p14:sldId id="282"/>
          </p14:sldIdLst>
        </p14:section>
        <p14:section name="연구결과 및 분석" id="{38E03136-B176-401A-83A3-BEC254218CA4}">
          <p14:sldIdLst>
            <p14:sldId id="290"/>
            <p14:sldId id="284"/>
            <p14:sldId id="283"/>
            <p14:sldId id="286"/>
            <p14:sldId id="291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00FF"/>
    <a:srgbClr val="FFFFFF"/>
    <a:srgbClr val="00B0F0"/>
    <a:srgbClr val="FFC000"/>
    <a:srgbClr val="ED7D31"/>
    <a:srgbClr val="767171"/>
    <a:srgbClr val="013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291" autoAdjust="0"/>
  </p:normalViewPr>
  <p:slideViewPr>
    <p:cSldViewPr snapToGrid="0">
      <p:cViewPr varScale="1">
        <p:scale>
          <a:sx n="66" d="100"/>
          <a:sy n="66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우영" userId="9716109b7c0164ff" providerId="LiveId" clId="{C55C5826-2B9A-4C00-861C-C0E4AAFFE935}"/>
    <pc:docChg chg="undo custSel addSld modSld">
      <pc:chgData name="박 우영" userId="9716109b7c0164ff" providerId="LiveId" clId="{C55C5826-2B9A-4C00-861C-C0E4AAFFE935}" dt="2022-10-14T09:13:56.640" v="344" actId="20577"/>
      <pc:docMkLst>
        <pc:docMk/>
      </pc:docMkLst>
      <pc:sldChg chg="addSp delSp modSp mod">
        <pc:chgData name="박 우영" userId="9716109b7c0164ff" providerId="LiveId" clId="{C55C5826-2B9A-4C00-861C-C0E4AAFFE935}" dt="2022-10-14T09:11:45.600" v="315" actId="1038"/>
        <pc:sldMkLst>
          <pc:docMk/>
          <pc:sldMk cId="1235471535" sldId="257"/>
        </pc:sldMkLst>
        <pc:spChg chg="mod">
          <ac:chgData name="박 우영" userId="9716109b7c0164ff" providerId="LiveId" clId="{C55C5826-2B9A-4C00-861C-C0E4AAFFE935}" dt="2022-10-14T09:11:39.509" v="298" actId="1037"/>
          <ac:spMkLst>
            <pc:docMk/>
            <pc:sldMk cId="1235471535" sldId="257"/>
            <ac:spMk id="18" creationId="{1AA6012D-35B9-6857-C449-741E0A66552C}"/>
          </ac:spMkLst>
        </pc:spChg>
        <pc:spChg chg="mod">
          <ac:chgData name="박 우영" userId="9716109b7c0164ff" providerId="LiveId" clId="{C55C5826-2B9A-4C00-861C-C0E4AAFFE935}" dt="2022-10-14T09:11:45.600" v="315" actId="1038"/>
          <ac:spMkLst>
            <pc:docMk/>
            <pc:sldMk cId="1235471535" sldId="257"/>
            <ac:spMk id="19" creationId="{9F3081D4-BF3A-6A98-88CC-6AFF61DD7A54}"/>
          </ac:spMkLst>
        </pc:spChg>
        <pc:cxnChg chg="del">
          <ac:chgData name="박 우영" userId="9716109b7c0164ff" providerId="LiveId" clId="{C55C5826-2B9A-4C00-861C-C0E4AAFFE935}" dt="2022-10-14T09:04:33.938" v="135" actId="478"/>
          <ac:cxnSpMkLst>
            <pc:docMk/>
            <pc:sldMk cId="1235471535" sldId="257"/>
            <ac:cxnSpMk id="11" creationId="{7526BD65-0F44-7C7A-6F6A-ABDF6817897A}"/>
          </ac:cxnSpMkLst>
        </pc:cxnChg>
        <pc:cxnChg chg="add mod">
          <ac:chgData name="박 우영" userId="9716109b7c0164ff" providerId="LiveId" clId="{C55C5826-2B9A-4C00-861C-C0E4AAFFE935}" dt="2022-10-14T09:11:39.509" v="298" actId="1037"/>
          <ac:cxnSpMkLst>
            <pc:docMk/>
            <pc:sldMk cId="1235471535" sldId="257"/>
            <ac:cxnSpMk id="21" creationId="{F960AE90-DBD9-3215-67DD-2BC427F51B42}"/>
          </ac:cxnSpMkLst>
        </pc:cxnChg>
        <pc:cxnChg chg="add del mod">
          <ac:chgData name="박 우영" userId="9716109b7c0164ff" providerId="LiveId" clId="{C55C5826-2B9A-4C00-861C-C0E4AAFFE935}" dt="2022-10-14T09:11:31.507" v="279" actId="478"/>
          <ac:cxnSpMkLst>
            <pc:docMk/>
            <pc:sldMk cId="1235471535" sldId="257"/>
            <ac:cxnSpMk id="25" creationId="{ACC416DC-3EE4-0009-DD32-FCE3B0F1A1EE}"/>
          </ac:cxnSpMkLst>
        </pc:cxnChg>
      </pc:sldChg>
      <pc:sldChg chg="addSp delSp modSp add mod setBg">
        <pc:chgData name="박 우영" userId="9716109b7c0164ff" providerId="LiveId" clId="{C55C5826-2B9A-4C00-861C-C0E4AAFFE935}" dt="2022-10-14T09:13:27.065" v="338" actId="1036"/>
        <pc:sldMkLst>
          <pc:docMk/>
          <pc:sldMk cId="548679976" sldId="258"/>
        </pc:sldMkLst>
        <pc:spChg chg="add mod">
          <ac:chgData name="박 우영" userId="9716109b7c0164ff" providerId="LiveId" clId="{C55C5826-2B9A-4C00-861C-C0E4AAFFE935}" dt="2022-10-14T09:12:07.907" v="322" actId="1076"/>
          <ac:spMkLst>
            <pc:docMk/>
            <pc:sldMk cId="548679976" sldId="258"/>
            <ac:spMk id="2" creationId="{5B326F3F-F99D-A509-840C-BD713C83FD1E}"/>
          </ac:spMkLst>
        </pc:spChg>
        <pc:spChg chg="add mod">
          <ac:chgData name="박 우영" userId="9716109b7c0164ff" providerId="LiveId" clId="{C55C5826-2B9A-4C00-861C-C0E4AAFFE935}" dt="2022-10-14T09:13:08.001" v="334" actId="164"/>
          <ac:spMkLst>
            <pc:docMk/>
            <pc:sldMk cId="548679976" sldId="258"/>
            <ac:spMk id="3" creationId="{C33E2E82-7DE1-0C32-42D4-F5260860F9D1}"/>
          </ac:spMkLst>
        </pc:spChg>
        <pc:spChg chg="del mod">
          <ac:chgData name="박 우영" userId="9716109b7c0164ff" providerId="LiveId" clId="{C55C5826-2B9A-4C00-861C-C0E4AAFFE935}" dt="2022-10-14T09:05:51.907" v="171" actId="478"/>
          <ac:spMkLst>
            <pc:docMk/>
            <pc:sldMk cId="548679976" sldId="258"/>
            <ac:spMk id="4" creationId="{825D4CCC-5CF6-C993-9609-49BB2A19D030}"/>
          </ac:spMkLst>
        </pc:spChg>
        <pc:spChg chg="add mod">
          <ac:chgData name="박 우영" userId="9716109b7c0164ff" providerId="LiveId" clId="{C55C5826-2B9A-4C00-861C-C0E4AAFFE935}" dt="2022-10-14T09:13:08.001" v="334" actId="164"/>
          <ac:spMkLst>
            <pc:docMk/>
            <pc:sldMk cId="548679976" sldId="258"/>
            <ac:spMk id="5" creationId="{EBA71BB6-88E7-6C1B-00CD-C5CC45DC571E}"/>
          </ac:spMkLst>
        </pc:spChg>
        <pc:spChg chg="add mod">
          <ac:chgData name="박 우영" userId="9716109b7c0164ff" providerId="LiveId" clId="{C55C5826-2B9A-4C00-861C-C0E4AAFFE935}" dt="2022-10-14T09:13:00.168" v="331" actId="1076"/>
          <ac:spMkLst>
            <pc:docMk/>
            <pc:sldMk cId="548679976" sldId="258"/>
            <ac:spMk id="6" creationId="{7AE2CAD9-8A84-3ECD-57CB-B938D2DC3AD0}"/>
          </ac:spMkLst>
        </pc:spChg>
        <pc:spChg chg="add mod">
          <ac:chgData name="박 우영" userId="9716109b7c0164ff" providerId="LiveId" clId="{C55C5826-2B9A-4C00-861C-C0E4AAFFE935}" dt="2022-10-14T09:13:27.065" v="338" actId="1036"/>
          <ac:spMkLst>
            <pc:docMk/>
            <pc:sldMk cId="548679976" sldId="258"/>
            <ac:spMk id="7" creationId="{7630A674-AE0A-A48A-8332-80B40F89E0EC}"/>
          </ac:spMkLst>
        </pc:spChg>
        <pc:spChg chg="del">
          <ac:chgData name="박 우영" userId="9716109b7c0164ff" providerId="LiveId" clId="{C55C5826-2B9A-4C00-861C-C0E4AAFFE935}" dt="2022-10-14T09:01:58.626" v="104" actId="478"/>
          <ac:spMkLst>
            <pc:docMk/>
            <pc:sldMk cId="548679976" sldId="258"/>
            <ac:spMk id="8" creationId="{4E59FCC2-CFF5-C270-644E-EEDD2BA8A753}"/>
          </ac:spMkLst>
        </pc:spChg>
        <pc:spChg chg="del">
          <ac:chgData name="박 우영" userId="9716109b7c0164ff" providerId="LiveId" clId="{C55C5826-2B9A-4C00-861C-C0E4AAFFE935}" dt="2022-10-14T09:02:04.259" v="105" actId="478"/>
          <ac:spMkLst>
            <pc:docMk/>
            <pc:sldMk cId="548679976" sldId="258"/>
            <ac:spMk id="18" creationId="{1AA6012D-35B9-6857-C449-741E0A66552C}"/>
          </ac:spMkLst>
        </pc:spChg>
        <pc:spChg chg="del">
          <ac:chgData name="박 우영" userId="9716109b7c0164ff" providerId="LiveId" clId="{C55C5826-2B9A-4C00-861C-C0E4AAFFE935}" dt="2022-10-14T09:02:05.608" v="106" actId="478"/>
          <ac:spMkLst>
            <pc:docMk/>
            <pc:sldMk cId="548679976" sldId="258"/>
            <ac:spMk id="19" creationId="{9F3081D4-BF3A-6A98-88CC-6AFF61DD7A54}"/>
          </ac:spMkLst>
        </pc:spChg>
        <pc:grpChg chg="add mod">
          <ac:chgData name="박 우영" userId="9716109b7c0164ff" providerId="LiveId" clId="{C55C5826-2B9A-4C00-861C-C0E4AAFFE935}" dt="2022-10-14T09:13:11.171" v="335" actId="1076"/>
          <ac:grpSpMkLst>
            <pc:docMk/>
            <pc:sldMk cId="548679976" sldId="258"/>
            <ac:grpSpMk id="16" creationId="{76B44BD3-17EB-DFB6-FD91-442EA5D0253C}"/>
          </ac:grpSpMkLst>
        </pc:grpChg>
        <pc:cxnChg chg="add mod">
          <ac:chgData name="박 우영" userId="9716109b7c0164ff" providerId="LiveId" clId="{C55C5826-2B9A-4C00-861C-C0E4AAFFE935}" dt="2022-10-14T09:13:27.065" v="338" actId="1036"/>
          <ac:cxnSpMkLst>
            <pc:docMk/>
            <pc:sldMk cId="548679976" sldId="258"/>
            <ac:cxnSpMk id="9" creationId="{151CDA3C-7B87-203F-AAE2-549F355D8842}"/>
          </ac:cxnSpMkLst>
        </pc:cxnChg>
        <pc:cxnChg chg="del">
          <ac:chgData name="박 우영" userId="9716109b7c0164ff" providerId="LiveId" clId="{C55C5826-2B9A-4C00-861C-C0E4AAFFE935}" dt="2022-10-14T09:01:58.626" v="104" actId="478"/>
          <ac:cxnSpMkLst>
            <pc:docMk/>
            <pc:sldMk cId="548679976" sldId="258"/>
            <ac:cxnSpMk id="11" creationId="{7526BD65-0F44-7C7A-6F6A-ABDF6817897A}"/>
          </ac:cxnSpMkLst>
        </pc:cxnChg>
      </pc:sldChg>
      <pc:sldChg chg="delSp new mod">
        <pc:chgData name="박 우영" userId="9716109b7c0164ff" providerId="LiveId" clId="{C55C5826-2B9A-4C00-861C-C0E4AAFFE935}" dt="2022-10-14T09:13:46.604" v="342" actId="478"/>
        <pc:sldMkLst>
          <pc:docMk/>
          <pc:sldMk cId="3034754284" sldId="260"/>
        </pc:sldMkLst>
        <pc:spChg chg="del">
          <ac:chgData name="박 우영" userId="9716109b7c0164ff" providerId="LiveId" clId="{C55C5826-2B9A-4C00-861C-C0E4AAFFE935}" dt="2022-10-14T09:13:46.604" v="342" actId="478"/>
          <ac:spMkLst>
            <pc:docMk/>
            <pc:sldMk cId="3034754284" sldId="260"/>
            <ac:spMk id="2" creationId="{AB252C4D-0532-40AB-A4F6-6686CEAFF9BF}"/>
          </ac:spMkLst>
        </pc:spChg>
        <pc:spChg chg="del">
          <ac:chgData name="박 우영" userId="9716109b7c0164ff" providerId="LiveId" clId="{C55C5826-2B9A-4C00-861C-C0E4AAFFE935}" dt="2022-10-14T09:13:46.604" v="342" actId="478"/>
          <ac:spMkLst>
            <pc:docMk/>
            <pc:sldMk cId="3034754284" sldId="260"/>
            <ac:spMk id="3" creationId="{CE13ABE1-F89C-ED5E-5209-7677AA0D4F10}"/>
          </ac:spMkLst>
        </pc:spChg>
      </pc:sldChg>
    </pc:docChg>
  </pc:docChgLst>
  <pc:docChgLst>
    <pc:chgData userId="9716109b7c0164ff" providerId="LiveId" clId="{5610FAFF-DF78-49FD-A763-0C73F2DEA692}"/>
    <pc:docChg chg="delSld modSld">
      <pc:chgData name="" userId="9716109b7c0164ff" providerId="LiveId" clId="{5610FAFF-DF78-49FD-A763-0C73F2DEA692}" dt="2022-10-15T07:31:16.369" v="24" actId="2696"/>
      <pc:docMkLst>
        <pc:docMk/>
      </pc:docMkLst>
      <pc:sldChg chg="modSp">
        <pc:chgData name="" userId="9716109b7c0164ff" providerId="LiveId" clId="{5610FAFF-DF78-49FD-A763-0C73F2DEA692}" dt="2022-10-15T07:30:51.175" v="22" actId="1038"/>
        <pc:sldMkLst>
          <pc:docMk/>
          <pc:sldMk cId="1235471535" sldId="257"/>
        </pc:sldMkLst>
        <pc:spChg chg="mod">
          <ac:chgData name="" userId="9716109b7c0164ff" providerId="LiveId" clId="{5610FAFF-DF78-49FD-A763-0C73F2DEA692}" dt="2022-10-15T07:30:51.175" v="22" actId="1038"/>
          <ac:spMkLst>
            <pc:docMk/>
            <pc:sldMk cId="1235471535" sldId="257"/>
            <ac:spMk id="8" creationId="{4E59FCC2-CFF5-C270-644E-EEDD2BA8A753}"/>
          </ac:spMkLst>
        </pc:spChg>
        <pc:spChg chg="mod">
          <ac:chgData name="" userId="9716109b7c0164ff" providerId="LiveId" clId="{5610FAFF-DF78-49FD-A763-0C73F2DEA692}" dt="2022-10-15T07:30:20.419" v="5" actId="1076"/>
          <ac:spMkLst>
            <pc:docMk/>
            <pc:sldMk cId="1235471535" sldId="257"/>
            <ac:spMk id="18" creationId="{1AA6012D-35B9-6857-C449-741E0A66552C}"/>
          </ac:spMkLst>
        </pc:spChg>
        <pc:spChg chg="mod">
          <ac:chgData name="" userId="9716109b7c0164ff" providerId="LiveId" clId="{5610FAFF-DF78-49FD-A763-0C73F2DEA692}" dt="2022-10-15T07:30:25.080" v="7" actId="1076"/>
          <ac:spMkLst>
            <pc:docMk/>
            <pc:sldMk cId="1235471535" sldId="257"/>
            <ac:spMk id="19" creationId="{9F3081D4-BF3A-6A98-88CC-6AFF61DD7A54}"/>
          </ac:spMkLst>
        </pc:spChg>
        <pc:cxnChg chg="mod">
          <ac:chgData name="" userId="9716109b7c0164ff" providerId="LiveId" clId="{5610FAFF-DF78-49FD-A763-0C73F2DEA692}" dt="2022-10-15T07:30:42.400" v="16" actId="1038"/>
          <ac:cxnSpMkLst>
            <pc:docMk/>
            <pc:sldMk cId="1235471535" sldId="257"/>
            <ac:cxnSpMk id="21" creationId="{F960AE90-DBD9-3215-67DD-2BC427F51B42}"/>
          </ac:cxnSpMkLst>
        </pc:cxnChg>
      </pc:sldChg>
      <pc:sldChg chg="modSp">
        <pc:chgData name="" userId="9716109b7c0164ff" providerId="LiveId" clId="{5610FAFF-DF78-49FD-A763-0C73F2DEA692}" dt="2022-10-15T07:31:05.554" v="23" actId="255"/>
        <pc:sldMkLst>
          <pc:docMk/>
          <pc:sldMk cId="548679976" sldId="258"/>
        </pc:sldMkLst>
        <pc:spChg chg="mod">
          <ac:chgData name="" userId="9716109b7c0164ff" providerId="LiveId" clId="{5610FAFF-DF78-49FD-A763-0C73F2DEA692}" dt="2022-10-15T07:31:05.554" v="23" actId="255"/>
          <ac:spMkLst>
            <pc:docMk/>
            <pc:sldMk cId="548679976" sldId="258"/>
            <ac:spMk id="7" creationId="{7630A674-AE0A-A48A-8332-80B40F89E0EC}"/>
          </ac:spMkLst>
        </pc:spChg>
      </pc:sldChg>
      <pc:sldChg chg="del">
        <pc:chgData name="" userId="9716109b7c0164ff" providerId="LiveId" clId="{5610FAFF-DF78-49FD-A763-0C73F2DEA692}" dt="2022-10-15T07:31:16.369" v="24" actId="2696"/>
        <pc:sldMkLst>
          <pc:docMk/>
          <pc:sldMk cId="3269012800" sldId="25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11-48B9-8E5C-3FBEE0D69EAF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11-48B9-8E5C-3FBEE0D69EAF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11-48B9-8E5C-3FBEE0D69EAF}"/>
              </c:ext>
            </c:extLst>
          </c:dPt>
          <c:cat>
            <c:strRef>
              <c:f>Sheet1!$A$1:$A$2</c:f>
              <c:strCache>
                <c:ptCount val="2"/>
                <c:pt idx="0">
                  <c:v>Amorphous phase</c:v>
                </c:pt>
                <c:pt idx="1">
                  <c:v>Crystalline phase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65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11-48B9-8E5C-3FBEE0D69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E6586-DEBF-40C2-821A-8D99A70A9E2B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8A568-DB9F-48F4-805F-BE4818467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49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4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45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XRF </a:t>
            </a:r>
            <a:r>
              <a:rPr lang="ko-KR" altLang="en-US"/>
              <a:t>화학조성값에서</a:t>
            </a:r>
            <a:r>
              <a:rPr lang="en-US" altLang="ko-KR"/>
              <a:t>, </a:t>
            </a:r>
            <a:r>
              <a:rPr lang="ko-KR" altLang="en-US"/>
              <a:t>반응성에 영향이 큰</a:t>
            </a: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network modifiers, network formers</a:t>
            </a:r>
          </a:p>
          <a:p>
            <a:pPr marL="0" indent="0">
              <a:buFontTx/>
              <a:buNone/>
            </a:pPr>
            <a:r>
              <a:rPr lang="ko-KR" altLang="en-US"/>
              <a:t>입도 및 실험조건 차이로 간주하고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43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/>
              <a:t>모델을 학습하기 위해서는</a:t>
            </a:r>
            <a:r>
              <a:rPr lang="en-US" altLang="ko-KR"/>
              <a:t>, </a:t>
            </a:r>
            <a:r>
              <a:rPr lang="ko-KR" altLang="en-US"/>
              <a:t>전체 데이터셋을 학습데이터와 테스트데이터로 나누어야 합니다</a:t>
            </a:r>
            <a:r>
              <a:rPr lang="en-US" altLang="ko-KR"/>
              <a:t>. </a:t>
            </a:r>
            <a:r>
              <a:rPr lang="ko-KR" altLang="en-US"/>
              <a:t>이것을 샘플링한다고 하는데요</a:t>
            </a:r>
            <a:r>
              <a:rPr lang="en-US" altLang="ko-KR"/>
              <a:t>.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ko-KR" altLang="en-US"/>
              <a:t>데이터가 적은 경우</a:t>
            </a:r>
            <a:r>
              <a:rPr lang="en-US" altLang="ko-KR"/>
              <a:t>, </a:t>
            </a:r>
            <a:r>
              <a:rPr lang="ko-KR" altLang="en-US"/>
              <a:t>샘플링 한 서브 데이터셋의 분포가 전체 데이터셋의 분포를 따르지 못할 확률이 높아집니다</a:t>
            </a:r>
            <a:r>
              <a:rPr lang="en-US" altLang="ko-KR"/>
              <a:t>.</a:t>
            </a:r>
          </a:p>
          <a:p>
            <a:pPr marL="0" indent="0">
              <a:buFontTx/>
              <a:buNone/>
            </a:pP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샘플링 시 전체 데이터셋을 </a:t>
            </a:r>
            <a:r>
              <a:rPr lang="en-US" altLang="ko-KR"/>
              <a:t>5</a:t>
            </a:r>
            <a:r>
              <a:rPr lang="ko-KR" altLang="en-US"/>
              <a:t>개의 계층으로 나누고</a:t>
            </a:r>
            <a:r>
              <a:rPr lang="en-US" altLang="ko-KR"/>
              <a:t>, </a:t>
            </a:r>
            <a:r>
              <a:rPr lang="ko-KR" altLang="en-US"/>
              <a:t>각 계층에서 동일한 양의 샘플을 각각 추출하는 </a:t>
            </a:r>
            <a:r>
              <a:rPr lang="en-US" altLang="ko-KR"/>
              <a:t>“</a:t>
            </a:r>
            <a:r>
              <a:rPr lang="ko-KR" altLang="en-US"/>
              <a:t>계층적 샘플링“</a:t>
            </a:r>
            <a:r>
              <a:rPr lang="en-US" altLang="ko-KR"/>
              <a:t> </a:t>
            </a:r>
            <a:r>
              <a:rPr lang="ko-KR" altLang="en-US"/>
              <a:t>방식을 사용하였습니다</a:t>
            </a:r>
            <a:r>
              <a:rPr lang="en-US" altLang="ko-KR"/>
              <a:t>.</a:t>
            </a:r>
          </a:p>
          <a:p>
            <a:pPr marL="0" indent="0">
              <a:buFontTx/>
              <a:buNone/>
            </a:pPr>
            <a:r>
              <a:rPr lang="ko-KR" altLang="en-US"/>
              <a:t>오른쪽 사진은 랜덤 샘플링 시 </a:t>
            </a:r>
            <a:r>
              <a:rPr lang="en-US" altLang="ko-KR"/>
              <a:t>train, test </a:t>
            </a:r>
            <a:r>
              <a:rPr lang="ko-KR" altLang="en-US"/>
              <a:t>서브셋의 분포도와 계층적샘플링 시 서브셋의 분포도를 나타냅니다</a:t>
            </a:r>
            <a:r>
              <a:rPr lang="en-US" altLang="ko-KR"/>
              <a:t>. </a:t>
            </a:r>
            <a:r>
              <a:rPr lang="ko-KR" altLang="en-US"/>
              <a:t>보시는 바와 같이</a:t>
            </a:r>
            <a:r>
              <a:rPr lang="en-US" altLang="ko-KR"/>
              <a:t>, </a:t>
            </a:r>
            <a:r>
              <a:rPr lang="ko-KR" altLang="en-US"/>
              <a:t>원래 전체 데이터셋과 비슷한 분포를 따릅니다</a:t>
            </a:r>
            <a:r>
              <a:rPr lang="en-US" altLang="ko-KR"/>
              <a:t>..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/>
              <a:t>이것의 영향도가 과하게 측정될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09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/>
              <a:t>신체의 뉴럴네트워크를 구성하는 뉴런에 해당하는 개념이</a:t>
            </a:r>
            <a:r>
              <a:rPr lang="en-US" altLang="ko-KR"/>
              <a:t>, ANN</a:t>
            </a:r>
            <a:r>
              <a:rPr lang="ko-KR" altLang="en-US"/>
              <a:t>에서는 퍼셉트론인데요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87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28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/>
              <a:t>하는 </a:t>
            </a:r>
            <a:r>
              <a:rPr lang="en-US" altLang="ko-KR"/>
              <a:t>Architecture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66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연구방법을 통해 수행한 연구 결과에 대해 말씀드리겠습니다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연구는 해외 플라이애시 머신러닝 모델과 국내 플라이애시 머신러닝 모델로 나눌 수 있습니다</a:t>
            </a:r>
            <a:r>
              <a:rPr lang="en-US" altLang="ko-KR"/>
              <a:t>. </a:t>
            </a:r>
            <a:r>
              <a:rPr lang="ko-KR" altLang="en-US"/>
              <a:t>이에 대한 비교 및 분석을 다음과 같은 순서로 발표 진행하겠습니다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43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/>
              <a:t>관계를 나타냅니다</a:t>
            </a:r>
            <a:r>
              <a:rPr lang="en-US" altLang="ko-KR"/>
              <a:t>. </a:t>
            </a: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각 점들이 </a:t>
            </a:r>
            <a:r>
              <a:rPr lang="en-US" altLang="ko-KR"/>
              <a:t>y=x </a:t>
            </a:r>
            <a:r>
              <a:rPr lang="ko-KR" altLang="en-US"/>
              <a:t>선에 많이 분포할수록 모델의 정확도가 높음을 의미합니다</a:t>
            </a:r>
            <a:r>
              <a:rPr lang="en-US" altLang="ko-KR"/>
              <a:t>.</a:t>
            </a:r>
          </a:p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3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0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/>
              <a:t>이것은 각 입력특성의 비정질 알루미노시리케이트를 예측하는 데 있어서 영향도를 나타냅니다</a:t>
            </a:r>
            <a:r>
              <a:rPr lang="en-US" altLang="ko-KR"/>
              <a:t>. </a:t>
            </a:r>
            <a:r>
              <a:rPr lang="ko-KR" altLang="en-US"/>
              <a:t>해당 수치가 높을수록 그 영향도가 높은 인자임을 의미합니다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78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연구방법을 통해 수행한 연구 결과에 대해 말씀드리겠습니다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3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8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석탄회란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석탄화력발전소에서 미분탄을 연소 후 부산물로 발생하는 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말하며 석탄회의 발생장소에 따라 플라이애시 바텀애시 신더애시로 구분된다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플라이애시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석탄 연소후 집진설비에서 포집되는 미분말의 다공성 구형입자 형태로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SiO</a:t>
            </a:r>
            <a:r>
              <a:rPr lang="en-US" altLang="ko-KR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</a:t>
            </a:r>
            <a:r>
              <a:rPr lang="en-US" altLang="ko-KR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ko-KR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Fe</a:t>
            </a:r>
            <a:r>
              <a:rPr lang="en-US" altLang="ko-KR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ko-KR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등이 주성분이며 전체 석탄회 중 약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 ~ 80%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차지 포졸란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(Pozzolan)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반응 특성을 지니고 있어 시멘트 원료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레미콘혼화재로 많이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0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플라이애시의 반응성은 비정질 알루미노실리케이트에 의해 크게 달라진다고 보고되고 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전체 플라이애시의 화학성분에 대한 플라이애시의 비정질상의 화학성분 맵핑은 여전히 불분명하며 일정하지 않다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정해로는 예측하기 어려운 재료의 기계적 및 화학적 성질을 머신러닝을 통해 예측하는 연구가 많기 때문에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머신러닝을 적용하게 되었습니다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국내의 머신러닝을 이용한 플라이애시 연구는 플라이애시 종류 혹은 함량에 따른 콘크리트 압축강도 및 내구성 예측에 그친다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/>
              <a:t>맵핑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5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ML </a:t>
            </a:r>
            <a:r>
              <a:rPr lang="ko-KR" altLang="en-US"/>
              <a:t>모델의 </a:t>
            </a:r>
            <a:r>
              <a:rPr lang="en-US" altLang="ko-KR"/>
              <a:t>input featur</a:t>
            </a:r>
            <a:r>
              <a:rPr lang="ko-KR" altLang="en-US"/>
              <a:t>는 </a:t>
            </a:r>
            <a:r>
              <a:rPr lang="en-US" altLang="ko-KR"/>
              <a:t>XRF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8A568-DB9F-48F4-805F-BE48184676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0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7AD11246-FE28-4536-A9BE-EFC4DCB42063}"/>
              </a:ext>
            </a:extLst>
          </p:cNvPr>
          <p:cNvSpPr/>
          <p:nvPr userDrawn="1"/>
        </p:nvSpPr>
        <p:spPr>
          <a:xfrm rot="16200000" flipH="1">
            <a:off x="5722098" y="-5695019"/>
            <a:ext cx="783122" cy="12173161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2F6D7F9D-1FF6-48BF-956A-42284D941111}"/>
              </a:ext>
            </a:extLst>
          </p:cNvPr>
          <p:cNvSpPr/>
          <p:nvPr userDrawn="1"/>
        </p:nvSpPr>
        <p:spPr>
          <a:xfrm rot="16200000" flipH="1">
            <a:off x="6096379" y="-5308237"/>
            <a:ext cx="42119" cy="12180733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806227-7292-4584-A130-527BE12B0569}"/>
              </a:ext>
            </a:extLst>
          </p:cNvPr>
          <p:cNvGrpSpPr/>
          <p:nvPr userDrawn="1"/>
        </p:nvGrpSpPr>
        <p:grpSpPr>
          <a:xfrm>
            <a:off x="-11286" y="-7215"/>
            <a:ext cx="1492361" cy="888012"/>
            <a:chOff x="-14023" y="-36104"/>
            <a:chExt cx="1494898" cy="969536"/>
          </a:xfrm>
        </p:grpSpPr>
        <p:sp>
          <p:nvSpPr>
            <p:cNvPr id="10" name="사다리꼴 22">
              <a:extLst>
                <a:ext uri="{FF2B5EF4-FFF2-40B4-BE49-F238E27FC236}">
                  <a16:creationId xmlns:a16="http://schemas.microsoft.com/office/drawing/2014/main" id="{10259568-5A65-4752-B2F8-F3F35A3045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-4857" y="-28331"/>
              <a:ext cx="1485732" cy="961763"/>
            </a:xfrm>
            <a:custGeom>
              <a:avLst/>
              <a:gdLst>
                <a:gd name="connsiteX0" fmla="*/ 0 w 5415704"/>
                <a:gd name="connsiteY0" fmla="*/ 6870141 h 6870141"/>
                <a:gd name="connsiteX1" fmla="*/ 2542673 w 5415704"/>
                <a:gd name="connsiteY1" fmla="*/ 0 h 6870141"/>
                <a:gd name="connsiteX2" fmla="*/ 2873031 w 5415704"/>
                <a:gd name="connsiteY2" fmla="*/ 0 h 6870141"/>
                <a:gd name="connsiteX3" fmla="*/ 5415704 w 5415704"/>
                <a:gd name="connsiteY3" fmla="*/ 6870141 h 6870141"/>
                <a:gd name="connsiteX4" fmla="*/ 0 w 5415704"/>
                <a:gd name="connsiteY4" fmla="*/ 6870141 h 6870141"/>
                <a:gd name="connsiteX0" fmla="*/ 0 w 5421159"/>
                <a:gd name="connsiteY0" fmla="*/ 6876237 h 6876237"/>
                <a:gd name="connsiteX1" fmla="*/ 2542673 w 5421159"/>
                <a:gd name="connsiteY1" fmla="*/ 6096 h 6876237"/>
                <a:gd name="connsiteX2" fmla="*/ 5421159 w 5421159"/>
                <a:gd name="connsiteY2" fmla="*/ 0 h 6876237"/>
                <a:gd name="connsiteX3" fmla="*/ 5415704 w 5421159"/>
                <a:gd name="connsiteY3" fmla="*/ 6876237 h 6876237"/>
                <a:gd name="connsiteX4" fmla="*/ 0 w 5421159"/>
                <a:gd name="connsiteY4" fmla="*/ 6876237 h 6876237"/>
                <a:gd name="connsiteX0" fmla="*/ 0 w 5421159"/>
                <a:gd name="connsiteY0" fmla="*/ 6876237 h 6876237"/>
                <a:gd name="connsiteX1" fmla="*/ 2542673 w 5421159"/>
                <a:gd name="connsiteY1" fmla="*/ 6096 h 6876237"/>
                <a:gd name="connsiteX2" fmla="*/ 5421159 w 5421159"/>
                <a:gd name="connsiteY2" fmla="*/ 0 h 6876237"/>
                <a:gd name="connsiteX3" fmla="*/ 5415704 w 5421159"/>
                <a:gd name="connsiteY3" fmla="*/ 6876237 h 6876237"/>
                <a:gd name="connsiteX4" fmla="*/ 0 w 5421159"/>
                <a:gd name="connsiteY4" fmla="*/ 6876237 h 6876237"/>
                <a:gd name="connsiteX0" fmla="*/ 0 w 5421159"/>
                <a:gd name="connsiteY0" fmla="*/ 6876237 h 6876237"/>
                <a:gd name="connsiteX1" fmla="*/ 1464765 w 5421159"/>
                <a:gd name="connsiteY1" fmla="*/ 6096 h 6876237"/>
                <a:gd name="connsiteX2" fmla="*/ 5421159 w 5421159"/>
                <a:gd name="connsiteY2" fmla="*/ 0 h 6876237"/>
                <a:gd name="connsiteX3" fmla="*/ 5415704 w 5421159"/>
                <a:gd name="connsiteY3" fmla="*/ 6876237 h 6876237"/>
                <a:gd name="connsiteX4" fmla="*/ 0 w 5421159"/>
                <a:gd name="connsiteY4" fmla="*/ 6876237 h 6876237"/>
                <a:gd name="connsiteX0" fmla="*/ 0 w 5122405"/>
                <a:gd name="connsiteY0" fmla="*/ 6858504 h 6876237"/>
                <a:gd name="connsiteX1" fmla="*/ 1166011 w 5122405"/>
                <a:gd name="connsiteY1" fmla="*/ 6096 h 6876237"/>
                <a:gd name="connsiteX2" fmla="*/ 5122405 w 5122405"/>
                <a:gd name="connsiteY2" fmla="*/ 0 h 6876237"/>
                <a:gd name="connsiteX3" fmla="*/ 5116950 w 5122405"/>
                <a:gd name="connsiteY3" fmla="*/ 6876237 h 6876237"/>
                <a:gd name="connsiteX4" fmla="*/ 0 w 5122405"/>
                <a:gd name="connsiteY4" fmla="*/ 6858504 h 6876237"/>
                <a:gd name="connsiteX0" fmla="*/ 0 w 5122405"/>
                <a:gd name="connsiteY0" fmla="*/ 6858504 h 6876237"/>
                <a:gd name="connsiteX1" fmla="*/ 1166011 w 5122405"/>
                <a:gd name="connsiteY1" fmla="*/ 6096 h 6876237"/>
                <a:gd name="connsiteX2" fmla="*/ 5122405 w 5122405"/>
                <a:gd name="connsiteY2" fmla="*/ 0 h 6876237"/>
                <a:gd name="connsiteX3" fmla="*/ 5116950 w 5122405"/>
                <a:gd name="connsiteY3" fmla="*/ 6876237 h 6876237"/>
                <a:gd name="connsiteX4" fmla="*/ 0 w 5122405"/>
                <a:gd name="connsiteY4" fmla="*/ 6858504 h 68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2405" h="6876237">
                  <a:moveTo>
                    <a:pt x="0" y="6858504"/>
                  </a:moveTo>
                  <a:lnTo>
                    <a:pt x="1166011" y="6096"/>
                  </a:lnTo>
                  <a:lnTo>
                    <a:pt x="5122405" y="0"/>
                  </a:lnTo>
                  <a:cubicBezTo>
                    <a:pt x="5120587" y="2292079"/>
                    <a:pt x="5118768" y="4584158"/>
                    <a:pt x="5116950" y="6876237"/>
                  </a:cubicBezTo>
                  <a:lnTo>
                    <a:pt x="0" y="6858504"/>
                  </a:lnTo>
                  <a:close/>
                </a:path>
              </a:pathLst>
            </a:custGeom>
            <a:gradFill>
              <a:gsLst>
                <a:gs pos="83000">
                  <a:srgbClr val="2092D0"/>
                </a:gs>
                <a:gs pos="100000">
                  <a:srgbClr val="D1D2D4"/>
                </a:gs>
              </a:gsLst>
              <a:lin ang="138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endParaRPr>
            </a:p>
          </p:txBody>
        </p:sp>
        <p:sp>
          <p:nvSpPr>
            <p:cNvPr id="11" name="사다리꼴 22">
              <a:extLst>
                <a:ext uri="{FF2B5EF4-FFF2-40B4-BE49-F238E27FC236}">
                  <a16:creationId xmlns:a16="http://schemas.microsoft.com/office/drawing/2014/main" id="{78F5C303-290C-489C-BF88-71636DCCFAF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-4856" y="-30367"/>
              <a:ext cx="1480653" cy="915009"/>
            </a:xfrm>
            <a:custGeom>
              <a:avLst/>
              <a:gdLst>
                <a:gd name="connsiteX0" fmla="*/ 0 w 5415704"/>
                <a:gd name="connsiteY0" fmla="*/ 6870141 h 6870141"/>
                <a:gd name="connsiteX1" fmla="*/ 2542673 w 5415704"/>
                <a:gd name="connsiteY1" fmla="*/ 0 h 6870141"/>
                <a:gd name="connsiteX2" fmla="*/ 2873031 w 5415704"/>
                <a:gd name="connsiteY2" fmla="*/ 0 h 6870141"/>
                <a:gd name="connsiteX3" fmla="*/ 5415704 w 5415704"/>
                <a:gd name="connsiteY3" fmla="*/ 6870141 h 6870141"/>
                <a:gd name="connsiteX4" fmla="*/ 0 w 5415704"/>
                <a:gd name="connsiteY4" fmla="*/ 6870141 h 6870141"/>
                <a:gd name="connsiteX0" fmla="*/ 0 w 5421159"/>
                <a:gd name="connsiteY0" fmla="*/ 6876237 h 6876237"/>
                <a:gd name="connsiteX1" fmla="*/ 2542673 w 5421159"/>
                <a:gd name="connsiteY1" fmla="*/ 6096 h 6876237"/>
                <a:gd name="connsiteX2" fmla="*/ 5421159 w 5421159"/>
                <a:gd name="connsiteY2" fmla="*/ 0 h 6876237"/>
                <a:gd name="connsiteX3" fmla="*/ 5415704 w 5421159"/>
                <a:gd name="connsiteY3" fmla="*/ 6876237 h 6876237"/>
                <a:gd name="connsiteX4" fmla="*/ 0 w 5421159"/>
                <a:gd name="connsiteY4" fmla="*/ 6876237 h 6876237"/>
                <a:gd name="connsiteX0" fmla="*/ 0 w 5421159"/>
                <a:gd name="connsiteY0" fmla="*/ 6876237 h 6876237"/>
                <a:gd name="connsiteX1" fmla="*/ 2542673 w 5421159"/>
                <a:gd name="connsiteY1" fmla="*/ 6096 h 6876237"/>
                <a:gd name="connsiteX2" fmla="*/ 5421159 w 5421159"/>
                <a:gd name="connsiteY2" fmla="*/ 0 h 6876237"/>
                <a:gd name="connsiteX3" fmla="*/ 5415704 w 5421159"/>
                <a:gd name="connsiteY3" fmla="*/ 6876237 h 6876237"/>
                <a:gd name="connsiteX4" fmla="*/ 0 w 5421159"/>
                <a:gd name="connsiteY4" fmla="*/ 6876237 h 6876237"/>
                <a:gd name="connsiteX0" fmla="*/ 0 w 5421159"/>
                <a:gd name="connsiteY0" fmla="*/ 6876237 h 6876237"/>
                <a:gd name="connsiteX1" fmla="*/ 1464765 w 5421159"/>
                <a:gd name="connsiteY1" fmla="*/ 6096 h 6876237"/>
                <a:gd name="connsiteX2" fmla="*/ 5421159 w 5421159"/>
                <a:gd name="connsiteY2" fmla="*/ 0 h 6876237"/>
                <a:gd name="connsiteX3" fmla="*/ 5415704 w 5421159"/>
                <a:gd name="connsiteY3" fmla="*/ 6876237 h 6876237"/>
                <a:gd name="connsiteX4" fmla="*/ 0 w 5421159"/>
                <a:gd name="connsiteY4" fmla="*/ 6876237 h 68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1159" h="6876237">
                  <a:moveTo>
                    <a:pt x="0" y="6876237"/>
                  </a:moveTo>
                  <a:lnTo>
                    <a:pt x="1464765" y="6096"/>
                  </a:lnTo>
                  <a:lnTo>
                    <a:pt x="5421159" y="0"/>
                  </a:lnTo>
                  <a:cubicBezTo>
                    <a:pt x="5419341" y="2292079"/>
                    <a:pt x="5417522" y="4584158"/>
                    <a:pt x="5415704" y="6876237"/>
                  </a:cubicBezTo>
                  <a:lnTo>
                    <a:pt x="0" y="6876237"/>
                  </a:lnTo>
                  <a:close/>
                </a:path>
              </a:pathLst>
            </a:custGeom>
            <a:solidFill>
              <a:srgbClr val="01358B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957819F5-A82F-4859-9D6C-47AFADD4C754}"/>
                </a:ext>
              </a:extLst>
            </p:cNvPr>
            <p:cNvSpPr/>
            <p:nvPr/>
          </p:nvSpPr>
          <p:spPr>
            <a:xfrm flipV="1">
              <a:off x="-14023" y="-36104"/>
              <a:ext cx="1407384" cy="849999"/>
            </a:xfrm>
            <a:prstGeom prst="rtTriangle">
              <a:avLst/>
            </a:prstGeom>
            <a:gradFill flip="none" rotWithShape="1">
              <a:gsLst>
                <a:gs pos="23000">
                  <a:schemeClr val="bg1">
                    <a:alpha val="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latinLnBrk="0"/>
              <a:endParaRPr lang="ko-KR" altLang="en-US" sz="180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C25D77-5EC0-45F8-98FC-E93D13F63302}"/>
              </a:ext>
            </a:extLst>
          </p:cNvPr>
          <p:cNvSpPr txBox="1">
            <a:spLocks/>
          </p:cNvSpPr>
          <p:nvPr userDrawn="1"/>
        </p:nvSpPr>
        <p:spPr>
          <a:xfrm>
            <a:off x="11677096" y="6542301"/>
            <a:ext cx="67196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BF33428-A2EC-4FB6-A305-265D7BB8D3EC}" type="slidenum">
              <a:rPr lang="en-US" altLang="ko-KR" sz="1000" b="0" smtClean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pPr algn="ctr"/>
              <a:t>‹#›</a:t>
            </a:fld>
            <a:endParaRPr lang="en-US" sz="1000" b="0">
              <a:solidFill>
                <a:schemeClr val="bg1">
                  <a:lumMod val="6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45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1621E-80DC-71A0-D92D-8A542A36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2D0CD-6229-6253-2F24-B40ACA54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F3F8D-70C9-FD55-365C-C5AAE861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EC10-0530-4417-9977-BF326CA7206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7C1DC-A577-8229-250B-39D175C6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8285B-9B67-1C2B-D0D3-F5D48C10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C41-2AB9-4C79-9D87-472AF1AEA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0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4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F6654-91D8-C855-A589-92BC9E16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0A060-71C4-6D29-FAD4-4C02B79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ACEE5-9620-E01C-7E85-890E112C6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EC10-0530-4417-9977-BF326CA7206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FB03C-9185-EB49-7508-C3C4713AF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3D850-4101-9B89-4887-C8338E89D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1C41-2AB9-4C79-9D87-472AF1AEA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1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pbra.com/html/dh/intro0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123B0D-B483-5414-ECDF-6FEB53F9B0E3}"/>
              </a:ext>
            </a:extLst>
          </p:cNvPr>
          <p:cNvSpPr/>
          <p:nvPr/>
        </p:nvSpPr>
        <p:spPr>
          <a:xfrm>
            <a:off x="-197979" y="-119642"/>
            <a:ext cx="12587955" cy="47600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B9AF2-B08A-E612-21DB-951161DD3CBC}"/>
              </a:ext>
            </a:extLst>
          </p:cNvPr>
          <p:cNvSpPr txBox="1"/>
          <p:nvPr/>
        </p:nvSpPr>
        <p:spPr>
          <a:xfrm>
            <a:off x="1377452" y="787870"/>
            <a:ext cx="8364790" cy="1878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2022 </a:t>
            </a:r>
            <a:r>
              <a:rPr lang="ko-KR" altLang="en-US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가을 콘크리특학회 학술대회</a:t>
            </a:r>
            <a:endParaRPr lang="en-US" altLang="ko-KR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머신러닝을 이용한 국내산 플라이애시의 반응성 예측</a:t>
            </a:r>
            <a:endParaRPr lang="en-US" altLang="ko-KR" sz="2000" b="1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solidFill>
                  <a:schemeClr val="bg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Prediction of the domestic fly ashes of reactivity using machine learning</a:t>
            </a:r>
            <a:endParaRPr lang="ko-KR" altLang="en-US" sz="2200">
              <a:solidFill>
                <a:schemeClr val="bg1"/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7A38CC-0CDF-D522-00E6-3BD3DC644A23}"/>
              </a:ext>
            </a:extLst>
          </p:cNvPr>
          <p:cNvCxnSpPr>
            <a:cxnSpLocks/>
          </p:cNvCxnSpPr>
          <p:nvPr/>
        </p:nvCxnSpPr>
        <p:spPr>
          <a:xfrm>
            <a:off x="1110951" y="896971"/>
            <a:ext cx="0" cy="173100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7E16A3-283A-91EA-A3C7-F881EB10947B}"/>
              </a:ext>
            </a:extLst>
          </p:cNvPr>
          <p:cNvSpPr txBox="1"/>
          <p:nvPr/>
        </p:nvSpPr>
        <p:spPr>
          <a:xfrm>
            <a:off x="5302548" y="3562496"/>
            <a:ext cx="658026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발표자 </a:t>
            </a:r>
            <a:r>
              <a:rPr lang="en-US" altLang="ko-KR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박우영</a:t>
            </a:r>
            <a:r>
              <a:rPr lang="en-US" altLang="ko-KR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- </a:t>
            </a:r>
            <a:r>
              <a:rPr lang="ko-KR" altLang="en-US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서울대학교 건설환경공학부 석사과정</a:t>
            </a:r>
            <a:endParaRPr lang="en-US" altLang="ko-KR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지도교수 </a:t>
            </a:r>
            <a:r>
              <a:rPr lang="en-US" altLang="ko-KR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문주혁</a:t>
            </a:r>
            <a:r>
              <a:rPr lang="en-US" altLang="ko-KR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- </a:t>
            </a:r>
            <a:r>
              <a:rPr lang="ko-KR" altLang="en-US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서울대학교 건설환경공학부 부교수</a:t>
            </a:r>
          </a:p>
        </p:txBody>
      </p:sp>
      <p:pic>
        <p:nvPicPr>
          <p:cNvPr id="1028" name="Picture 4" descr="서울대학교 로고(CI) : 네이버 블로그">
            <a:extLst>
              <a:ext uri="{FF2B5EF4-FFF2-40B4-BE49-F238E27FC236}">
                <a16:creationId xmlns:a16="http://schemas.microsoft.com/office/drawing/2014/main" id="{B5AF3E49-513F-BD44-9388-DE8851455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4" t="39168" r="5930" b="39755"/>
          <a:stretch/>
        </p:blipFill>
        <p:spPr bwMode="auto">
          <a:xfrm>
            <a:off x="4737931" y="6070130"/>
            <a:ext cx="2716138" cy="65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1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326F3F-F99D-A509-840C-BD713C83FD1E}"/>
              </a:ext>
            </a:extLst>
          </p:cNvPr>
          <p:cNvSpPr/>
          <p:nvPr/>
        </p:nvSpPr>
        <p:spPr>
          <a:xfrm>
            <a:off x="7885836" y="-148701"/>
            <a:ext cx="3580659" cy="7155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B44BD3-17EB-DFB6-FD91-442EA5D0253C}"/>
              </a:ext>
            </a:extLst>
          </p:cNvPr>
          <p:cNvGrpSpPr/>
          <p:nvPr/>
        </p:nvGrpSpPr>
        <p:grpSpPr>
          <a:xfrm>
            <a:off x="8258699" y="953809"/>
            <a:ext cx="1207363" cy="1154098"/>
            <a:chOff x="8309499" y="687479"/>
            <a:chExt cx="1207363" cy="11540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33E2E82-7DE1-0C32-42D4-F5260860F9D1}"/>
                </a:ext>
              </a:extLst>
            </p:cNvPr>
            <p:cNvSpPr/>
            <p:nvPr/>
          </p:nvSpPr>
          <p:spPr>
            <a:xfrm>
              <a:off x="8309499" y="687479"/>
              <a:ext cx="1207363" cy="1154098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A71BB6-88E7-6C1B-00CD-C5CC45DC571E}"/>
                </a:ext>
              </a:extLst>
            </p:cNvPr>
            <p:cNvSpPr txBox="1"/>
            <p:nvPr/>
          </p:nvSpPr>
          <p:spPr>
            <a:xfrm>
              <a:off x="8513684" y="910585"/>
              <a:ext cx="79899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4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E2CAD9-8A84-3ECD-57CB-B938D2DC3AD0}"/>
              </a:ext>
            </a:extLst>
          </p:cNvPr>
          <p:cNvSpPr txBox="1"/>
          <p:nvPr/>
        </p:nvSpPr>
        <p:spPr>
          <a:xfrm>
            <a:off x="8233054" y="2297455"/>
            <a:ext cx="2549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>
                <a:latin typeface="바탕" panose="02030600000101010101" pitchFamily="18" charset="-127"/>
                <a:ea typeface="바탕" panose="02030600000101010101" pitchFamily="18" charset="-127"/>
              </a:rPr>
              <a:t>연구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0A674-AE0A-A48A-8332-80B40F89E0EC}"/>
              </a:ext>
            </a:extLst>
          </p:cNvPr>
          <p:cNvSpPr txBox="1"/>
          <p:nvPr/>
        </p:nvSpPr>
        <p:spPr>
          <a:xfrm>
            <a:off x="8106055" y="3013973"/>
            <a:ext cx="3580660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 A : 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해외 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 B : 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국내 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1CDA3C-7B87-203F-AAE2-549F355D8842}"/>
              </a:ext>
            </a:extLst>
          </p:cNvPr>
          <p:cNvCxnSpPr>
            <a:cxnSpLocks/>
          </p:cNvCxnSpPr>
          <p:nvPr/>
        </p:nvCxnSpPr>
        <p:spPr>
          <a:xfrm flipH="1">
            <a:off x="8258700" y="3013973"/>
            <a:ext cx="2942700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9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541366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데이터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300" b="1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</a:t>
            </a:r>
            <a:r>
              <a:rPr lang="en-US" altLang="ko-KR" sz="2300" b="1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8CA3CB-6C70-4586-9E98-26F49FAFBA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70839"/>
            <a:ext cx="4293382" cy="339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BA4987-3D57-4AD5-844E-50DCC08BE0A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82" y="2585528"/>
            <a:ext cx="3970022" cy="350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22E154-D686-4144-85DF-6353EC49667D}"/>
              </a:ext>
            </a:extLst>
          </p:cNvPr>
          <p:cNvSpPr/>
          <p:nvPr/>
        </p:nvSpPr>
        <p:spPr>
          <a:xfrm>
            <a:off x="260348" y="1114716"/>
            <a:ext cx="1166495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개의 해외논문에서 수집한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90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개의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모델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데이터로 사용하였다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입력 특성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(input feature) : XRF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가지 주요 산화물의 화학조성값</a:t>
            </a:r>
            <a:endParaRPr lang="en-US" altLang="ko-KR" b="1" kern="0" spc="-1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타겟 특성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(target feature) :  QXRD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분석으로 얻은 비정질 알루미노실리케이트 함량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E6250-B6B5-49FA-8690-EDDB2BC779D9}"/>
              </a:ext>
            </a:extLst>
          </p:cNvPr>
          <p:cNvSpPr txBox="1"/>
          <p:nvPr/>
        </p:nvSpPr>
        <p:spPr>
          <a:xfrm>
            <a:off x="3081421" y="6413416"/>
            <a:ext cx="60228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3.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Histogram, density curve and rug plot of model A dataset.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8153-D776-4E2E-B794-F36A4B0C4C57}"/>
              </a:ext>
            </a:extLst>
          </p:cNvPr>
          <p:cNvSpPr txBox="1"/>
          <p:nvPr/>
        </p:nvSpPr>
        <p:spPr>
          <a:xfrm>
            <a:off x="2644801" y="6045802"/>
            <a:ext cx="2153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(a) XRF input features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AE772-7593-43A6-8B07-A908EEB9DE62}"/>
              </a:ext>
            </a:extLst>
          </p:cNvPr>
          <p:cNvSpPr txBox="1"/>
          <p:nvPr/>
        </p:nvSpPr>
        <p:spPr>
          <a:xfrm>
            <a:off x="6940510" y="6045610"/>
            <a:ext cx="2601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(b) an QXRD target feature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11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97AD7-0AC8-4282-8F88-E8EFB45B2D09}"/>
              </a:ext>
            </a:extLst>
          </p:cNvPr>
          <p:cNvSpPr/>
          <p:nvPr/>
        </p:nvSpPr>
        <p:spPr>
          <a:xfrm>
            <a:off x="260348" y="1114716"/>
            <a:ext cx="11664951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개의 해외논문에서 수집한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90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개의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모델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데이터로 사용하였다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1DFFC-66CE-4816-A926-D0D0F102CCC5}"/>
              </a:ext>
            </a:extLst>
          </p:cNvPr>
          <p:cNvSpPr txBox="1"/>
          <p:nvPr/>
        </p:nvSpPr>
        <p:spPr>
          <a:xfrm>
            <a:off x="1406511" y="1888256"/>
            <a:ext cx="907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Table. 1.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Statistical information on the chemical composition (wt.%) of six input features of model A </a:t>
            </a:r>
          </a:p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dataset as determined by XRF.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CB23D8-BEE9-40C1-ADE8-C0F80DF13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9187"/>
              </p:ext>
            </p:extLst>
          </p:nvPr>
        </p:nvGraphicFramePr>
        <p:xfrm>
          <a:off x="1460500" y="2518454"/>
          <a:ext cx="8813802" cy="369473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32664">
                  <a:extLst>
                    <a:ext uri="{9D8B030D-6E8A-4147-A177-3AD203B41FA5}">
                      <a16:colId xmlns:a16="http://schemas.microsoft.com/office/drawing/2014/main" val="893807765"/>
                    </a:ext>
                  </a:extLst>
                </a:gridCol>
                <a:gridCol w="1157902">
                  <a:extLst>
                    <a:ext uri="{9D8B030D-6E8A-4147-A177-3AD203B41FA5}">
                      <a16:colId xmlns:a16="http://schemas.microsoft.com/office/drawing/2014/main" val="1873750307"/>
                    </a:ext>
                  </a:extLst>
                </a:gridCol>
                <a:gridCol w="1158772">
                  <a:extLst>
                    <a:ext uri="{9D8B030D-6E8A-4147-A177-3AD203B41FA5}">
                      <a16:colId xmlns:a16="http://schemas.microsoft.com/office/drawing/2014/main" val="1821327625"/>
                    </a:ext>
                  </a:extLst>
                </a:gridCol>
                <a:gridCol w="1158772">
                  <a:extLst>
                    <a:ext uri="{9D8B030D-6E8A-4147-A177-3AD203B41FA5}">
                      <a16:colId xmlns:a16="http://schemas.microsoft.com/office/drawing/2014/main" val="831514110"/>
                    </a:ext>
                  </a:extLst>
                </a:gridCol>
                <a:gridCol w="1158772">
                  <a:extLst>
                    <a:ext uri="{9D8B030D-6E8A-4147-A177-3AD203B41FA5}">
                      <a16:colId xmlns:a16="http://schemas.microsoft.com/office/drawing/2014/main" val="3219095775"/>
                    </a:ext>
                  </a:extLst>
                </a:gridCol>
                <a:gridCol w="1283218">
                  <a:extLst>
                    <a:ext uri="{9D8B030D-6E8A-4147-A177-3AD203B41FA5}">
                      <a16:colId xmlns:a16="http://schemas.microsoft.com/office/drawing/2014/main" val="1981007769"/>
                    </a:ext>
                  </a:extLst>
                </a:gridCol>
                <a:gridCol w="1663702">
                  <a:extLst>
                    <a:ext uri="{9D8B030D-6E8A-4147-A177-3AD203B41FA5}">
                      <a16:colId xmlns:a16="http://schemas.microsoft.com/office/drawing/2014/main" val="4195277929"/>
                    </a:ext>
                  </a:extLst>
                </a:gridCol>
              </a:tblGrid>
              <a:tr h="589497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Statistical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information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Chemical composition (wt.%)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89394"/>
                  </a:ext>
                </a:extLst>
              </a:tr>
              <a:tr h="664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Al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CaO 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Fe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SiO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MgO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O+0.658K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488893"/>
                  </a:ext>
                </a:extLst>
              </a:tr>
              <a:tr h="5922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Minimum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15.77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0.10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2.20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27.10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0.20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0.49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23730"/>
                  </a:ext>
                </a:extLst>
              </a:tr>
              <a:tr h="5922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Maximum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35.60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29.20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16.00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70.80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7.80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8.66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877769"/>
                  </a:ext>
                </a:extLst>
              </a:tr>
              <a:tr h="5922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Mean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23.75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10.15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6.51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48.88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2.51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1.97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80081"/>
                  </a:ext>
                </a:extLst>
              </a:tr>
              <a:tr h="6642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Standard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deviation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4.77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9.05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2.21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9.41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1.72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1.28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92690"/>
                  </a:ext>
                </a:extLst>
              </a:tr>
            </a:tbl>
          </a:graphicData>
        </a:graphic>
      </p:graphicFrame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C9BBE0D-713F-4A28-9D19-6E28C280BC59}"/>
              </a:ext>
            </a:extLst>
          </p:cNvPr>
          <p:cNvSpPr/>
          <p:nvPr/>
        </p:nvSpPr>
        <p:spPr>
          <a:xfrm>
            <a:off x="2628900" y="3022600"/>
            <a:ext cx="1270000" cy="138430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58DD35BB-133F-4D8A-917D-84D9BFA9BED8}"/>
              </a:ext>
            </a:extLst>
          </p:cNvPr>
          <p:cNvSpPr/>
          <p:nvPr/>
        </p:nvSpPr>
        <p:spPr>
          <a:xfrm>
            <a:off x="4953000" y="3022600"/>
            <a:ext cx="2425700" cy="138430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6816D-15F6-492B-8B04-795EC1DB1EF0}"/>
              </a:ext>
            </a:extLst>
          </p:cNvPr>
          <p:cNvSpPr txBox="1"/>
          <p:nvPr/>
        </p:nvSpPr>
        <p:spPr>
          <a:xfrm>
            <a:off x="10595013" y="389890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 50% </a:t>
            </a:r>
            <a:endParaRPr lang="ko-KR" altLang="en-US" sz="2000" b="1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EEBA83-1052-45CE-A3A2-710826896434}"/>
              </a:ext>
            </a:extLst>
          </p:cNvPr>
          <p:cNvSpPr txBox="1"/>
          <p:nvPr/>
        </p:nvSpPr>
        <p:spPr>
          <a:xfrm>
            <a:off x="1460500" y="177800"/>
            <a:ext cx="541366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데이터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300" b="1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</a:t>
            </a:r>
            <a:r>
              <a:rPr lang="en-US" altLang="ko-KR" sz="2300" b="1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24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38427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데이터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국내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97AD7-0AC8-4282-8F88-E8EFB45B2D09}"/>
              </a:ext>
            </a:extLst>
          </p:cNvPr>
          <p:cNvSpPr/>
          <p:nvPr/>
        </p:nvSpPr>
        <p:spPr>
          <a:xfrm>
            <a:off x="260348" y="1114716"/>
            <a:ext cx="1166495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개의 해외 및 국내 논문에서 수집한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62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개의 국내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모델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B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데이터로 사용하였다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입력 특성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(input feature) : XRF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가지 주요 산화물의 화학조성값</a:t>
            </a:r>
            <a:endParaRPr lang="en-US" altLang="ko-KR" b="1" kern="0" spc="-1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타겟 특성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(target feature) :  QXRD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분석으로 얻은 비정질 알루미노실리케이트 함량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A0E350-780A-4366-AD76-77FC288318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472654"/>
            <a:ext cx="4401186" cy="355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AA14CA-7091-4063-8A94-A2A1076CD3D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14" y="2531036"/>
            <a:ext cx="4401186" cy="35018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7865B0-2FAC-457D-B1B1-947362788B76}"/>
              </a:ext>
            </a:extLst>
          </p:cNvPr>
          <p:cNvSpPr txBox="1"/>
          <p:nvPr/>
        </p:nvSpPr>
        <p:spPr>
          <a:xfrm>
            <a:off x="3081421" y="6413416"/>
            <a:ext cx="59041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4.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Histogram, density curve and rug plot of model B dataset.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8991C-DB96-4692-AC13-19C7795C685A}"/>
              </a:ext>
            </a:extLst>
          </p:cNvPr>
          <p:cNvSpPr txBox="1"/>
          <p:nvPr/>
        </p:nvSpPr>
        <p:spPr>
          <a:xfrm>
            <a:off x="2644801" y="6045802"/>
            <a:ext cx="2153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(a) XRF input features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7855A-CF65-46CC-9768-C2645E6BC9BE}"/>
              </a:ext>
            </a:extLst>
          </p:cNvPr>
          <p:cNvSpPr txBox="1"/>
          <p:nvPr/>
        </p:nvSpPr>
        <p:spPr>
          <a:xfrm>
            <a:off x="7091512" y="6045610"/>
            <a:ext cx="2601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(b) an QXRD target feature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57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92CA23-1993-47A5-BE7B-8046280C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01327"/>
              </p:ext>
            </p:extLst>
          </p:nvPr>
        </p:nvGraphicFramePr>
        <p:xfrm>
          <a:off x="1485904" y="2581275"/>
          <a:ext cx="8944230" cy="3578226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50904">
                  <a:extLst>
                    <a:ext uri="{9D8B030D-6E8A-4147-A177-3AD203B41FA5}">
                      <a16:colId xmlns:a16="http://schemas.microsoft.com/office/drawing/2014/main" val="276991408"/>
                    </a:ext>
                  </a:extLst>
                </a:gridCol>
                <a:gridCol w="1175037">
                  <a:extLst>
                    <a:ext uri="{9D8B030D-6E8A-4147-A177-3AD203B41FA5}">
                      <a16:colId xmlns:a16="http://schemas.microsoft.com/office/drawing/2014/main" val="2458484473"/>
                    </a:ext>
                  </a:extLst>
                </a:gridCol>
                <a:gridCol w="1175921">
                  <a:extLst>
                    <a:ext uri="{9D8B030D-6E8A-4147-A177-3AD203B41FA5}">
                      <a16:colId xmlns:a16="http://schemas.microsoft.com/office/drawing/2014/main" val="100937755"/>
                    </a:ext>
                  </a:extLst>
                </a:gridCol>
                <a:gridCol w="1175921">
                  <a:extLst>
                    <a:ext uri="{9D8B030D-6E8A-4147-A177-3AD203B41FA5}">
                      <a16:colId xmlns:a16="http://schemas.microsoft.com/office/drawing/2014/main" val="1889067924"/>
                    </a:ext>
                  </a:extLst>
                </a:gridCol>
                <a:gridCol w="1175921">
                  <a:extLst>
                    <a:ext uri="{9D8B030D-6E8A-4147-A177-3AD203B41FA5}">
                      <a16:colId xmlns:a16="http://schemas.microsoft.com/office/drawing/2014/main" val="1089678900"/>
                    </a:ext>
                  </a:extLst>
                </a:gridCol>
                <a:gridCol w="1495263">
                  <a:extLst>
                    <a:ext uri="{9D8B030D-6E8A-4147-A177-3AD203B41FA5}">
                      <a16:colId xmlns:a16="http://schemas.microsoft.com/office/drawing/2014/main" val="529941570"/>
                    </a:ext>
                  </a:extLst>
                </a:gridCol>
                <a:gridCol w="1495263">
                  <a:extLst>
                    <a:ext uri="{9D8B030D-6E8A-4147-A177-3AD203B41FA5}">
                      <a16:colId xmlns:a16="http://schemas.microsoft.com/office/drawing/2014/main" val="226023017"/>
                    </a:ext>
                  </a:extLst>
                </a:gridCol>
              </a:tblGrid>
              <a:tr h="570908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Statistical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information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Chemical composition (wt.%)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15091"/>
                  </a:ext>
                </a:extLst>
              </a:tr>
              <a:tr h="643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Al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CaO 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Fe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SiO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MgO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O+0.658K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17789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Minimum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17.70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1.60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3.70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48.30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0.70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0.80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42350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Maximum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28.40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11.40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10.80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65.30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2.50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3.30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038468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Mean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21.32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4.53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6.97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58.22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1.53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1.80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327265"/>
                  </a:ext>
                </a:extLst>
              </a:tr>
              <a:tr h="6432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Standard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deviation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2.07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1.90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1.61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4.81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0.41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0.54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4340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C1DFFC-66CE-4816-A926-D0D0F102CCC5}"/>
              </a:ext>
            </a:extLst>
          </p:cNvPr>
          <p:cNvSpPr txBox="1"/>
          <p:nvPr/>
        </p:nvSpPr>
        <p:spPr>
          <a:xfrm>
            <a:off x="1406511" y="1888256"/>
            <a:ext cx="9071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Table. 2.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Statistical information on the chemical composition (wt.%) of six input features of model B </a:t>
            </a:r>
          </a:p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dataset as determined by XRF.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CC9BBE0D-713F-4A28-9D19-6E28C280BC59}"/>
              </a:ext>
            </a:extLst>
          </p:cNvPr>
          <p:cNvSpPr/>
          <p:nvPr/>
        </p:nvSpPr>
        <p:spPr>
          <a:xfrm>
            <a:off x="2679700" y="3086100"/>
            <a:ext cx="1270000" cy="1320799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6816D-15F6-492B-8B04-795EC1DB1EF0}"/>
              </a:ext>
            </a:extLst>
          </p:cNvPr>
          <p:cNvSpPr txBox="1"/>
          <p:nvPr/>
        </p:nvSpPr>
        <p:spPr>
          <a:xfrm>
            <a:off x="10595013" y="389890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 50% </a:t>
            </a:r>
            <a:endParaRPr lang="ko-KR" altLang="en-US" sz="2000" b="1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EA324A-2EDE-4BD3-87C6-8FE9AD45E18D}"/>
              </a:ext>
            </a:extLst>
          </p:cNvPr>
          <p:cNvSpPr/>
          <p:nvPr/>
        </p:nvSpPr>
        <p:spPr>
          <a:xfrm>
            <a:off x="260348" y="1114716"/>
            <a:ext cx="11664951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개의 해외 및 국내 논문에서 수집한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62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개의 국내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모델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B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데이터로 사용하였다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4CA26D87-60C2-4677-87A4-26DE470B2BF5}"/>
              </a:ext>
            </a:extLst>
          </p:cNvPr>
          <p:cNvSpPr/>
          <p:nvPr/>
        </p:nvSpPr>
        <p:spPr>
          <a:xfrm>
            <a:off x="5029200" y="3086100"/>
            <a:ext cx="2463800" cy="1320799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8ADC6-6F9C-41F1-9A2E-4DD18BB24161}"/>
              </a:ext>
            </a:extLst>
          </p:cNvPr>
          <p:cNvSpPr txBox="1"/>
          <p:nvPr/>
        </p:nvSpPr>
        <p:spPr>
          <a:xfrm>
            <a:off x="1460500" y="177800"/>
            <a:ext cx="38427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데이터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국내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91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FDD998C-C546-4BBF-8C65-F1D751AA765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9" r="2822"/>
          <a:stretch/>
        </p:blipFill>
        <p:spPr bwMode="auto">
          <a:xfrm>
            <a:off x="3165421" y="1684623"/>
            <a:ext cx="6027740" cy="48494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97AD7-0AC8-4282-8F88-E8EFB45B2D09}"/>
              </a:ext>
            </a:extLst>
          </p:cNvPr>
          <p:cNvSpPr/>
          <p:nvPr/>
        </p:nvSpPr>
        <p:spPr>
          <a:xfrm>
            <a:off x="260348" y="1114716"/>
            <a:ext cx="11664951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이상치로 판단되는 일부 데이터를 제거한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43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개의 국내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모델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B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데이터로 사용하였다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FCE8D-738A-4908-99A3-2B46BD74C6D1}"/>
              </a:ext>
            </a:extLst>
          </p:cNvPr>
          <p:cNvSpPr txBox="1"/>
          <p:nvPr/>
        </p:nvSpPr>
        <p:spPr>
          <a:xfrm>
            <a:off x="2998837" y="6521607"/>
            <a:ext cx="61943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5.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Triangular compositional plot of model B dataset (atomic %).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922E0-9BA0-41C8-AF4E-516518DEA52C}"/>
              </a:ext>
            </a:extLst>
          </p:cNvPr>
          <p:cNvSpPr txBox="1"/>
          <p:nvPr/>
        </p:nvSpPr>
        <p:spPr>
          <a:xfrm>
            <a:off x="1460500" y="177800"/>
            <a:ext cx="38427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데이터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국내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12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326F3F-F99D-A509-840C-BD713C83FD1E}"/>
              </a:ext>
            </a:extLst>
          </p:cNvPr>
          <p:cNvSpPr/>
          <p:nvPr/>
        </p:nvSpPr>
        <p:spPr>
          <a:xfrm>
            <a:off x="7885836" y="-148701"/>
            <a:ext cx="3580659" cy="7155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B44BD3-17EB-DFB6-FD91-442EA5D0253C}"/>
              </a:ext>
            </a:extLst>
          </p:cNvPr>
          <p:cNvGrpSpPr/>
          <p:nvPr/>
        </p:nvGrpSpPr>
        <p:grpSpPr>
          <a:xfrm>
            <a:off x="8258699" y="953809"/>
            <a:ext cx="1207363" cy="1154098"/>
            <a:chOff x="8309499" y="687479"/>
            <a:chExt cx="1207363" cy="11540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33E2E82-7DE1-0C32-42D4-F5260860F9D1}"/>
                </a:ext>
              </a:extLst>
            </p:cNvPr>
            <p:cNvSpPr/>
            <p:nvPr/>
          </p:nvSpPr>
          <p:spPr>
            <a:xfrm>
              <a:off x="8309499" y="687479"/>
              <a:ext cx="1207363" cy="1154098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A71BB6-88E7-6C1B-00CD-C5CC45DC571E}"/>
                </a:ext>
              </a:extLst>
            </p:cNvPr>
            <p:cNvSpPr txBox="1"/>
            <p:nvPr/>
          </p:nvSpPr>
          <p:spPr>
            <a:xfrm>
              <a:off x="8513684" y="910585"/>
              <a:ext cx="79899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4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E2CAD9-8A84-3ECD-57CB-B938D2DC3AD0}"/>
              </a:ext>
            </a:extLst>
          </p:cNvPr>
          <p:cNvSpPr txBox="1"/>
          <p:nvPr/>
        </p:nvSpPr>
        <p:spPr>
          <a:xfrm>
            <a:off x="8233054" y="2297455"/>
            <a:ext cx="2549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>
                <a:latin typeface="바탕" panose="02030600000101010101" pitchFamily="18" charset="-127"/>
                <a:ea typeface="바탕" panose="02030600000101010101" pitchFamily="18" charset="-127"/>
              </a:rPr>
              <a:t>연구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0A674-AE0A-A48A-8332-80B40F89E0EC}"/>
              </a:ext>
            </a:extLst>
          </p:cNvPr>
          <p:cNvSpPr txBox="1"/>
          <p:nvPr/>
        </p:nvSpPr>
        <p:spPr>
          <a:xfrm>
            <a:off x="8106055" y="3013973"/>
            <a:ext cx="358066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데이터 샘플링</a:t>
            </a: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데이터 변환</a:t>
            </a: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알고리즘 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1CDA3C-7B87-203F-AAE2-549F355D8842}"/>
              </a:ext>
            </a:extLst>
          </p:cNvPr>
          <p:cNvCxnSpPr>
            <a:cxnSpLocks/>
          </p:cNvCxnSpPr>
          <p:nvPr/>
        </p:nvCxnSpPr>
        <p:spPr>
          <a:xfrm flipH="1">
            <a:off x="8258700" y="3013973"/>
            <a:ext cx="2942700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9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34756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방법 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방법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5DA8C9A5-A3BE-4739-9BD0-277B6C009CB4}"/>
              </a:ext>
            </a:extLst>
          </p:cNvPr>
          <p:cNvGrpSpPr/>
          <p:nvPr/>
        </p:nvGrpSpPr>
        <p:grpSpPr>
          <a:xfrm>
            <a:off x="189784" y="1052249"/>
            <a:ext cx="9066511" cy="640368"/>
            <a:chOff x="539552" y="908720"/>
            <a:chExt cx="7920880" cy="792088"/>
          </a:xfrm>
        </p:grpSpPr>
        <p:grpSp>
          <p:nvGrpSpPr>
            <p:cNvPr id="7" name="그룹 20">
              <a:extLst>
                <a:ext uri="{FF2B5EF4-FFF2-40B4-BE49-F238E27FC236}">
                  <a16:creationId xmlns:a16="http://schemas.microsoft.com/office/drawing/2014/main" id="{489E6791-C5CE-4571-9FCE-14E3B584C8BE}"/>
                </a:ext>
              </a:extLst>
            </p:cNvPr>
            <p:cNvGrpSpPr/>
            <p:nvPr/>
          </p:nvGrpSpPr>
          <p:grpSpPr>
            <a:xfrm>
              <a:off x="539552" y="908720"/>
              <a:ext cx="7920880" cy="792088"/>
              <a:chOff x="539552" y="908720"/>
              <a:chExt cx="7920880" cy="792088"/>
            </a:xfrm>
          </p:grpSpPr>
          <p:sp>
            <p:nvSpPr>
              <p:cNvPr id="10" name="모서리가 둥근 직사각형 22">
                <a:extLst>
                  <a:ext uri="{FF2B5EF4-FFF2-40B4-BE49-F238E27FC236}">
                    <a16:creationId xmlns:a16="http://schemas.microsoft.com/office/drawing/2014/main" id="{129C2CFE-24CA-44BC-A772-53A3E45F31F5}"/>
                  </a:ext>
                </a:extLst>
              </p:cNvPr>
              <p:cNvSpPr/>
              <p:nvPr/>
            </p:nvSpPr>
            <p:spPr>
              <a:xfrm>
                <a:off x="539552" y="908720"/>
                <a:ext cx="7920880" cy="792088"/>
              </a:xfrm>
              <a:prstGeom prst="roundRect">
                <a:avLst>
                  <a:gd name="adj" fmla="val 50000"/>
                </a:avLst>
              </a:prstGeom>
              <a:solidFill>
                <a:srgbClr val="01358B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" name="모서리가 둥근 직사각형 23">
                <a:extLst>
                  <a:ext uri="{FF2B5EF4-FFF2-40B4-BE49-F238E27FC236}">
                    <a16:creationId xmlns:a16="http://schemas.microsoft.com/office/drawing/2014/main" id="{C5AF8235-1FC4-49F5-B5AD-C1296E89B3F8}"/>
                  </a:ext>
                </a:extLst>
              </p:cNvPr>
              <p:cNvSpPr/>
              <p:nvPr/>
            </p:nvSpPr>
            <p:spPr>
              <a:xfrm>
                <a:off x="1619672" y="980728"/>
                <a:ext cx="6768752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" name="직사각형 24">
                <a:extLst>
                  <a:ext uri="{FF2B5EF4-FFF2-40B4-BE49-F238E27FC236}">
                    <a16:creationId xmlns:a16="http://schemas.microsoft.com/office/drawing/2014/main" id="{B46B9572-86A9-4A3D-91B3-107EE31C5397}"/>
                  </a:ext>
                </a:extLst>
              </p:cNvPr>
              <p:cNvSpPr/>
              <p:nvPr/>
            </p:nvSpPr>
            <p:spPr>
              <a:xfrm flipH="1">
                <a:off x="834169" y="1025663"/>
                <a:ext cx="534910" cy="49490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20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바탕" panose="02030600000101010101" pitchFamily="18" charset="-127"/>
                    <a:ea typeface="바탕" panose="02030600000101010101" pitchFamily="18" charset="-127"/>
                    <a:cs typeface="Arial" panose="020B0604020202020204" pitchFamily="34" charset="0"/>
                  </a:rPr>
                  <a:t>(1)</a:t>
                </a:r>
                <a:endParaRPr lang="en-US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직사각형 21">
              <a:extLst>
                <a:ext uri="{FF2B5EF4-FFF2-40B4-BE49-F238E27FC236}">
                  <a16:creationId xmlns:a16="http://schemas.microsoft.com/office/drawing/2014/main" id="{72B5AB1A-2913-4FA5-AD41-71D9D0237897}"/>
                </a:ext>
              </a:extLst>
            </p:cNvPr>
            <p:cNvSpPr/>
            <p:nvPr/>
          </p:nvSpPr>
          <p:spPr>
            <a:xfrm flipH="1">
              <a:off x="1774659" y="1010650"/>
              <a:ext cx="6590881" cy="5106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데이터 샘플링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- 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계층적 샘플링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(stratifed sampling) : 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모델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A, B</a:t>
              </a:r>
              <a:endParaRPr lang="ko-KR" altLang="en-US" sz="2000" b="1" dirty="0">
                <a:ln w="12700">
                  <a:noFill/>
                </a:ln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81C3252-ED92-4BF7-9C45-AF98BF1CC50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4" y="2495868"/>
            <a:ext cx="4229098" cy="341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C1C543-3107-4F54-8527-EC69BC634F6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31" y="2923361"/>
            <a:ext cx="3502239" cy="2812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F44B1B-F5CF-4044-8988-2444BCE00E9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70" y="2936011"/>
            <a:ext cx="3494287" cy="278733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0FA2CB-DF39-4AC1-92C5-670593EEBD01}"/>
              </a:ext>
            </a:extLst>
          </p:cNvPr>
          <p:cNvSpPr txBox="1"/>
          <p:nvPr/>
        </p:nvSpPr>
        <p:spPr>
          <a:xfrm>
            <a:off x="457202" y="5985060"/>
            <a:ext cx="4374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6.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Visual representation of  stratification of </a:t>
            </a:r>
          </a:p>
          <a:p>
            <a:pPr algn="ctr"/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a target feature (model B).</a:t>
            </a:r>
            <a:r>
              <a:rPr lang="ko-KR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2042D-2BEF-473B-8E99-5DBF3F869383}"/>
              </a:ext>
            </a:extLst>
          </p:cNvPr>
          <p:cNvSpPr txBox="1"/>
          <p:nvPr/>
        </p:nvSpPr>
        <p:spPr>
          <a:xfrm>
            <a:off x="5435602" y="6215893"/>
            <a:ext cx="6497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7.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Density curve of train test data (model B).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3D7B73-DEA0-4E0B-B134-0E255D5ED719}"/>
              </a:ext>
            </a:extLst>
          </p:cNvPr>
          <p:cNvSpPr/>
          <p:nvPr/>
        </p:nvSpPr>
        <p:spPr>
          <a:xfrm>
            <a:off x="1356487" y="2068320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&lt; </a:t>
            </a:r>
            <a:r>
              <a:rPr lang="ko-KR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계층적 샘플링 방법 </a:t>
            </a:r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endParaRPr lang="ko-KR" altLang="en-US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43FCCF-424B-43B6-889B-AF48B10FC415}"/>
              </a:ext>
            </a:extLst>
          </p:cNvPr>
          <p:cNvSpPr/>
          <p:nvPr/>
        </p:nvSpPr>
        <p:spPr>
          <a:xfrm>
            <a:off x="5963297" y="5816527"/>
            <a:ext cx="20633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(a)</a:t>
            </a:r>
            <a:r>
              <a:rPr lang="ko-KR" altLang="en-US" sz="15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random sampling</a:t>
            </a:r>
            <a:endParaRPr lang="ko-KR" altLang="en-US" sz="15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A3FC41-D14D-400C-84D3-D91C4DFBD1D0}"/>
              </a:ext>
            </a:extLst>
          </p:cNvPr>
          <p:cNvSpPr/>
          <p:nvPr/>
        </p:nvSpPr>
        <p:spPr>
          <a:xfrm>
            <a:off x="9430397" y="5843680"/>
            <a:ext cx="21691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(b)</a:t>
            </a:r>
            <a:r>
              <a:rPr lang="ko-KR" altLang="en-US" sz="15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stratified sampling</a:t>
            </a:r>
            <a:endParaRPr lang="ko-KR" altLang="en-US" sz="15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AD0248-879B-41DC-8B1D-FE345E78032F}"/>
              </a:ext>
            </a:extLst>
          </p:cNvPr>
          <p:cNvSpPr/>
          <p:nvPr/>
        </p:nvSpPr>
        <p:spPr>
          <a:xfrm>
            <a:off x="7395956" y="2132085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&lt; </a:t>
            </a:r>
            <a:r>
              <a:rPr lang="ko-KR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계층적 샘플링 효과 </a:t>
            </a:r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endParaRPr lang="ko-KR" altLang="en-US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9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34756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방법 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방법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5DA8C9A5-A3BE-4739-9BD0-277B6C009CB4}"/>
              </a:ext>
            </a:extLst>
          </p:cNvPr>
          <p:cNvGrpSpPr/>
          <p:nvPr/>
        </p:nvGrpSpPr>
        <p:grpSpPr>
          <a:xfrm>
            <a:off x="189784" y="1052249"/>
            <a:ext cx="8763716" cy="640368"/>
            <a:chOff x="539552" y="908720"/>
            <a:chExt cx="7920880" cy="792088"/>
          </a:xfrm>
        </p:grpSpPr>
        <p:grpSp>
          <p:nvGrpSpPr>
            <p:cNvPr id="7" name="그룹 20">
              <a:extLst>
                <a:ext uri="{FF2B5EF4-FFF2-40B4-BE49-F238E27FC236}">
                  <a16:creationId xmlns:a16="http://schemas.microsoft.com/office/drawing/2014/main" id="{489E6791-C5CE-4571-9FCE-14E3B584C8BE}"/>
                </a:ext>
              </a:extLst>
            </p:cNvPr>
            <p:cNvGrpSpPr/>
            <p:nvPr/>
          </p:nvGrpSpPr>
          <p:grpSpPr>
            <a:xfrm>
              <a:off x="539552" y="908720"/>
              <a:ext cx="7920880" cy="792088"/>
              <a:chOff x="539552" y="908720"/>
              <a:chExt cx="7920880" cy="792088"/>
            </a:xfrm>
          </p:grpSpPr>
          <p:sp>
            <p:nvSpPr>
              <p:cNvPr id="10" name="모서리가 둥근 직사각형 22">
                <a:extLst>
                  <a:ext uri="{FF2B5EF4-FFF2-40B4-BE49-F238E27FC236}">
                    <a16:creationId xmlns:a16="http://schemas.microsoft.com/office/drawing/2014/main" id="{129C2CFE-24CA-44BC-A772-53A3E45F31F5}"/>
                  </a:ext>
                </a:extLst>
              </p:cNvPr>
              <p:cNvSpPr/>
              <p:nvPr/>
            </p:nvSpPr>
            <p:spPr>
              <a:xfrm>
                <a:off x="539552" y="908720"/>
                <a:ext cx="7920880" cy="792088"/>
              </a:xfrm>
              <a:prstGeom prst="roundRect">
                <a:avLst>
                  <a:gd name="adj" fmla="val 50000"/>
                </a:avLst>
              </a:prstGeom>
              <a:solidFill>
                <a:srgbClr val="01358B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" name="모서리가 둥근 직사각형 23">
                <a:extLst>
                  <a:ext uri="{FF2B5EF4-FFF2-40B4-BE49-F238E27FC236}">
                    <a16:creationId xmlns:a16="http://schemas.microsoft.com/office/drawing/2014/main" id="{C5AF8235-1FC4-49F5-B5AD-C1296E89B3F8}"/>
                  </a:ext>
                </a:extLst>
              </p:cNvPr>
              <p:cNvSpPr/>
              <p:nvPr/>
            </p:nvSpPr>
            <p:spPr>
              <a:xfrm>
                <a:off x="1619672" y="980728"/>
                <a:ext cx="6768752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" name="직사각형 24">
                <a:extLst>
                  <a:ext uri="{FF2B5EF4-FFF2-40B4-BE49-F238E27FC236}">
                    <a16:creationId xmlns:a16="http://schemas.microsoft.com/office/drawing/2014/main" id="{B46B9572-86A9-4A3D-91B3-107EE31C5397}"/>
                  </a:ext>
                </a:extLst>
              </p:cNvPr>
              <p:cNvSpPr/>
              <p:nvPr/>
            </p:nvSpPr>
            <p:spPr>
              <a:xfrm flipH="1">
                <a:off x="834169" y="1025663"/>
                <a:ext cx="534910" cy="49490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20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바탕" panose="02030600000101010101" pitchFamily="18" charset="-127"/>
                    <a:ea typeface="바탕" panose="02030600000101010101" pitchFamily="18" charset="-127"/>
                    <a:cs typeface="Arial" panose="020B0604020202020204" pitchFamily="34" charset="0"/>
                  </a:rPr>
                  <a:t>(2)</a:t>
                </a:r>
                <a:endParaRPr lang="en-US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직사각형 21">
              <a:extLst>
                <a:ext uri="{FF2B5EF4-FFF2-40B4-BE49-F238E27FC236}">
                  <a16:creationId xmlns:a16="http://schemas.microsoft.com/office/drawing/2014/main" id="{72B5AB1A-2913-4FA5-AD41-71D9D0237897}"/>
                </a:ext>
              </a:extLst>
            </p:cNvPr>
            <p:cNvSpPr/>
            <p:nvPr/>
          </p:nvSpPr>
          <p:spPr>
            <a:xfrm flipH="1">
              <a:off x="1817135" y="1026359"/>
              <a:ext cx="6590881" cy="5106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데이터 변환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- 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특성 스케일링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(feature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scaling) : 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모델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A, B</a:t>
              </a:r>
              <a:endParaRPr lang="ko-KR" altLang="en-US" sz="2000" b="1" dirty="0">
                <a:ln w="12700">
                  <a:noFill/>
                </a:ln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AA6849-F7A2-418A-96C0-90DB8E3E5762}"/>
              </a:ext>
            </a:extLst>
          </p:cNvPr>
          <p:cNvSpPr/>
          <p:nvPr/>
        </p:nvSpPr>
        <p:spPr>
          <a:xfrm>
            <a:off x="189784" y="1899191"/>
            <a:ext cx="11664951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표준화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(standardization) 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D55BC95-F548-4F44-9118-131830365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85913"/>
              </p:ext>
            </p:extLst>
          </p:nvPr>
        </p:nvGraphicFramePr>
        <p:xfrm>
          <a:off x="515750" y="3495190"/>
          <a:ext cx="8521699" cy="298064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893807765"/>
                    </a:ext>
                  </a:extLst>
                </a:gridCol>
                <a:gridCol w="1128627">
                  <a:extLst>
                    <a:ext uri="{9D8B030D-6E8A-4147-A177-3AD203B41FA5}">
                      <a16:colId xmlns:a16="http://schemas.microsoft.com/office/drawing/2014/main" val="1873750307"/>
                    </a:ext>
                  </a:extLst>
                </a:gridCol>
                <a:gridCol w="1128627">
                  <a:extLst>
                    <a:ext uri="{9D8B030D-6E8A-4147-A177-3AD203B41FA5}">
                      <a16:colId xmlns:a16="http://schemas.microsoft.com/office/drawing/2014/main" val="1821327625"/>
                    </a:ext>
                  </a:extLst>
                </a:gridCol>
                <a:gridCol w="1128627">
                  <a:extLst>
                    <a:ext uri="{9D8B030D-6E8A-4147-A177-3AD203B41FA5}">
                      <a16:colId xmlns:a16="http://schemas.microsoft.com/office/drawing/2014/main" val="831514110"/>
                    </a:ext>
                  </a:extLst>
                </a:gridCol>
                <a:gridCol w="1128627">
                  <a:extLst>
                    <a:ext uri="{9D8B030D-6E8A-4147-A177-3AD203B41FA5}">
                      <a16:colId xmlns:a16="http://schemas.microsoft.com/office/drawing/2014/main" val="3219095775"/>
                    </a:ext>
                  </a:extLst>
                </a:gridCol>
                <a:gridCol w="1128627">
                  <a:extLst>
                    <a:ext uri="{9D8B030D-6E8A-4147-A177-3AD203B41FA5}">
                      <a16:colId xmlns:a16="http://schemas.microsoft.com/office/drawing/2014/main" val="1981007769"/>
                    </a:ext>
                  </a:extLst>
                </a:gridCol>
                <a:gridCol w="1608564">
                  <a:extLst>
                    <a:ext uri="{9D8B030D-6E8A-4147-A177-3AD203B41FA5}">
                      <a16:colId xmlns:a16="http://schemas.microsoft.com/office/drawing/2014/main" val="4195277929"/>
                    </a:ext>
                  </a:extLst>
                </a:gridCol>
              </a:tblGrid>
              <a:tr h="475565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Statistical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information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Chemical composition (wt.%)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89394"/>
                  </a:ext>
                </a:extLst>
              </a:tr>
              <a:tr h="535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Al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CaO 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Fe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SiO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MgO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O+0.658K</a:t>
                      </a:r>
                      <a:r>
                        <a:rPr lang="en-US" sz="1500" b="1" kern="100" baseline="-25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488893"/>
                  </a:ext>
                </a:extLst>
              </a:tr>
              <a:tr h="47779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Minimum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-1.70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-1.07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-1.92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-2.33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-1.28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-1.09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23730"/>
                  </a:ext>
                </a:extLst>
              </a:tr>
              <a:tr h="47779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Maximum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2.37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2.12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4.14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2.37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3.14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5.08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877769"/>
                  </a:ext>
                </a:extLst>
              </a:tr>
              <a:tr h="47779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Mean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-0.06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0.03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-0.02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0.01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0.06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0.02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80081"/>
                  </a:ext>
                </a:extLst>
              </a:tr>
              <a:tr h="53584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Standard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deviation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0.98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0.10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0.97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1.01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1.00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500" b="1" kern="1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0.96</a:t>
                      </a:r>
                      <a:endParaRPr lang="ko-KR" sz="1500" b="1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92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5B8372F-C161-42B2-9680-C306E525C265}"/>
              </a:ext>
            </a:extLst>
          </p:cNvPr>
          <p:cNvSpPr txBox="1"/>
          <p:nvPr/>
        </p:nvSpPr>
        <p:spPr>
          <a:xfrm>
            <a:off x="503050" y="2352362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각 특성들의 평균을 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0, </a:t>
            </a: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분산을 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로 스케일링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b="1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B8FDD-6887-443C-9B44-B1A3560AB053}"/>
                  </a:ext>
                </a:extLst>
              </p:cNvPr>
              <p:cNvSpPr txBox="1"/>
              <p:nvPr/>
            </p:nvSpPr>
            <p:spPr>
              <a:xfrm>
                <a:off x="9093200" y="2667684"/>
                <a:ext cx="2577822" cy="710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ko-KR" altLang="en-US" sz="25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B8FDD-6887-443C-9B44-B1A3560AB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2667684"/>
                <a:ext cx="2577822" cy="710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B8A660B-A30C-4E3C-86C3-A0CE2C334701}"/>
              </a:ext>
            </a:extLst>
          </p:cNvPr>
          <p:cNvSpPr txBox="1"/>
          <p:nvPr/>
        </p:nvSpPr>
        <p:spPr>
          <a:xfrm>
            <a:off x="503050" y="2920711"/>
            <a:ext cx="80890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Table. 3.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Statistical information on the chemical composition (wt.%) of Model A dataset </a:t>
            </a:r>
          </a:p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after standardization.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82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34756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방법 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방법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5DA8C9A5-A3BE-4739-9BD0-277B6C009CB4}"/>
              </a:ext>
            </a:extLst>
          </p:cNvPr>
          <p:cNvGrpSpPr/>
          <p:nvPr/>
        </p:nvGrpSpPr>
        <p:grpSpPr>
          <a:xfrm>
            <a:off x="189784" y="1052249"/>
            <a:ext cx="8065216" cy="640368"/>
            <a:chOff x="539552" y="908720"/>
            <a:chExt cx="7947604" cy="792088"/>
          </a:xfrm>
        </p:grpSpPr>
        <p:grpSp>
          <p:nvGrpSpPr>
            <p:cNvPr id="7" name="그룹 20">
              <a:extLst>
                <a:ext uri="{FF2B5EF4-FFF2-40B4-BE49-F238E27FC236}">
                  <a16:creationId xmlns:a16="http://schemas.microsoft.com/office/drawing/2014/main" id="{489E6791-C5CE-4571-9FCE-14E3B584C8BE}"/>
                </a:ext>
              </a:extLst>
            </p:cNvPr>
            <p:cNvGrpSpPr/>
            <p:nvPr/>
          </p:nvGrpSpPr>
          <p:grpSpPr>
            <a:xfrm>
              <a:off x="539552" y="908720"/>
              <a:ext cx="7920880" cy="792088"/>
              <a:chOff x="539552" y="908720"/>
              <a:chExt cx="7920880" cy="792088"/>
            </a:xfrm>
          </p:grpSpPr>
          <p:sp>
            <p:nvSpPr>
              <p:cNvPr id="10" name="모서리가 둥근 직사각형 22">
                <a:extLst>
                  <a:ext uri="{FF2B5EF4-FFF2-40B4-BE49-F238E27FC236}">
                    <a16:creationId xmlns:a16="http://schemas.microsoft.com/office/drawing/2014/main" id="{129C2CFE-24CA-44BC-A772-53A3E45F31F5}"/>
                  </a:ext>
                </a:extLst>
              </p:cNvPr>
              <p:cNvSpPr/>
              <p:nvPr/>
            </p:nvSpPr>
            <p:spPr>
              <a:xfrm>
                <a:off x="539552" y="908720"/>
                <a:ext cx="7920880" cy="792088"/>
              </a:xfrm>
              <a:prstGeom prst="roundRect">
                <a:avLst>
                  <a:gd name="adj" fmla="val 50000"/>
                </a:avLst>
              </a:prstGeom>
              <a:solidFill>
                <a:srgbClr val="01358B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" name="모서리가 둥근 직사각형 23">
                <a:extLst>
                  <a:ext uri="{FF2B5EF4-FFF2-40B4-BE49-F238E27FC236}">
                    <a16:creationId xmlns:a16="http://schemas.microsoft.com/office/drawing/2014/main" id="{C5AF8235-1FC4-49F5-B5AD-C1296E89B3F8}"/>
                  </a:ext>
                </a:extLst>
              </p:cNvPr>
              <p:cNvSpPr/>
              <p:nvPr/>
            </p:nvSpPr>
            <p:spPr>
              <a:xfrm>
                <a:off x="1619672" y="980728"/>
                <a:ext cx="6768752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" name="직사각형 24">
                <a:extLst>
                  <a:ext uri="{FF2B5EF4-FFF2-40B4-BE49-F238E27FC236}">
                    <a16:creationId xmlns:a16="http://schemas.microsoft.com/office/drawing/2014/main" id="{B46B9572-86A9-4A3D-91B3-107EE31C5397}"/>
                  </a:ext>
                </a:extLst>
              </p:cNvPr>
              <p:cNvSpPr/>
              <p:nvPr/>
            </p:nvSpPr>
            <p:spPr>
              <a:xfrm flipH="1">
                <a:off x="834169" y="1025663"/>
                <a:ext cx="534910" cy="49490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20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바탕" panose="02030600000101010101" pitchFamily="18" charset="-127"/>
                    <a:ea typeface="바탕" panose="02030600000101010101" pitchFamily="18" charset="-127"/>
                    <a:cs typeface="Arial" panose="020B0604020202020204" pitchFamily="34" charset="0"/>
                  </a:rPr>
                  <a:t>(3)</a:t>
                </a:r>
                <a:endParaRPr lang="en-US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직사각형 21">
              <a:extLst>
                <a:ext uri="{FF2B5EF4-FFF2-40B4-BE49-F238E27FC236}">
                  <a16:creationId xmlns:a16="http://schemas.microsoft.com/office/drawing/2014/main" id="{72B5AB1A-2913-4FA5-AD41-71D9D0237897}"/>
                </a:ext>
              </a:extLst>
            </p:cNvPr>
            <p:cNvSpPr/>
            <p:nvPr/>
          </p:nvSpPr>
          <p:spPr>
            <a:xfrm flipH="1">
              <a:off x="1491773" y="1010650"/>
              <a:ext cx="6995383" cy="5106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모델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 A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의 알고리즘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: artifical neural network (ANN)</a:t>
              </a:r>
              <a:endParaRPr lang="ko-KR" altLang="en-US" sz="2000" b="1" dirty="0">
                <a:ln w="12700">
                  <a:noFill/>
                </a:ln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D6834AD-8A8E-43F5-849F-0C886FC3D3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61" y="2135212"/>
            <a:ext cx="5241310" cy="352342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983C8F-B50C-4553-BC47-9F6AA56C6CB2}"/>
                  </a:ext>
                </a:extLst>
              </p:cNvPr>
              <p:cNvSpPr/>
              <p:nvPr/>
            </p:nvSpPr>
            <p:spPr>
              <a:xfrm>
                <a:off x="5657492" y="1993680"/>
                <a:ext cx="6331308" cy="1313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fontAlgn="base">
                  <a:lnSpc>
                    <a:spcPct val="150000"/>
                  </a:lnSpc>
                  <a:buFont typeface="바탕" panose="02030600000101010101" pitchFamily="18" charset="-127"/>
                  <a:buChar char="−"/>
                </a:pP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데이터로 모델을 최적화 과정</a:t>
                </a:r>
                <a:endParaRPr lang="en-US" altLang="ko-KR" b="1" kern="0" spc="-10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285750" indent="-285750" algn="just" fontAlgn="base">
                  <a:lnSpc>
                    <a:spcPct val="150000"/>
                  </a:lnSpc>
                  <a:buFont typeface="바탕" panose="02030600000101010101" pitchFamily="18" charset="-127"/>
                  <a:buChar char="−"/>
                </a:pP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각 퍼셉트론의 가중치</a:t>
                </a:r>
                <a:r>
                  <a:rPr lang="ko-KR" altLang="ko-KR" b="1" kern="1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kern="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와 임계값</a:t>
                </a:r>
                <a:r>
                  <a:rPr lang="ko-KR" altLang="ko-KR" b="1" kern="1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kern="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을 비용함수</a:t>
                </a:r>
                <a:r>
                  <a:rPr lang="en-US" altLang="ko-KR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(cost function) </a:t>
                </a:r>
                <a14:m>
                  <m:oMath xmlns:m="http://schemas.openxmlformats.org/officeDocument/2006/math">
                    <m:r>
                      <a:rPr lang="en-US" altLang="ko-KR" b="1" i="1" kern="10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ko-KR" altLang="ko-KR" b="1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R" b="1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ko-KR" b="1" i="1" kern="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의 미분을 통해 업데이트하는 과정</a:t>
                </a:r>
                <a:endParaRPr lang="en-US" altLang="ko-KR" b="1" kern="0" spc="-10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983C8F-B50C-4553-BC47-9F6AA56C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92" y="1993680"/>
                <a:ext cx="6331308" cy="1313629"/>
              </a:xfrm>
              <a:prstGeom prst="rect">
                <a:avLst/>
              </a:prstGeom>
              <a:blipFill>
                <a:blip r:embed="rId4"/>
                <a:stretch>
                  <a:fillRect l="-385" r="-866" b="-6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A805809-583D-4CB3-8EC1-7CD902E1A21C}"/>
                  </a:ext>
                </a:extLst>
              </p:cNvPr>
              <p:cNvSpPr/>
              <p:nvPr/>
            </p:nvSpPr>
            <p:spPr>
              <a:xfrm>
                <a:off x="6424187" y="3237676"/>
                <a:ext cx="4797917" cy="1020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180340" algn="just">
                  <a:lnSpc>
                    <a:spcPct val="125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100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kern="10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d>
                            <m:d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kern="1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≔ 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𝑱</m:t>
                          </m:r>
                          <m:d>
                            <m:d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kern="1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b="1" kern="1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A805809-583D-4CB3-8EC1-7CD902E1A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87" y="3237676"/>
                <a:ext cx="4797917" cy="1020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3A88F4-D962-48D9-91A1-4A7371301B5E}"/>
              </a:ext>
            </a:extLst>
          </p:cNvPr>
          <p:cNvSpPr/>
          <p:nvPr/>
        </p:nvSpPr>
        <p:spPr>
          <a:xfrm>
            <a:off x="5657492" y="4112635"/>
            <a:ext cx="6331308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비용함수는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20710C1-6B0D-4266-84FE-8CAB3128EF07}"/>
                  </a:ext>
                </a:extLst>
              </p:cNvPr>
              <p:cNvSpPr/>
              <p:nvPr/>
            </p:nvSpPr>
            <p:spPr>
              <a:xfrm>
                <a:off x="7313533" y="4593933"/>
                <a:ext cx="3019224" cy="670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0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kern="1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b="1" i="1" kern="1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b="1" i="1" kern="1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kern="10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b="1" i="1" kern="10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b="1" kern="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b="1" i="1" kern="1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kern="10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kern="10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20710C1-6B0D-4266-84FE-8CAB3128E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533" y="4593933"/>
                <a:ext cx="3019224" cy="670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9581207-3AA2-4B9C-83F2-A5F3E6A36DE1}"/>
                  </a:ext>
                </a:extLst>
              </p:cNvPr>
              <p:cNvSpPr/>
              <p:nvPr/>
            </p:nvSpPr>
            <p:spPr>
              <a:xfrm>
                <a:off x="5564971" y="5280865"/>
                <a:ext cx="6331308" cy="868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fontAlgn="base">
                  <a:lnSpc>
                    <a:spcPct val="150000"/>
                  </a:lnSpc>
                  <a:buFont typeface="바탕" panose="02030600000101010101" pitchFamily="18" charset="-127"/>
                  <a:buChar char="−"/>
                </a:pP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모델의 예측값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은 은닉층</a:t>
                </a:r>
                <a:r>
                  <a:rPr lang="en-US" altLang="ko-KR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(hidden layer)</a:t>
                </a: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의 출력값의 선형함수</a:t>
                </a:r>
                <a:r>
                  <a:rPr lang="en-US" altLang="ko-KR" b="1" kern="1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ko-KR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의 결과값</a:t>
                </a:r>
                <a:endParaRPr lang="en-US" altLang="ko-KR" b="1" kern="0" spc="-10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9581207-3AA2-4B9C-83F2-A5F3E6A36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971" y="5280865"/>
                <a:ext cx="6331308" cy="868636"/>
              </a:xfrm>
              <a:prstGeom prst="rect">
                <a:avLst/>
              </a:prstGeom>
              <a:blipFill>
                <a:blip r:embed="rId7"/>
                <a:stretch>
                  <a:fillRect l="-482" r="-867" b="-8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5471114-FBED-49E8-A6D0-7D517F79EDD8}"/>
                  </a:ext>
                </a:extLst>
              </p:cNvPr>
              <p:cNvSpPr/>
              <p:nvPr/>
            </p:nvSpPr>
            <p:spPr>
              <a:xfrm>
                <a:off x="7298852" y="5634502"/>
                <a:ext cx="2833404" cy="101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180340" algn="just">
                  <a:lnSpc>
                    <a:spcPct val="125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altLang="ko-KR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𝒋𝒐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b="1" i="1" kern="1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5471114-FBED-49E8-A6D0-7D517F79E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52" y="5634502"/>
                <a:ext cx="2833404" cy="1012650"/>
              </a:xfrm>
              <a:prstGeom prst="rect">
                <a:avLst/>
              </a:prstGeom>
              <a:blipFill>
                <a:blip r:embed="rId8"/>
                <a:stretch>
                  <a:fillRect r="-4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E16A92A-BA6C-44AB-892E-E7DC2A4D621B}"/>
              </a:ext>
            </a:extLst>
          </p:cNvPr>
          <p:cNvSpPr txBox="1"/>
          <p:nvPr/>
        </p:nvSpPr>
        <p:spPr>
          <a:xfrm>
            <a:off x="189784" y="5766486"/>
            <a:ext cx="5241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8. Schematics of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ANN.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5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5D4CCC-5CF6-C993-9609-49BB2A19D030}"/>
              </a:ext>
            </a:extLst>
          </p:cNvPr>
          <p:cNvSpPr/>
          <p:nvPr/>
        </p:nvSpPr>
        <p:spPr>
          <a:xfrm>
            <a:off x="-28949" y="0"/>
            <a:ext cx="1352924" cy="71528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9FCC2-CFF5-C270-644E-EEDD2BA8A753}"/>
              </a:ext>
            </a:extLst>
          </p:cNvPr>
          <p:cNvSpPr txBox="1"/>
          <p:nvPr/>
        </p:nvSpPr>
        <p:spPr>
          <a:xfrm>
            <a:off x="-28950" y="102156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Contents</a:t>
            </a:r>
            <a:endParaRPr lang="ko-KR" altLang="en-US" sz="2000" b="1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A6012D-35B9-6857-C449-741E0A66552C}"/>
              </a:ext>
            </a:extLst>
          </p:cNvPr>
          <p:cNvSpPr txBox="1"/>
          <p:nvPr/>
        </p:nvSpPr>
        <p:spPr>
          <a:xfrm>
            <a:off x="1794567" y="302211"/>
            <a:ext cx="6097424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서론</a:t>
            </a: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연구의 필요성</a:t>
            </a:r>
            <a:endParaRPr lang="en-US" altLang="ko-KR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연구의 목적</a:t>
            </a:r>
            <a:endParaRPr lang="en-US" altLang="ko-KR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연구 데이터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 A : </a:t>
            </a: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해외 여러나라의 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 B : </a:t>
            </a: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국내 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</a:p>
          <a:p>
            <a:pPr lvl="1">
              <a:lnSpc>
                <a:spcPct val="150000"/>
              </a:lnSpc>
            </a:pP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연구 방법 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(ML 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학습 방법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데이터 샘플링 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계층적 샘플링</a:t>
            </a:r>
            <a:endParaRPr lang="en-US" altLang="ko-KR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데이터 변환 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특성 스케일링</a:t>
            </a:r>
            <a:endParaRPr lang="en-US" altLang="ko-KR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알고리즘 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: ANN, Ensemble </a:t>
            </a:r>
          </a:p>
          <a:p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081D4-BF3A-6A98-88CC-6AFF61DD7A54}"/>
              </a:ext>
            </a:extLst>
          </p:cNvPr>
          <p:cNvSpPr txBox="1"/>
          <p:nvPr/>
        </p:nvSpPr>
        <p:spPr>
          <a:xfrm>
            <a:off x="7720550" y="302211"/>
            <a:ext cx="4167299" cy="2236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연구 결과 및 분석</a:t>
            </a: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 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en-US" altLang="ko-KR" b="1">
                <a:latin typeface="바탕" panose="02030600000101010101" pitchFamily="18" charset="-127"/>
                <a:ea typeface="바탕" panose="02030600000101010101" pitchFamily="18" charset="-127"/>
              </a:rPr>
              <a:t> B</a:t>
            </a:r>
          </a:p>
          <a:p>
            <a:pPr>
              <a:lnSpc>
                <a:spcPct val="150000"/>
              </a:lnSpc>
            </a:pP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결론</a:t>
            </a: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960AE90-DBD9-3215-67DD-2BC427F51B42}"/>
              </a:ext>
            </a:extLst>
          </p:cNvPr>
          <p:cNvCxnSpPr>
            <a:cxnSpLocks/>
          </p:cNvCxnSpPr>
          <p:nvPr/>
        </p:nvCxnSpPr>
        <p:spPr>
          <a:xfrm>
            <a:off x="7253577" y="335326"/>
            <a:ext cx="0" cy="5779724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7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34756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방법 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방법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5DA8C9A5-A3BE-4739-9BD0-277B6C009CB4}"/>
              </a:ext>
            </a:extLst>
          </p:cNvPr>
          <p:cNvGrpSpPr/>
          <p:nvPr/>
        </p:nvGrpSpPr>
        <p:grpSpPr>
          <a:xfrm>
            <a:off x="189784" y="1052249"/>
            <a:ext cx="8065216" cy="640368"/>
            <a:chOff x="539552" y="908720"/>
            <a:chExt cx="7947604" cy="792088"/>
          </a:xfrm>
        </p:grpSpPr>
        <p:grpSp>
          <p:nvGrpSpPr>
            <p:cNvPr id="7" name="그룹 20">
              <a:extLst>
                <a:ext uri="{FF2B5EF4-FFF2-40B4-BE49-F238E27FC236}">
                  <a16:creationId xmlns:a16="http://schemas.microsoft.com/office/drawing/2014/main" id="{489E6791-C5CE-4571-9FCE-14E3B584C8BE}"/>
                </a:ext>
              </a:extLst>
            </p:cNvPr>
            <p:cNvGrpSpPr/>
            <p:nvPr/>
          </p:nvGrpSpPr>
          <p:grpSpPr>
            <a:xfrm>
              <a:off x="539552" y="908720"/>
              <a:ext cx="7920880" cy="792088"/>
              <a:chOff x="539552" y="908720"/>
              <a:chExt cx="7920880" cy="792088"/>
            </a:xfrm>
          </p:grpSpPr>
          <p:sp>
            <p:nvSpPr>
              <p:cNvPr id="10" name="모서리가 둥근 직사각형 22">
                <a:extLst>
                  <a:ext uri="{FF2B5EF4-FFF2-40B4-BE49-F238E27FC236}">
                    <a16:creationId xmlns:a16="http://schemas.microsoft.com/office/drawing/2014/main" id="{129C2CFE-24CA-44BC-A772-53A3E45F31F5}"/>
                  </a:ext>
                </a:extLst>
              </p:cNvPr>
              <p:cNvSpPr/>
              <p:nvPr/>
            </p:nvSpPr>
            <p:spPr>
              <a:xfrm>
                <a:off x="539552" y="908720"/>
                <a:ext cx="7920880" cy="792088"/>
              </a:xfrm>
              <a:prstGeom prst="roundRect">
                <a:avLst>
                  <a:gd name="adj" fmla="val 50000"/>
                </a:avLst>
              </a:prstGeom>
              <a:solidFill>
                <a:srgbClr val="01358B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" name="모서리가 둥근 직사각형 23">
                <a:extLst>
                  <a:ext uri="{FF2B5EF4-FFF2-40B4-BE49-F238E27FC236}">
                    <a16:creationId xmlns:a16="http://schemas.microsoft.com/office/drawing/2014/main" id="{C5AF8235-1FC4-49F5-B5AD-C1296E89B3F8}"/>
                  </a:ext>
                </a:extLst>
              </p:cNvPr>
              <p:cNvSpPr/>
              <p:nvPr/>
            </p:nvSpPr>
            <p:spPr>
              <a:xfrm>
                <a:off x="1619672" y="980728"/>
                <a:ext cx="6768752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" name="직사각형 24">
                <a:extLst>
                  <a:ext uri="{FF2B5EF4-FFF2-40B4-BE49-F238E27FC236}">
                    <a16:creationId xmlns:a16="http://schemas.microsoft.com/office/drawing/2014/main" id="{B46B9572-86A9-4A3D-91B3-107EE31C5397}"/>
                  </a:ext>
                </a:extLst>
              </p:cNvPr>
              <p:cNvSpPr/>
              <p:nvPr/>
            </p:nvSpPr>
            <p:spPr>
              <a:xfrm flipH="1">
                <a:off x="834169" y="1025663"/>
                <a:ext cx="534910" cy="49490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20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바탕" panose="02030600000101010101" pitchFamily="18" charset="-127"/>
                    <a:ea typeface="바탕" panose="02030600000101010101" pitchFamily="18" charset="-127"/>
                    <a:cs typeface="Arial" panose="020B0604020202020204" pitchFamily="34" charset="0"/>
                  </a:rPr>
                  <a:t>(3)</a:t>
                </a:r>
                <a:endParaRPr lang="en-US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직사각형 21">
              <a:extLst>
                <a:ext uri="{FF2B5EF4-FFF2-40B4-BE49-F238E27FC236}">
                  <a16:creationId xmlns:a16="http://schemas.microsoft.com/office/drawing/2014/main" id="{72B5AB1A-2913-4FA5-AD41-71D9D0237897}"/>
                </a:ext>
              </a:extLst>
            </p:cNvPr>
            <p:cNvSpPr/>
            <p:nvPr/>
          </p:nvSpPr>
          <p:spPr>
            <a:xfrm flipH="1">
              <a:off x="1491773" y="1010650"/>
              <a:ext cx="6995383" cy="5106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모델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 A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의 알고리즘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: artifical neural network (ANN)</a:t>
              </a:r>
              <a:endParaRPr lang="ko-KR" altLang="en-US" sz="2000" b="1" dirty="0">
                <a:ln w="12700">
                  <a:noFill/>
                </a:ln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ED6A540-605E-4B5E-A50B-60E3FD30E20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61" y="2135212"/>
            <a:ext cx="5241310" cy="3523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D9183A-5461-4CE3-9D4D-4DB4CB0E3528}"/>
              </a:ext>
            </a:extLst>
          </p:cNvPr>
          <p:cNvSpPr/>
          <p:nvPr/>
        </p:nvSpPr>
        <p:spPr>
          <a:xfrm>
            <a:off x="5657492" y="1949991"/>
            <a:ext cx="6331308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비용함수는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A28D19B-1866-4F97-9C34-4DDA2012679C}"/>
                  </a:ext>
                </a:extLst>
              </p:cNvPr>
              <p:cNvSpPr/>
              <p:nvPr/>
            </p:nvSpPr>
            <p:spPr>
              <a:xfrm>
                <a:off x="7313533" y="2431289"/>
                <a:ext cx="3019224" cy="670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0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kern="1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b="1" i="1" kern="1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b="1" i="1" kern="1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kern="10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ko-KR" b="1" i="1" kern="10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b="1" kern="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b="1" i="1" kern="1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kern="10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1" i="1" kern="10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A28D19B-1866-4F97-9C34-4DDA20126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533" y="2431289"/>
                <a:ext cx="3019224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9A527A3-360E-403A-99B2-7A21BE1B0FFE}"/>
                  </a:ext>
                </a:extLst>
              </p:cNvPr>
              <p:cNvSpPr/>
              <p:nvPr/>
            </p:nvSpPr>
            <p:spPr>
              <a:xfrm>
                <a:off x="7298852" y="3509958"/>
                <a:ext cx="2833404" cy="101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180340" algn="just">
                  <a:lnSpc>
                    <a:spcPct val="125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altLang="ko-KR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𝒋𝒐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b="1" i="1" kern="1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9A527A3-360E-403A-99B2-7A21BE1B0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52" y="3509958"/>
                <a:ext cx="2833404" cy="1012650"/>
              </a:xfrm>
              <a:prstGeom prst="rect">
                <a:avLst/>
              </a:prstGeom>
              <a:blipFill>
                <a:blip r:embed="rId5"/>
                <a:stretch>
                  <a:fillRect r="-4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5AE539E-78C4-49A1-9B9B-E50D5B10D535}"/>
                  </a:ext>
                </a:extLst>
              </p:cNvPr>
              <p:cNvSpPr/>
              <p:nvPr/>
            </p:nvSpPr>
            <p:spPr>
              <a:xfrm>
                <a:off x="5657492" y="4385008"/>
                <a:ext cx="6331308" cy="908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fontAlgn="base">
                  <a:lnSpc>
                    <a:spcPct val="150000"/>
                  </a:lnSpc>
                  <a:buFont typeface="바탕" panose="02030600000101010101" pitchFamily="18" charset="-127"/>
                  <a:buChar char="−"/>
                </a:pP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은닉층</a:t>
                </a:r>
                <a:r>
                  <a:rPr lang="en-US" altLang="ko-KR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(hidden layer) </a:t>
                </a: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각 퍼셉트론의 출력값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은 활성함수</a:t>
                </a:r>
                <a:r>
                  <a:rPr lang="en-US" altLang="ko-KR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(activation function)</a:t>
                </a:r>
                <a:r>
                  <a:rPr lang="ko-KR" altLang="ko-KR" b="1" kern="1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의 출력값 </a:t>
                </a:r>
                <a:endParaRPr lang="en-US" altLang="ko-KR" b="1" kern="0" spc="-10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5AE539E-78C4-49A1-9B9B-E50D5B10D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92" y="4385008"/>
                <a:ext cx="6331308" cy="908069"/>
              </a:xfrm>
              <a:prstGeom prst="rect">
                <a:avLst/>
              </a:prstGeom>
              <a:blipFill>
                <a:blip r:embed="rId6"/>
                <a:stretch>
                  <a:fillRect l="-385" r="-866" b="-8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562CAC-949C-4BFA-B819-81B503B7AED8}"/>
                  </a:ext>
                </a:extLst>
              </p:cNvPr>
              <p:cNvSpPr/>
              <p:nvPr/>
            </p:nvSpPr>
            <p:spPr>
              <a:xfrm>
                <a:off x="5657492" y="3166502"/>
                <a:ext cx="6331308" cy="868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fontAlgn="base">
                  <a:lnSpc>
                    <a:spcPct val="150000"/>
                  </a:lnSpc>
                  <a:buFont typeface="바탕" panose="02030600000101010101" pitchFamily="18" charset="-127"/>
                  <a:buChar char="−"/>
                </a:pP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모델의 예측값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은 은닉층</a:t>
                </a:r>
                <a:r>
                  <a:rPr lang="en-US" altLang="ko-KR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(hidden layer)</a:t>
                </a: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의 출력값의 선형함수</a:t>
                </a:r>
                <a:r>
                  <a:rPr lang="en-US" altLang="ko-KR" b="1" kern="1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ko-KR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의 결과값</a:t>
                </a:r>
                <a:endParaRPr lang="en-US" altLang="ko-KR" b="1" kern="0" spc="-10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562CAC-949C-4BFA-B819-81B503B7A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92" y="3166502"/>
                <a:ext cx="6331308" cy="868636"/>
              </a:xfrm>
              <a:prstGeom prst="rect">
                <a:avLst/>
              </a:prstGeom>
              <a:blipFill>
                <a:blip r:embed="rId7"/>
                <a:stretch>
                  <a:fillRect l="-385" r="-866" b="-8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7C76A2D-9B28-4647-8894-AA6DD36283F1}"/>
                  </a:ext>
                </a:extLst>
              </p:cNvPr>
              <p:cNvSpPr/>
              <p:nvPr/>
            </p:nvSpPr>
            <p:spPr>
              <a:xfrm>
                <a:off x="7434906" y="5293077"/>
                <a:ext cx="3011787" cy="635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b="1" kern="1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b="1" i="1" kern="1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kern="1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b="1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b="1" kern="1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7C76A2D-9B28-4647-8894-AA6DD3628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906" y="5293077"/>
                <a:ext cx="3011787" cy="635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1A34773-437D-4701-842F-F3D39A0DFE41}"/>
              </a:ext>
            </a:extLst>
          </p:cNvPr>
          <p:cNvSpPr txBox="1"/>
          <p:nvPr/>
        </p:nvSpPr>
        <p:spPr>
          <a:xfrm>
            <a:off x="189784" y="5766486"/>
            <a:ext cx="5241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8. Schematics of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ANN.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19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34756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방법 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방법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8" name="그룹 19">
            <a:extLst>
              <a:ext uri="{FF2B5EF4-FFF2-40B4-BE49-F238E27FC236}">
                <a16:creationId xmlns:a16="http://schemas.microsoft.com/office/drawing/2014/main" id="{C90B01D5-E39E-4AF4-B681-041862E140CD}"/>
              </a:ext>
            </a:extLst>
          </p:cNvPr>
          <p:cNvGrpSpPr/>
          <p:nvPr/>
        </p:nvGrpSpPr>
        <p:grpSpPr>
          <a:xfrm>
            <a:off x="189784" y="1052249"/>
            <a:ext cx="6007816" cy="640368"/>
            <a:chOff x="539552" y="908720"/>
            <a:chExt cx="7947604" cy="792088"/>
          </a:xfrm>
        </p:grpSpPr>
        <p:grpSp>
          <p:nvGrpSpPr>
            <p:cNvPr id="19" name="그룹 20">
              <a:extLst>
                <a:ext uri="{FF2B5EF4-FFF2-40B4-BE49-F238E27FC236}">
                  <a16:creationId xmlns:a16="http://schemas.microsoft.com/office/drawing/2014/main" id="{0A045870-DDB6-49DD-B886-B2A4324B7424}"/>
                </a:ext>
              </a:extLst>
            </p:cNvPr>
            <p:cNvGrpSpPr/>
            <p:nvPr/>
          </p:nvGrpSpPr>
          <p:grpSpPr>
            <a:xfrm>
              <a:off x="539552" y="908720"/>
              <a:ext cx="7920880" cy="792088"/>
              <a:chOff x="539552" y="908720"/>
              <a:chExt cx="7920880" cy="792088"/>
            </a:xfrm>
          </p:grpSpPr>
          <p:sp>
            <p:nvSpPr>
              <p:cNvPr id="21" name="모서리가 둥근 직사각형 22">
                <a:extLst>
                  <a:ext uri="{FF2B5EF4-FFF2-40B4-BE49-F238E27FC236}">
                    <a16:creationId xmlns:a16="http://schemas.microsoft.com/office/drawing/2014/main" id="{D6F56C9D-2479-4A38-9AEE-A8451BB3BC5E}"/>
                  </a:ext>
                </a:extLst>
              </p:cNvPr>
              <p:cNvSpPr/>
              <p:nvPr/>
            </p:nvSpPr>
            <p:spPr>
              <a:xfrm>
                <a:off x="539552" y="908720"/>
                <a:ext cx="7920880" cy="792088"/>
              </a:xfrm>
              <a:prstGeom prst="roundRect">
                <a:avLst>
                  <a:gd name="adj" fmla="val 50000"/>
                </a:avLst>
              </a:prstGeom>
              <a:solidFill>
                <a:srgbClr val="01358B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" name="모서리가 둥근 직사각형 23">
                <a:extLst>
                  <a:ext uri="{FF2B5EF4-FFF2-40B4-BE49-F238E27FC236}">
                    <a16:creationId xmlns:a16="http://schemas.microsoft.com/office/drawing/2014/main" id="{004B5976-430F-4F29-8B95-00D51F4C2DEA}"/>
                  </a:ext>
                </a:extLst>
              </p:cNvPr>
              <p:cNvSpPr/>
              <p:nvPr/>
            </p:nvSpPr>
            <p:spPr>
              <a:xfrm>
                <a:off x="1619672" y="980728"/>
                <a:ext cx="6768752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" name="직사각형 24">
                <a:extLst>
                  <a:ext uri="{FF2B5EF4-FFF2-40B4-BE49-F238E27FC236}">
                    <a16:creationId xmlns:a16="http://schemas.microsoft.com/office/drawing/2014/main" id="{9BAF51B6-A098-4BC4-A7D4-69323B0D1D78}"/>
                  </a:ext>
                </a:extLst>
              </p:cNvPr>
              <p:cNvSpPr/>
              <p:nvPr/>
            </p:nvSpPr>
            <p:spPr>
              <a:xfrm flipH="1">
                <a:off x="834167" y="1025663"/>
                <a:ext cx="713495" cy="49490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20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바탕" panose="02030600000101010101" pitchFamily="18" charset="-127"/>
                    <a:ea typeface="바탕" panose="02030600000101010101" pitchFamily="18" charset="-127"/>
                    <a:cs typeface="Arial" panose="020B0604020202020204" pitchFamily="34" charset="0"/>
                  </a:rPr>
                  <a:t>(4)</a:t>
                </a:r>
                <a:endParaRPr lang="en-US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직사각형 21">
              <a:extLst>
                <a:ext uri="{FF2B5EF4-FFF2-40B4-BE49-F238E27FC236}">
                  <a16:creationId xmlns:a16="http://schemas.microsoft.com/office/drawing/2014/main" id="{AAD95E18-42A8-4490-9C3C-BAF9FC74542A}"/>
                </a:ext>
              </a:extLst>
            </p:cNvPr>
            <p:cNvSpPr/>
            <p:nvPr/>
          </p:nvSpPr>
          <p:spPr>
            <a:xfrm flipH="1">
              <a:off x="1491772" y="1010650"/>
              <a:ext cx="6995384" cy="5106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모델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 B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의 알고리즘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: 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앙상블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(ensemble)</a:t>
              </a:r>
              <a:endParaRPr lang="ko-KR" altLang="en-US" sz="2000" b="1" dirty="0">
                <a:ln w="12700">
                  <a:noFill/>
                </a:ln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362C24-B612-4746-B9A6-5FC79C65775E}"/>
              </a:ext>
            </a:extLst>
          </p:cNvPr>
          <p:cNvSpPr/>
          <p:nvPr/>
        </p:nvSpPr>
        <p:spPr>
          <a:xfrm>
            <a:off x="290490" y="2007542"/>
            <a:ext cx="11664951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퍼셉트론의 네트워크를 최적화한 하나의 강한 학습기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(strong learner)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만드는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ANN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과 달리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앙상블은 여러 개의 약한 학습기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(weak learner)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만들고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이를 합성하여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하나의 강한 학습기를 만들었다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E5CCF6-8493-4AC6-9C46-95AB041376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9" y="3194833"/>
            <a:ext cx="6581420" cy="3175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D00C402-9F0C-4271-B879-6918D3EEB70E}"/>
                  </a:ext>
                </a:extLst>
              </p:cNvPr>
              <p:cNvSpPr/>
              <p:nvPr/>
            </p:nvSpPr>
            <p:spPr>
              <a:xfrm>
                <a:off x="7422792" y="3209489"/>
                <a:ext cx="4416282" cy="868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fontAlgn="base">
                  <a:lnSpc>
                    <a:spcPct val="150000"/>
                  </a:lnSpc>
                  <a:buFont typeface="바탕" panose="02030600000101010101" pitchFamily="18" charset="-127"/>
                  <a:buChar char="−"/>
                </a:pP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강한 학습기</a:t>
                </a:r>
                <a:r>
                  <a:rPr lang="ko-KR" altLang="ko-KR" b="1" kern="10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ko-KR" altLang="ko-KR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는 여러 개의 약한 학습기</a:t>
                </a:r>
                <a:r>
                  <a:rPr lang="ko-KR" altLang="ko-KR" b="1" kern="10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ko-KR" altLang="ko-KR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의 합성</a:t>
                </a:r>
                <a:endParaRPr lang="en-US" altLang="ko-KR" b="1" kern="0" spc="-10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D00C402-9F0C-4271-B879-6918D3EEB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792" y="3209489"/>
                <a:ext cx="4416282" cy="868636"/>
              </a:xfrm>
              <a:prstGeom prst="rect">
                <a:avLst/>
              </a:prstGeom>
              <a:blipFill>
                <a:blip r:embed="rId4"/>
                <a:stretch>
                  <a:fillRect l="-691" r="-1105" b="-8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3C07FC6-8704-4A37-A36F-AD549ED8C6CB}"/>
                  </a:ext>
                </a:extLst>
              </p:cNvPr>
              <p:cNvSpPr/>
              <p:nvPr/>
            </p:nvSpPr>
            <p:spPr>
              <a:xfrm>
                <a:off x="7794268" y="4262983"/>
                <a:ext cx="3933128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 b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ko-KR" b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b="1" kern="1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3C07FC6-8704-4A37-A36F-AD549ED8C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68" y="4262983"/>
                <a:ext cx="3933128" cy="491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FB9E05-7FB4-47C0-B2FC-33F5D0A82DB8}"/>
                  </a:ext>
                </a:extLst>
              </p:cNvPr>
              <p:cNvSpPr/>
              <p:nvPr/>
            </p:nvSpPr>
            <p:spPr>
              <a:xfrm>
                <a:off x="7422792" y="4812022"/>
                <a:ext cx="4416282" cy="868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fontAlgn="base">
                  <a:lnSpc>
                    <a:spcPct val="150000"/>
                  </a:lnSpc>
                  <a:buFont typeface="바탕" panose="02030600000101010101" pitchFamily="18" charset="-127"/>
                  <a:buChar char="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ko-KR" altLang="ko-KR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 오차는 </a:t>
                </a:r>
                <a:r>
                  <a:rPr lang="en-US" altLang="ko-KR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n+1</a:t>
                </a:r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번째 약한 학습기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ko-KR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의 타겟 특성</a:t>
                </a:r>
                <a:r>
                  <a:rPr lang="en-US" altLang="ko-KR" b="1" kern="0" spc="-100">
                    <a:latin typeface="바탕" panose="02030600000101010101" pitchFamily="18" charset="-127"/>
                    <a:ea typeface="바탕" panose="02030600000101010101" pitchFamily="18" charset="-127"/>
                  </a:rPr>
                  <a:t>(target feature)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FB9E05-7FB4-47C0-B2FC-33F5D0A8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792" y="4812022"/>
                <a:ext cx="4416282" cy="868636"/>
              </a:xfrm>
              <a:prstGeom prst="rect">
                <a:avLst/>
              </a:prstGeom>
              <a:blipFill>
                <a:blip r:embed="rId6"/>
                <a:stretch>
                  <a:fillRect l="-691" r="-1105" b="-8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B6ADA9E-8601-4AE0-ACDF-4987D740CA4E}"/>
                  </a:ext>
                </a:extLst>
              </p:cNvPr>
              <p:cNvSpPr/>
              <p:nvPr/>
            </p:nvSpPr>
            <p:spPr>
              <a:xfrm>
                <a:off x="8383668" y="5865516"/>
                <a:ext cx="2494529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 b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ko-KR" b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b="1" kern="1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B6ADA9E-8601-4AE0-ACDF-4987D740C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668" y="5865516"/>
                <a:ext cx="2494529" cy="491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B34249F-E2D1-48AE-8535-EF98425D127A}"/>
              </a:ext>
            </a:extLst>
          </p:cNvPr>
          <p:cNvSpPr txBox="1"/>
          <p:nvPr/>
        </p:nvSpPr>
        <p:spPr>
          <a:xfrm>
            <a:off x="1343824" y="6412065"/>
            <a:ext cx="5241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9. Schematics of boosting ensemble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993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326F3F-F99D-A509-840C-BD713C83FD1E}"/>
              </a:ext>
            </a:extLst>
          </p:cNvPr>
          <p:cNvSpPr/>
          <p:nvPr/>
        </p:nvSpPr>
        <p:spPr>
          <a:xfrm>
            <a:off x="7885836" y="-148701"/>
            <a:ext cx="3580659" cy="7155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B44BD3-17EB-DFB6-FD91-442EA5D0253C}"/>
              </a:ext>
            </a:extLst>
          </p:cNvPr>
          <p:cNvGrpSpPr/>
          <p:nvPr/>
        </p:nvGrpSpPr>
        <p:grpSpPr>
          <a:xfrm>
            <a:off x="8258699" y="953809"/>
            <a:ext cx="1207363" cy="1154098"/>
            <a:chOff x="8309499" y="687479"/>
            <a:chExt cx="1207363" cy="11540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33E2E82-7DE1-0C32-42D4-F5260860F9D1}"/>
                </a:ext>
              </a:extLst>
            </p:cNvPr>
            <p:cNvSpPr/>
            <p:nvPr/>
          </p:nvSpPr>
          <p:spPr>
            <a:xfrm>
              <a:off x="8309499" y="687479"/>
              <a:ext cx="1207363" cy="1154098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A71BB6-88E7-6C1B-00CD-C5CC45DC571E}"/>
                </a:ext>
              </a:extLst>
            </p:cNvPr>
            <p:cNvSpPr txBox="1"/>
            <p:nvPr/>
          </p:nvSpPr>
          <p:spPr>
            <a:xfrm>
              <a:off x="8513684" y="910585"/>
              <a:ext cx="79899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4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E2CAD9-8A84-3ECD-57CB-B938D2DC3AD0}"/>
              </a:ext>
            </a:extLst>
          </p:cNvPr>
          <p:cNvSpPr txBox="1"/>
          <p:nvPr/>
        </p:nvSpPr>
        <p:spPr>
          <a:xfrm>
            <a:off x="8233054" y="2297455"/>
            <a:ext cx="2549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>
                <a:latin typeface="바탕" panose="02030600000101010101" pitchFamily="18" charset="-127"/>
                <a:ea typeface="바탕" panose="02030600000101010101" pitchFamily="18" charset="-127"/>
              </a:rPr>
              <a:t>연구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0A674-AE0A-A48A-8332-80B40F89E0EC}"/>
              </a:ext>
            </a:extLst>
          </p:cNvPr>
          <p:cNvSpPr txBox="1"/>
          <p:nvPr/>
        </p:nvSpPr>
        <p:spPr>
          <a:xfrm>
            <a:off x="8106055" y="3013973"/>
            <a:ext cx="3580660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모델 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모델 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</a:rPr>
              <a:t>B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1CDA3C-7B87-203F-AAE2-549F355D8842}"/>
              </a:ext>
            </a:extLst>
          </p:cNvPr>
          <p:cNvCxnSpPr>
            <a:cxnSpLocks/>
          </p:cNvCxnSpPr>
          <p:nvPr/>
        </p:nvCxnSpPr>
        <p:spPr>
          <a:xfrm flipH="1">
            <a:off x="8258700" y="3013973"/>
            <a:ext cx="2942700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04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26645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결과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–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67EF6D3-B5E7-4DA0-93BA-FB0FA8B034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8" y="2506546"/>
            <a:ext cx="3680647" cy="364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3F6C1CE-CA81-4505-B5B6-6C9383D6E88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40" y="2506546"/>
            <a:ext cx="5283438" cy="364426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ECC634-88B5-4256-A6DB-7DA3961C39D4}"/>
              </a:ext>
            </a:extLst>
          </p:cNvPr>
          <p:cNvSpPr/>
          <p:nvPr/>
        </p:nvSpPr>
        <p:spPr>
          <a:xfrm>
            <a:off x="265631" y="1129765"/>
            <a:ext cx="1151635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해외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90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종의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대상으로 한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ML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모델의 정확도는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62%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이며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국내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적용성이 떨어진다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입력 특성인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XRF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화학조성값이 비슷한 해외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와 국내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각 샘플을 비교했을 때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타겟 특성인 비정질 알루미네이트실리케이트 양이 매우 다르다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089E7-8665-4236-BFE5-7D61818ADEB9}"/>
              </a:ext>
            </a:extLst>
          </p:cNvPr>
          <p:cNvSpPr txBox="1"/>
          <p:nvPr/>
        </p:nvSpPr>
        <p:spPr>
          <a:xfrm>
            <a:off x="10693626" y="4005512"/>
            <a:ext cx="12153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80.5 (wt.%)</a:t>
            </a:r>
            <a:endParaRPr lang="ko-KR" altLang="en-US" sz="1500" b="1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F3902-D9AB-435A-9A7C-4C04C285BFF4}"/>
              </a:ext>
            </a:extLst>
          </p:cNvPr>
          <p:cNvSpPr txBox="1"/>
          <p:nvPr/>
        </p:nvSpPr>
        <p:spPr>
          <a:xfrm>
            <a:off x="10693625" y="5039660"/>
            <a:ext cx="10486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51 (wt.%)</a:t>
            </a:r>
            <a:endParaRPr lang="ko-KR" altLang="en-US" sz="1500" b="1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AC9BBB-BF72-400A-B23A-E71AF4CD626A}"/>
              </a:ext>
            </a:extLst>
          </p:cNvPr>
          <p:cNvSpPr/>
          <p:nvPr/>
        </p:nvSpPr>
        <p:spPr>
          <a:xfrm>
            <a:off x="2787381" y="6077117"/>
            <a:ext cx="19239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(a) international FA</a:t>
            </a:r>
            <a:endParaRPr lang="ko-KR" altLang="en-US" sz="15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20E9B0-A916-4A06-A903-3FE1560C4AF4}"/>
              </a:ext>
            </a:extLst>
          </p:cNvPr>
          <p:cNvSpPr/>
          <p:nvPr/>
        </p:nvSpPr>
        <p:spPr>
          <a:xfrm>
            <a:off x="5476775" y="6097364"/>
            <a:ext cx="43156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(b) Korean and international (translucent) FAs</a:t>
            </a:r>
            <a:endParaRPr lang="ko-KR" altLang="en-US" sz="15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EDD8A-56E4-4219-958F-8CC92B353705}"/>
              </a:ext>
            </a:extLst>
          </p:cNvPr>
          <p:cNvSpPr/>
          <p:nvPr/>
        </p:nvSpPr>
        <p:spPr>
          <a:xfrm>
            <a:off x="2208902" y="6420529"/>
            <a:ext cx="65950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10.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Relationship between predicted and actual values  of model A.</a:t>
            </a:r>
            <a:r>
              <a:rPr lang="ko-KR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 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857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4235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결과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모델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ECC634-88B5-4256-A6DB-7DA3961C39D4}"/>
              </a:ext>
            </a:extLst>
          </p:cNvPr>
          <p:cNvSpPr/>
          <p:nvPr/>
        </p:nvSpPr>
        <p:spPr>
          <a:xfrm>
            <a:off x="265631" y="1129765"/>
            <a:ext cx="1151635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선별된 국내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43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종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대상으로 한 모델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B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성능이 모델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성능보다 높다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정확도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80%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갖는다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일부 샘플을 제외한 대부분의 샘플에서 비정질 알루미노 실리케이트양을 비교적 정확하게 예측할 수 있다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ECBE236-A8E7-45E9-8C2F-438A102C47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72" y="2222341"/>
            <a:ext cx="4671856" cy="4061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E890F6-379E-4F7B-AC6F-4243384C168C}"/>
              </a:ext>
            </a:extLst>
          </p:cNvPr>
          <p:cNvSpPr/>
          <p:nvPr/>
        </p:nvSpPr>
        <p:spPr>
          <a:xfrm>
            <a:off x="2799168" y="6357035"/>
            <a:ext cx="65950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11.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Relationship between predicted and actual values  of model B.</a:t>
            </a:r>
            <a:r>
              <a:rPr lang="ko-KR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 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068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42354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결과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모델</a:t>
            </a:r>
            <a:r>
              <a:rPr lang="en-US" altLang="ko-KR" sz="2300">
                <a:solidFill>
                  <a:srgbClr val="2F5597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</a:t>
            </a:r>
            <a:r>
              <a:rPr lang="en-US" altLang="ko-KR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endParaRPr lang="ko-KR" altLang="en-US" sz="2300">
              <a:solidFill>
                <a:srgbClr val="2F559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7F2001-F78D-4880-AA48-9C48A8E679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67" y="3821552"/>
            <a:ext cx="4543188" cy="310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5B796C-41F4-4D72-85B3-B39E2FE4AFD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9886"/>
            <a:ext cx="4557368" cy="285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A411EB-29F4-4540-B47D-0001DDA8010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09" y="949886"/>
            <a:ext cx="4543188" cy="27558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586625-96DC-4122-9516-7511A75CD1C3}"/>
              </a:ext>
            </a:extLst>
          </p:cNvPr>
          <p:cNvSpPr/>
          <p:nvPr/>
        </p:nvSpPr>
        <p:spPr>
          <a:xfrm>
            <a:off x="984247" y="837833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&lt; </a:t>
            </a:r>
            <a:r>
              <a:rPr lang="ko-KR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모델 </a:t>
            </a:r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A, </a:t>
            </a:r>
            <a:r>
              <a:rPr lang="ko-KR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해외</a:t>
            </a:r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endParaRPr lang="ko-KR" altLang="en-US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34969-A36D-409F-A59C-044EFC3F5C84}"/>
              </a:ext>
            </a:extLst>
          </p:cNvPr>
          <p:cNvSpPr/>
          <p:nvPr/>
        </p:nvSpPr>
        <p:spPr>
          <a:xfrm>
            <a:off x="910363" y="3617555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&lt; </a:t>
            </a:r>
            <a:r>
              <a:rPr lang="ko-KR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모델 </a:t>
            </a:r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B, </a:t>
            </a:r>
            <a:r>
              <a:rPr lang="ko-KR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국내</a:t>
            </a:r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en-US" altLang="ko-KR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endParaRPr lang="ko-KR" altLang="en-US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556FA27D-0448-429A-81F8-3453507D100F}"/>
              </a:ext>
            </a:extLst>
          </p:cNvPr>
          <p:cNvSpPr/>
          <p:nvPr/>
        </p:nvSpPr>
        <p:spPr>
          <a:xfrm>
            <a:off x="6435095" y="1694660"/>
            <a:ext cx="457200" cy="34290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6503E619-FE6D-4F74-BD03-D1A59D4F5C3F}"/>
              </a:ext>
            </a:extLst>
          </p:cNvPr>
          <p:cNvSpPr/>
          <p:nvPr/>
        </p:nvSpPr>
        <p:spPr>
          <a:xfrm>
            <a:off x="6435095" y="2227147"/>
            <a:ext cx="457200" cy="34290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6033B2-53E1-4803-A5D8-C708AB0784EC}"/>
              </a:ext>
            </a:extLst>
          </p:cNvPr>
          <p:cNvCxnSpPr>
            <a:cxnSpLocks/>
          </p:cNvCxnSpPr>
          <p:nvPr/>
        </p:nvCxnSpPr>
        <p:spPr>
          <a:xfrm>
            <a:off x="9044945" y="1656560"/>
            <a:ext cx="2990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8E1C6C-1B87-DFF8-14CF-9048A8DBCED6}"/>
              </a:ext>
            </a:extLst>
          </p:cNvPr>
          <p:cNvGrpSpPr/>
          <p:nvPr/>
        </p:nvGrpSpPr>
        <p:grpSpPr>
          <a:xfrm>
            <a:off x="6110181" y="3894819"/>
            <a:ext cx="4543187" cy="2859323"/>
            <a:chOff x="5857025" y="958419"/>
            <a:chExt cx="4543187" cy="28593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6AE7B2F-89AB-4F76-A370-B3BAE6814601}"/>
                </a:ext>
              </a:extLst>
            </p:cNvPr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47"/>
            <a:stretch/>
          </p:blipFill>
          <p:spPr bwMode="auto">
            <a:xfrm>
              <a:off x="5857025" y="958419"/>
              <a:ext cx="4543187" cy="2859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517D9864-D0B5-40FC-B091-7A1AB8B87547}"/>
                </a:ext>
              </a:extLst>
            </p:cNvPr>
            <p:cNvSpPr/>
            <p:nvPr/>
          </p:nvSpPr>
          <p:spPr>
            <a:xfrm>
              <a:off x="6172200" y="1644275"/>
              <a:ext cx="457200" cy="34290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>
              <a:extLst>
                <a:ext uri="{FF2B5EF4-FFF2-40B4-BE49-F238E27FC236}">
                  <a16:creationId xmlns:a16="http://schemas.microsoft.com/office/drawing/2014/main" id="{1EF218BA-5587-4EBC-B5D4-BBD85264F914}"/>
                </a:ext>
              </a:extLst>
            </p:cNvPr>
            <p:cNvSpPr/>
            <p:nvPr/>
          </p:nvSpPr>
          <p:spPr>
            <a:xfrm>
              <a:off x="6172200" y="2263856"/>
              <a:ext cx="457200" cy="34290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FF21B3C-1011-45EC-BFFF-C7D5665E18A7}"/>
                </a:ext>
              </a:extLst>
            </p:cNvPr>
            <p:cNvCxnSpPr>
              <a:cxnSpLocks/>
            </p:cNvCxnSpPr>
            <p:nvPr/>
          </p:nvCxnSpPr>
          <p:spPr>
            <a:xfrm>
              <a:off x="7820025" y="1596651"/>
              <a:ext cx="2990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87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326F3F-F99D-A509-840C-BD713C83FD1E}"/>
              </a:ext>
            </a:extLst>
          </p:cNvPr>
          <p:cNvSpPr/>
          <p:nvPr/>
        </p:nvSpPr>
        <p:spPr>
          <a:xfrm>
            <a:off x="7885836" y="-148701"/>
            <a:ext cx="3580659" cy="7155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B44BD3-17EB-DFB6-FD91-442EA5D0253C}"/>
              </a:ext>
            </a:extLst>
          </p:cNvPr>
          <p:cNvGrpSpPr/>
          <p:nvPr/>
        </p:nvGrpSpPr>
        <p:grpSpPr>
          <a:xfrm>
            <a:off x="8258699" y="953809"/>
            <a:ext cx="1207363" cy="1154098"/>
            <a:chOff x="8309499" y="687479"/>
            <a:chExt cx="1207363" cy="11540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33E2E82-7DE1-0C32-42D4-F5260860F9D1}"/>
                </a:ext>
              </a:extLst>
            </p:cNvPr>
            <p:cNvSpPr/>
            <p:nvPr/>
          </p:nvSpPr>
          <p:spPr>
            <a:xfrm>
              <a:off x="8309499" y="687479"/>
              <a:ext cx="1207363" cy="1154098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A71BB6-88E7-6C1B-00CD-C5CC45DC571E}"/>
                </a:ext>
              </a:extLst>
            </p:cNvPr>
            <p:cNvSpPr txBox="1"/>
            <p:nvPr/>
          </p:nvSpPr>
          <p:spPr>
            <a:xfrm>
              <a:off x="8513684" y="910585"/>
              <a:ext cx="79899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4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E2CAD9-8A84-3ECD-57CB-B938D2DC3AD0}"/>
              </a:ext>
            </a:extLst>
          </p:cNvPr>
          <p:cNvSpPr txBox="1"/>
          <p:nvPr/>
        </p:nvSpPr>
        <p:spPr>
          <a:xfrm>
            <a:off x="8233054" y="2297455"/>
            <a:ext cx="2549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>
                <a:latin typeface="바탕" panose="02030600000101010101" pitchFamily="18" charset="-127"/>
                <a:ea typeface="바탕" panose="02030600000101010101" pitchFamily="18" charset="-127"/>
              </a:rPr>
              <a:t>연구 결론</a:t>
            </a:r>
          </a:p>
        </p:txBody>
      </p:sp>
    </p:spTree>
    <p:extLst>
      <p:ext uri="{BB962C8B-B14F-4D97-AF65-F5344CB8AC3E}">
        <p14:creationId xmlns:p14="http://schemas.microsoft.com/office/powerpoint/2010/main" val="35803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6366B4-CD27-41BB-B976-50B822A26F60}"/>
              </a:ext>
            </a:extLst>
          </p:cNvPr>
          <p:cNvSpPr/>
          <p:nvPr/>
        </p:nvSpPr>
        <p:spPr>
          <a:xfrm>
            <a:off x="265626" y="1003199"/>
            <a:ext cx="1151635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XRF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가지 주요 산화물의 화학조성값과 비정질 알루미노실리케이트양 간의 맵핑을 수행하였다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1E9DED-EDA0-47B9-A4FD-FCE621BC6C6E}"/>
              </a:ext>
            </a:extLst>
          </p:cNvPr>
          <p:cNvSpPr/>
          <p:nvPr/>
        </p:nvSpPr>
        <p:spPr>
          <a:xfrm>
            <a:off x="265622" y="1678730"/>
            <a:ext cx="1151635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다양한 나라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미국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중국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인도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캐나다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유럽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에 대한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ML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모델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63%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정확성을 보인다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또한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국내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적용하였을 때 음수의 결정계수를 갖으며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이는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국내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에 대한 적용성이 떨어짐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을 의미한다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품질이 석탄화력발전소의 위치 및 운영조건에 따라 변동성이 크므로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각 국의 개별적인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ML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모델을 구축하는 것이 경제적이며 정확하다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B01086-20B4-418D-9612-DD98BC348818}"/>
              </a:ext>
            </a:extLst>
          </p:cNvPr>
          <p:cNvSpPr/>
          <p:nvPr/>
        </p:nvSpPr>
        <p:spPr>
          <a:xfrm>
            <a:off x="265621" y="3185258"/>
            <a:ext cx="1151635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이상치를 제거한 국내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기반으로 학습한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ML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모델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B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은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80%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정확성을 갖는다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대부분의 플라이애시에서 비정질 알루미노실리케이트 함량을 정확도 높게 예측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한다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endParaRPr lang="en-US" altLang="ko-KR" b="1" kern="0" spc="-1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F9FADC-2C3F-4CED-A413-B04B0467EA85}"/>
              </a:ext>
            </a:extLst>
          </p:cNvPr>
          <p:cNvSpPr/>
          <p:nvPr/>
        </p:nvSpPr>
        <p:spPr>
          <a:xfrm>
            <a:off x="265621" y="4426995"/>
            <a:ext cx="1151635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모델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와 비교했을 때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모델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B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CaO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SiO</a:t>
            </a:r>
            <a:r>
              <a:rPr lang="en-US" altLang="ko-KR" b="1" kern="0" spc="-100" baseline="-250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예측특성에 미치는 영향도가 가장 높은 인자라는 점에서 공통점을 갖는다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하지만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Al</a:t>
            </a:r>
            <a:r>
              <a:rPr lang="en-US" altLang="ko-KR" b="1" u="sng" kern="0" spc="-1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O</a:t>
            </a:r>
            <a:r>
              <a:rPr lang="en-US" altLang="ko-KR" b="1" u="sng" kern="0" spc="-1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Fe</a:t>
            </a:r>
            <a:r>
              <a:rPr lang="en-US" altLang="ko-KR" b="1" u="sng" kern="0" spc="-1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O</a:t>
            </a:r>
            <a:r>
              <a:rPr lang="en-US" altLang="ko-KR" b="1" u="sng" kern="0" spc="-1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의 순위가 서로 바뀌었으며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두 번째인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SiO</a:t>
            </a:r>
            <a:r>
              <a:rPr lang="en-US" altLang="ko-KR" b="1" kern="0" spc="-100" baseline="-250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이하 순위의 인자들의 영향도가 모델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인자들에 비해 작다는 점에서 차이가 있다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EA4E3B-C0FB-4F36-978F-C9003A3B3CCA}"/>
              </a:ext>
            </a:extLst>
          </p:cNvPr>
          <p:cNvSpPr/>
          <p:nvPr/>
        </p:nvSpPr>
        <p:spPr>
          <a:xfrm>
            <a:off x="265622" y="5933523"/>
            <a:ext cx="1151635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본 연구의 최종모델인 모델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B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는 국내의 일부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에 한정된 모델이지만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많은 양의 다양한 품질의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데이터를 확보하여 모델을 재구축한다면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모델의 일반성이 높아질 것으로 보인다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08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326F3F-F99D-A509-840C-BD713C83FD1E}"/>
              </a:ext>
            </a:extLst>
          </p:cNvPr>
          <p:cNvSpPr/>
          <p:nvPr/>
        </p:nvSpPr>
        <p:spPr>
          <a:xfrm>
            <a:off x="7936637" y="-148701"/>
            <a:ext cx="3098308" cy="7155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B44BD3-17EB-DFB6-FD91-442EA5D0253C}"/>
              </a:ext>
            </a:extLst>
          </p:cNvPr>
          <p:cNvGrpSpPr/>
          <p:nvPr/>
        </p:nvGrpSpPr>
        <p:grpSpPr>
          <a:xfrm>
            <a:off x="8309499" y="953809"/>
            <a:ext cx="1207363" cy="1154098"/>
            <a:chOff x="8309499" y="687479"/>
            <a:chExt cx="1207363" cy="11540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33E2E82-7DE1-0C32-42D4-F5260860F9D1}"/>
                </a:ext>
              </a:extLst>
            </p:cNvPr>
            <p:cNvSpPr/>
            <p:nvPr/>
          </p:nvSpPr>
          <p:spPr>
            <a:xfrm>
              <a:off x="8309499" y="687479"/>
              <a:ext cx="1207363" cy="1154098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A71BB6-88E7-6C1B-00CD-C5CC45DC571E}"/>
                </a:ext>
              </a:extLst>
            </p:cNvPr>
            <p:cNvSpPr txBox="1"/>
            <p:nvPr/>
          </p:nvSpPr>
          <p:spPr>
            <a:xfrm>
              <a:off x="8513684" y="910585"/>
              <a:ext cx="79899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4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E2CAD9-8A84-3ECD-57CB-B938D2DC3AD0}"/>
              </a:ext>
            </a:extLst>
          </p:cNvPr>
          <p:cNvSpPr txBox="1"/>
          <p:nvPr/>
        </p:nvSpPr>
        <p:spPr>
          <a:xfrm>
            <a:off x="8283855" y="2297455"/>
            <a:ext cx="13173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>
                <a:latin typeface="바탕" panose="02030600000101010101" pitchFamily="18" charset="-127"/>
                <a:ea typeface="바탕" panose="02030600000101010101" pitchFamily="18" charset="-127"/>
              </a:rPr>
              <a:t>서론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0A674-AE0A-A48A-8332-80B40F89E0EC}"/>
              </a:ext>
            </a:extLst>
          </p:cNvPr>
          <p:cNvSpPr txBox="1"/>
          <p:nvPr/>
        </p:nvSpPr>
        <p:spPr>
          <a:xfrm>
            <a:off x="8156855" y="3013973"/>
            <a:ext cx="3580660" cy="9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연구의 필요성</a:t>
            </a: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</a:rPr>
              <a:t>연구의 목적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1CDA3C-7B87-203F-AAE2-549F355D8842}"/>
              </a:ext>
            </a:extLst>
          </p:cNvPr>
          <p:cNvCxnSpPr>
            <a:cxnSpLocks/>
          </p:cNvCxnSpPr>
          <p:nvPr/>
        </p:nvCxnSpPr>
        <p:spPr>
          <a:xfrm flipH="1">
            <a:off x="8309499" y="3013973"/>
            <a:ext cx="2352583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7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pic>
        <p:nvPicPr>
          <p:cNvPr id="1026" name="Picture 2" descr="http://www.kpbra.com/image/sub/intro01_bg01.png">
            <a:extLst>
              <a:ext uri="{FF2B5EF4-FFF2-40B4-BE49-F238E27FC236}">
                <a16:creationId xmlns:a16="http://schemas.microsoft.com/office/drawing/2014/main" id="{19E40EED-9BB9-4AF8-91FC-06A74636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31" y="3314700"/>
            <a:ext cx="6815137" cy="271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97AD7-0AC8-4282-8F88-E8EFB45B2D09}"/>
              </a:ext>
            </a:extLst>
          </p:cNvPr>
          <p:cNvSpPr/>
          <p:nvPr/>
        </p:nvSpPr>
        <p:spPr>
          <a:xfrm>
            <a:off x="260348" y="1114716"/>
            <a:ext cx="11664951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시멘트의 제조과정에서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석회석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(CaCO</a:t>
            </a:r>
            <a:r>
              <a:rPr lang="en-US" altLang="ko-KR" b="1" kern="0" spc="-100" baseline="-250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약 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800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℃에서 분해되면서 많은 양의 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</a:t>
            </a:r>
            <a:r>
              <a:rPr lang="en-US" altLang="ko-KR" b="1" kern="0" spc="-100" baseline="-250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배출한다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수치적으로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u="sng" kern="0" spc="-1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0.8 CO</a:t>
            </a:r>
            <a:r>
              <a:rPr lang="en-US" altLang="ko-KR" b="1" u="sng" kern="0" spc="-100" baseline="-25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2 </a:t>
            </a:r>
            <a:r>
              <a:rPr lang="en-US" altLang="ko-KR" b="1" u="sng" kern="0" spc="-1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/Cement</a:t>
            </a:r>
            <a:r>
              <a:rPr lang="ko-KR" altLang="en-US" b="1" u="sng" kern="0" spc="-1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u="sng" kern="0" spc="-1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(ton) 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이며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이는 전 세계 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</a:t>
            </a:r>
            <a:r>
              <a:rPr lang="en-US" altLang="ko-KR" b="1" kern="0" spc="-100" baseline="-250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배출량의 약 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5~8%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차지한다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en-US" altLang="ko-KR" kern="0" spc="-100">
                <a:latin typeface="바탕" panose="02030600000101010101" pitchFamily="18" charset="-127"/>
                <a:ea typeface="바탕" panose="02030600000101010101" pitchFamily="18" charset="-127"/>
              </a:rPr>
              <a:t>(Hasanbeigi, Price et al. 2012)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668521-C8E3-43C8-9AC5-E173F67B452A}"/>
              </a:ext>
            </a:extLst>
          </p:cNvPr>
          <p:cNvSpPr/>
          <p:nvPr/>
        </p:nvSpPr>
        <p:spPr>
          <a:xfrm>
            <a:off x="260347" y="2114879"/>
            <a:ext cx="11664951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탄소중립 이슈로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SCMs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에 대한 연구가 활발히 진행되고 있다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특히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플라이애시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(FA)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는 풍부한 양의 산업 부산물로서 경제적인 이점을 가지면서 동시에 콘크리트 품질을 향상시키므로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SCM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으로 널리 쓰인다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da-DK" altLang="ko-KR" kern="0" spc="-100">
                <a:latin typeface="바탕" panose="02030600000101010101" pitchFamily="18" charset="-127"/>
                <a:ea typeface="바탕" panose="02030600000101010101" pitchFamily="18" charset="-127"/>
              </a:rPr>
              <a:t>(Paris, Roessler et al. 2016)</a:t>
            </a:r>
            <a:endParaRPr lang="en-US" altLang="ko-KR" kern="0" spc="-1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2DA32-B035-47F2-9A4D-1D3CFE1BD28E}"/>
              </a:ext>
            </a:extLst>
          </p:cNvPr>
          <p:cNvSpPr txBox="1"/>
          <p:nvPr/>
        </p:nvSpPr>
        <p:spPr>
          <a:xfrm>
            <a:off x="2856198" y="6022311"/>
            <a:ext cx="64732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1. </a:t>
            </a:r>
            <a:r>
              <a:rPr lang="ko-KR" altLang="en-US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석탄회 발생과정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500">
                <a:latin typeface="한컴 고딕" panose="02000500000000000000" pitchFamily="2" charset="-127"/>
                <a:ea typeface="한컴 고딕" panose="02000500000000000000" pitchFamily="2" charset="-127"/>
              </a:rPr>
              <a:t>출처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  <a:hlinkClick r:id="rId4"/>
              </a:rPr>
              <a:t>http://www.kpbra.com/html/dh/intro01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).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84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97AD7-0AC8-4282-8F88-E8EFB45B2D09}"/>
              </a:ext>
            </a:extLst>
          </p:cNvPr>
          <p:cNvSpPr/>
          <p:nvPr/>
        </p:nvSpPr>
        <p:spPr>
          <a:xfrm>
            <a:off x="260348" y="1114716"/>
            <a:ext cx="11664951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는 석탄화력발전소의 설비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운전조건 및 원탄종류 등에 따라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품질 변동성 </a:t>
            </a:r>
            <a:r>
              <a:rPr lang="ko-KR" altLang="en-US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크다</a:t>
            </a:r>
            <a:r>
              <a:rPr lang="en-US" altLang="ko-KR" b="1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en-US" altLang="ko-KR" kern="0" spc="-10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(Xu and Shi 2018)</a:t>
            </a:r>
          </a:p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품질은 콘크리트 성능에 중대한 영향을 미치므로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물성을 판단하는 것이 중요하다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fr-FR" altLang="ko-KR" kern="0" spc="-100">
                <a:latin typeface="바탕" panose="02030600000101010101" pitchFamily="18" charset="-127"/>
                <a:ea typeface="바탕" panose="02030600000101010101" pitchFamily="18" charset="-127"/>
              </a:rPr>
              <a:t>(Oey, Timmons et al. 2017)</a:t>
            </a:r>
            <a:endParaRPr lang="en-US" altLang="ko-KR" kern="0" spc="-1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CC90E1-7D97-4273-AFB1-0279BEB4B8CB}"/>
              </a:ext>
            </a:extLst>
          </p:cNvPr>
          <p:cNvSpPr/>
          <p:nvPr/>
        </p:nvSpPr>
        <p:spPr>
          <a:xfrm>
            <a:off x="260347" y="2177915"/>
            <a:ext cx="11664951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콘크리트 강도 발달에 영향에 대한 기존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분류는 정확하지 않다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현재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ASTM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C618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기준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에 따라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XRF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화학조성값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특히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CaO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함량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을 통해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C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급과 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급으로 단순하게 분류하고 있다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하지만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많은 연구에서 이와 같은 분류는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정확하지 않음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을 보고한다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fr-FR" altLang="ko-KR" kern="0" spc="-100">
                <a:latin typeface="바탕" panose="02030600000101010101" pitchFamily="18" charset="-127"/>
                <a:ea typeface="바탕" panose="02030600000101010101" pitchFamily="18" charset="-127"/>
              </a:rPr>
              <a:t>(Suárez-Ruiz, Valentim et al. 2017)</a:t>
            </a:r>
            <a:r>
              <a:rPr lang="nb-NO" altLang="ko-KR" kern="0" spc="-100">
                <a:latin typeface="바탕" panose="02030600000101010101" pitchFamily="18" charset="-127"/>
                <a:ea typeface="바탕" panose="02030600000101010101" pitchFamily="18" charset="-127"/>
              </a:rPr>
              <a:t>(Donatello, Tyrer et al. 2010)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FDEEB1-3901-40CC-BD99-74EB8DAF2A87}"/>
              </a:ext>
            </a:extLst>
          </p:cNvPr>
          <p:cNvSpPr/>
          <p:nvPr/>
        </p:nvSpPr>
        <p:spPr>
          <a:xfrm>
            <a:off x="260347" y="4072110"/>
            <a:ext cx="11664951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콘크리트의 강도 발달은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CaO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함량보다는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의 반응성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에 따라 차이가 있다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en-US" altLang="ko-KR" kern="0" spc="-100">
                <a:latin typeface="바탕" panose="02030600000101010101" pitchFamily="18" charset="-127"/>
                <a:ea typeface="바탕" panose="02030600000101010101" pitchFamily="18" charset="-127"/>
              </a:rPr>
              <a:t>(Snellings and Scrivener 2016)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endParaRPr lang="nb-NO" altLang="ko-KR" kern="0" spc="-1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26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97AD7-0AC8-4282-8F88-E8EFB45B2D09}"/>
              </a:ext>
            </a:extLst>
          </p:cNvPr>
          <p:cNvSpPr/>
          <p:nvPr/>
        </p:nvSpPr>
        <p:spPr>
          <a:xfrm>
            <a:off x="260348" y="1114716"/>
            <a:ext cx="1166495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결정상은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반응에 참여하지 않기 때문에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일반적으로 비정질상에 의해 조절되며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실제 주 반응성을 가지는 물질은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Amorphous Aluminosilicate (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비정질 알루미노실리케이트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물질임이 알려져 있다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da-DK" altLang="ko-KR" kern="0" spc="-100">
                <a:latin typeface="바탕" panose="02030600000101010101" pitchFamily="18" charset="-127"/>
                <a:ea typeface="바탕" panose="02030600000101010101" pitchFamily="18" charset="-127"/>
              </a:rPr>
              <a:t>(Pietersen, Fraay et al. 1989)</a:t>
            </a:r>
            <a:r>
              <a:rPr lang="nl-NL" altLang="ko-KR" kern="0" spc="-100">
                <a:latin typeface="바탕" panose="02030600000101010101" pitchFamily="18" charset="-127"/>
                <a:ea typeface="바탕" panose="02030600000101010101" pitchFamily="18" charset="-127"/>
              </a:rPr>
              <a:t>(Brouwers and Van Eijk 2002)(Sindhunata, van Deventer et al. 2006)</a:t>
            </a:r>
            <a:endParaRPr lang="en-US" altLang="ko-KR" kern="0" spc="-1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73595FA-7B14-4EA4-88E4-3408B0F3C482}"/>
              </a:ext>
            </a:extLst>
          </p:cNvPr>
          <p:cNvGrpSpPr/>
          <p:nvPr/>
        </p:nvGrpSpPr>
        <p:grpSpPr>
          <a:xfrm>
            <a:off x="3772109" y="2351437"/>
            <a:ext cx="4641427" cy="2596651"/>
            <a:chOff x="3594096" y="1579459"/>
            <a:chExt cx="4641427" cy="2596651"/>
          </a:xfrm>
        </p:grpSpPr>
        <p:graphicFrame>
          <p:nvGraphicFramePr>
            <p:cNvPr id="15" name="차트 14">
              <a:extLst>
                <a:ext uri="{FF2B5EF4-FFF2-40B4-BE49-F238E27FC236}">
                  <a16:creationId xmlns:a16="http://schemas.microsoft.com/office/drawing/2014/main" id="{F00766F0-88DA-41E5-9A88-474AFBB4F1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4549612"/>
                </p:ext>
              </p:extLst>
            </p:nvPr>
          </p:nvGraphicFramePr>
          <p:xfrm>
            <a:off x="3594096" y="1579459"/>
            <a:ext cx="4572003" cy="25966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B6086558-D909-43A9-914F-C256ECDF7E27}"/>
                </a:ext>
              </a:extLst>
            </p:cNvPr>
            <p:cNvSpPr/>
            <p:nvPr/>
          </p:nvSpPr>
          <p:spPr>
            <a:xfrm>
              <a:off x="6889703" y="2002535"/>
              <a:ext cx="895398" cy="1755317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AE260724-FA90-491C-8440-CAF74654811A}"/>
                </a:ext>
              </a:extLst>
            </p:cNvPr>
            <p:cNvSpPr/>
            <p:nvPr/>
          </p:nvSpPr>
          <p:spPr>
            <a:xfrm>
              <a:off x="6930959" y="2006736"/>
              <a:ext cx="828742" cy="713338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>
              <a:extLst>
                <a:ext uri="{FF2B5EF4-FFF2-40B4-BE49-F238E27FC236}">
                  <a16:creationId xmlns:a16="http://schemas.microsoft.com/office/drawing/2014/main" id="{34DA7656-D784-4E20-AD59-EDE0ED1954C5}"/>
                </a:ext>
              </a:extLst>
            </p:cNvPr>
            <p:cNvSpPr/>
            <p:nvPr/>
          </p:nvSpPr>
          <p:spPr>
            <a:xfrm>
              <a:off x="6930959" y="2755287"/>
              <a:ext cx="828742" cy="710971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처리 17">
              <a:extLst>
                <a:ext uri="{FF2B5EF4-FFF2-40B4-BE49-F238E27FC236}">
                  <a16:creationId xmlns:a16="http://schemas.microsoft.com/office/drawing/2014/main" id="{B0A3CE9E-3D88-48BB-9BBE-41DEFA6FDA54}"/>
                </a:ext>
              </a:extLst>
            </p:cNvPr>
            <p:cNvSpPr/>
            <p:nvPr/>
          </p:nvSpPr>
          <p:spPr>
            <a:xfrm>
              <a:off x="6930958" y="3504548"/>
              <a:ext cx="828741" cy="253303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35B9A1F-2D79-4362-87AB-BD74F3557984}"/>
                </a:ext>
              </a:extLst>
            </p:cNvPr>
            <p:cNvSpPr/>
            <p:nvPr/>
          </p:nvSpPr>
          <p:spPr>
            <a:xfrm>
              <a:off x="6917722" y="2048554"/>
              <a:ext cx="90601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Quartz</a:t>
              </a:r>
            </a:p>
            <a:p>
              <a:pPr algn="ctr"/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(SiO</a:t>
              </a:r>
              <a:r>
                <a:rPr lang="en-US" altLang="ko-KR" baseline="-25000">
                  <a:latin typeface="한컴 고딕" panose="02000500000000000000" pitchFamily="2" charset="-127"/>
                  <a:ea typeface="한컴 고딕" panose="02000500000000000000" pitchFamily="2" charset="-127"/>
                </a:rPr>
                <a:t>2</a:t>
              </a:r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) </a:t>
              </a:r>
              <a:endParaRPr lang="ko-KR" alt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664366-412B-4DBA-BF5C-01EB4112E94E}"/>
                </a:ext>
              </a:extLst>
            </p:cNvPr>
            <p:cNvSpPr txBox="1"/>
            <p:nvPr/>
          </p:nvSpPr>
          <p:spPr>
            <a:xfrm>
              <a:off x="4126802" y="2342971"/>
              <a:ext cx="1574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Amorphous</a:t>
              </a:r>
            </a:p>
            <a:p>
              <a:r>
                <a:rPr lang="en-US" altLang="ko-KR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Phase</a:t>
              </a:r>
            </a:p>
            <a:p>
              <a:endParaRPr lang="en-US" altLang="ko-KR" b="1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40~80 (wt.%)</a:t>
              </a:r>
              <a:endParaRPr lang="ko-KR" altLang="en-US" b="1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7B6B5B2-C249-4A47-9D89-8BF94EAD3BBF}"/>
                </a:ext>
              </a:extLst>
            </p:cNvPr>
            <p:cNvSpPr/>
            <p:nvPr/>
          </p:nvSpPr>
          <p:spPr>
            <a:xfrm>
              <a:off x="5558746" y="2542234"/>
              <a:ext cx="13976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Crystalline</a:t>
              </a:r>
            </a:p>
            <a:p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Phase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7FDC83B-E4AF-4C47-804F-4FA5A843D22A}"/>
                </a:ext>
              </a:extLst>
            </p:cNvPr>
            <p:cNvSpPr/>
            <p:nvPr/>
          </p:nvSpPr>
          <p:spPr>
            <a:xfrm>
              <a:off x="6502356" y="2801039"/>
              <a:ext cx="17331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Mullite</a:t>
              </a:r>
            </a:p>
            <a:p>
              <a:pPr algn="ctr"/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(3Al</a:t>
              </a:r>
              <a:r>
                <a:rPr lang="en-US" altLang="ko-KR" baseline="-25000">
                  <a:latin typeface="한컴 고딕" panose="02000500000000000000" pitchFamily="2" charset="-127"/>
                  <a:ea typeface="한컴 고딕" panose="02000500000000000000" pitchFamily="2" charset="-127"/>
                </a:rPr>
                <a:t>2</a:t>
              </a:r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O</a:t>
              </a:r>
              <a:r>
                <a:rPr lang="en-US" altLang="ko-KR" baseline="-25000">
                  <a:latin typeface="한컴 고딕" panose="02000500000000000000" pitchFamily="2" charset="-127"/>
                  <a:ea typeface="한컴 고딕" panose="02000500000000000000" pitchFamily="2" charset="-127"/>
                </a:rPr>
                <a:t>3</a:t>
              </a:r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2SiO</a:t>
              </a:r>
              <a:r>
                <a:rPr lang="en-US" altLang="ko-KR" baseline="-25000">
                  <a:latin typeface="한컴 고딕" panose="02000500000000000000" pitchFamily="2" charset="-127"/>
                  <a:ea typeface="한컴 고딕" panose="02000500000000000000" pitchFamily="2" charset="-127"/>
                </a:rPr>
                <a:t>2</a:t>
              </a:r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) </a:t>
              </a:r>
              <a:endParaRPr lang="ko-KR" alt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0ACEBF4-D086-4EBE-9F90-AD418977D988}"/>
                </a:ext>
              </a:extLst>
            </p:cNvPr>
            <p:cNvSpPr/>
            <p:nvPr/>
          </p:nvSpPr>
          <p:spPr>
            <a:xfrm>
              <a:off x="7069668" y="3463182"/>
              <a:ext cx="587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한컴 고딕" panose="02000500000000000000" pitchFamily="2" charset="-127"/>
                  <a:ea typeface="한컴 고딕" panose="02000500000000000000" pitchFamily="2" charset="-127"/>
                </a:rPr>
                <a:t>Etc.</a:t>
              </a:r>
              <a:endParaRPr lang="ko-KR" altLang="en-US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A56E9-E406-4874-9879-354A5EAB6965}"/>
              </a:ext>
            </a:extLst>
          </p:cNvPr>
          <p:cNvSpPr/>
          <p:nvPr/>
        </p:nvSpPr>
        <p:spPr>
          <a:xfrm>
            <a:off x="260348" y="5448193"/>
            <a:ext cx="11664951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따라서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비정질 알루미나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(Amorphous Al</a:t>
            </a:r>
            <a:r>
              <a:rPr lang="en-US" altLang="ko-KR" b="1" kern="0" spc="-100" baseline="-250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O</a:t>
            </a:r>
            <a:r>
              <a:rPr lang="en-US" altLang="ko-KR" b="1" kern="0" spc="-100" baseline="-2500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와 비정질 실리케이트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(Amorphous SiO</a:t>
            </a:r>
            <a:r>
              <a:rPr lang="en-US" altLang="ko-KR" b="1" kern="0" spc="-100" baseline="-250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합인 </a:t>
            </a:r>
            <a:r>
              <a:rPr lang="ko-KR" altLang="en-US" b="1" u="sng" kern="0" spc="-100">
                <a:latin typeface="바탕" panose="02030600000101010101" pitchFamily="18" charset="-127"/>
                <a:ea typeface="바탕" panose="02030600000101010101" pitchFamily="18" charset="-127"/>
              </a:rPr>
              <a:t>비정질 알루미노실리케이트의 정량적인 값을 예측하는 것은 </a:t>
            </a:r>
            <a:r>
              <a:rPr lang="en-US" altLang="ko-KR" b="1" u="sng" kern="0" spc="-100">
                <a:latin typeface="바탕" panose="02030600000101010101" pitchFamily="18" charset="-127"/>
                <a:ea typeface="바탕" panose="02030600000101010101" pitchFamily="18" charset="-127"/>
              </a:rPr>
              <a:t>FA </a:t>
            </a:r>
            <a:r>
              <a:rPr lang="ko-KR" altLang="en-US" b="1" u="sng" kern="0" spc="-100">
                <a:latin typeface="바탕" panose="02030600000101010101" pitchFamily="18" charset="-127"/>
                <a:ea typeface="바탕" panose="02030600000101010101" pitchFamily="18" charset="-127"/>
              </a:rPr>
              <a:t>기반 콘크리트의 강도 예측에 있어 중요한 문제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이다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endParaRPr lang="en-US" altLang="ko-KR" kern="0" spc="-1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A7771A-A261-43B9-9935-C71AFB54708D}"/>
              </a:ext>
            </a:extLst>
          </p:cNvPr>
          <p:cNvSpPr txBox="1"/>
          <p:nvPr/>
        </p:nvSpPr>
        <p:spPr>
          <a:xfrm>
            <a:off x="3878874" y="4838556"/>
            <a:ext cx="37369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Fig. 2. </a:t>
            </a:r>
            <a:r>
              <a:rPr lang="ko-KR" altLang="en-US" sz="1500" b="1">
                <a:latin typeface="한컴 고딕" panose="02000500000000000000" pitchFamily="2" charset="-127"/>
                <a:ea typeface="한컴 고딕" panose="02000500000000000000" pitchFamily="2" charset="-127"/>
              </a:rPr>
              <a:t>플라이애시의 결정질 및 비결정질 상</a:t>
            </a:r>
            <a:r>
              <a:rPr lang="en-US" altLang="ko-KR" sz="150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5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5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97AD7-0AC8-4282-8F88-E8EFB45B2D09}"/>
              </a:ext>
            </a:extLst>
          </p:cNvPr>
          <p:cNvSpPr/>
          <p:nvPr/>
        </p:nvSpPr>
        <p:spPr>
          <a:xfrm>
            <a:off x="260348" y="1114716"/>
            <a:ext cx="11664951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최근에는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QXRD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분석을 이용하여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비정질 알루미노실리케이트 양을 분석한다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하지만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QXRD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는 실험자의 오차가 상대적으로 큰 분석법이며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비용 부담이 크다는 한계가 있다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597DE7-4F04-40A8-BC43-AA426436C62D}"/>
              </a:ext>
            </a:extLst>
          </p:cNvPr>
          <p:cNvSpPr/>
          <p:nvPr/>
        </p:nvSpPr>
        <p:spPr>
          <a:xfrm>
            <a:off x="263524" y="2245016"/>
            <a:ext cx="11664951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여기에서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머신러닝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(ML)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을 이용하여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XRF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를 통해 쉽게 구할 수 있는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의 화학조성값을 통해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비정질 알루미노실리케이트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양을 예측하고자 한다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본 연구는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의 비정질상의 화학성분이 전체 플라이애시의 화학성분과 어느 정도의 상관관계가 있음을 보고하는 연구들을 근거로 수행하였다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 </a:t>
            </a:r>
            <a:r>
              <a:rPr lang="en-US" altLang="ko-KR" kern="0" spc="-100">
                <a:latin typeface="바탕" panose="02030600000101010101" pitchFamily="18" charset="-127"/>
                <a:ea typeface="바탕" panose="02030600000101010101" pitchFamily="18" charset="-127"/>
              </a:rPr>
              <a:t>(Aughenbaugh, Stutzman et al. 2016)(Xu and Shi 2018)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2FD9E9-F3E4-481A-981B-07DAC5DF57A6}"/>
              </a:ext>
            </a:extLst>
          </p:cNvPr>
          <p:cNvSpPr/>
          <p:nvPr/>
        </p:nvSpPr>
        <p:spPr>
          <a:xfrm>
            <a:off x="263524" y="4206312"/>
            <a:ext cx="11664951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불분명한 관계를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ML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을 이용하여 맵핑할 수 있다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948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97AD7-0AC8-4282-8F88-E8EFB45B2D09}"/>
              </a:ext>
            </a:extLst>
          </p:cNvPr>
          <p:cNvSpPr/>
          <p:nvPr/>
        </p:nvSpPr>
        <p:spPr>
          <a:xfrm>
            <a:off x="260348" y="1102016"/>
            <a:ext cx="11664951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머신러닝을 이용하여 플라이애시의 화학조성 및 구조를 예측하는 연구가 부족하다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412B5-D000-44BC-A7BC-8E618B18BDC6}"/>
              </a:ext>
            </a:extLst>
          </p:cNvPr>
          <p:cNvSpPr/>
          <p:nvPr/>
        </p:nvSpPr>
        <p:spPr>
          <a:xfrm>
            <a:off x="260347" y="1832654"/>
            <a:ext cx="11664951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바탕" panose="02030600000101010101" pitchFamily="18" charset="-127"/>
              <a:buChar char="−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해외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대상으로 한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ML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모델을 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국내 </a:t>
            </a:r>
            <a:r>
              <a:rPr lang="en-US" altLang="ko-KR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u="sng" kern="0" spc="-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에 적용하기 어렵다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 algn="just" fontAlgn="base">
              <a:lnSpc>
                <a:spcPct val="150000"/>
              </a:lnSpc>
              <a:buAutoNum type="arabicParenBoth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기존의 해외논문에서 소개한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ML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알고리즘을 따라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해외 다양한 나라의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대상으로 한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ML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모델을 만들었다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en-US" altLang="ko-KR" kern="0" spc="-100">
                <a:latin typeface="바탕" panose="02030600000101010101" pitchFamily="18" charset="-127"/>
                <a:ea typeface="바탕" panose="02030600000101010101" pitchFamily="18" charset="-127"/>
              </a:rPr>
              <a:t>(Song, Yang et al. 2021)</a:t>
            </a:r>
          </a:p>
          <a:p>
            <a:pPr marL="342900" indent="-342900" algn="just" fontAlgn="base">
              <a:lnSpc>
                <a:spcPct val="150000"/>
              </a:lnSpc>
              <a:buAutoNum type="arabicParenBoth"/>
            </a:pP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해당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ML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모델에 국내 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FA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를 적용하였을 때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비정질 알루미노실리케이트 양을 예측하지 못하였다</a:t>
            </a:r>
            <a:r>
              <a:rPr lang="en-US" altLang="ko-KR" b="1" kern="0" spc="-1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965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D5D07-17FF-471B-A355-B5ABE77609C6}"/>
              </a:ext>
            </a:extLst>
          </p:cNvPr>
          <p:cNvSpPr txBox="1"/>
          <p:nvPr/>
        </p:nvSpPr>
        <p:spPr>
          <a:xfrm>
            <a:off x="1460500" y="177800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>
                <a:solidFill>
                  <a:srgbClr val="2F559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BEAFF348-1EEB-4FB2-97ED-7B65A00F70A4}"/>
              </a:ext>
            </a:extLst>
          </p:cNvPr>
          <p:cNvGrpSpPr/>
          <p:nvPr/>
        </p:nvGrpSpPr>
        <p:grpSpPr>
          <a:xfrm>
            <a:off x="2501184" y="1318949"/>
            <a:ext cx="7189632" cy="640368"/>
            <a:chOff x="539552" y="908720"/>
            <a:chExt cx="7920880" cy="792088"/>
          </a:xfrm>
        </p:grpSpPr>
        <p:grpSp>
          <p:nvGrpSpPr>
            <p:cNvPr id="8" name="그룹 20">
              <a:extLst>
                <a:ext uri="{FF2B5EF4-FFF2-40B4-BE49-F238E27FC236}">
                  <a16:creationId xmlns:a16="http://schemas.microsoft.com/office/drawing/2014/main" id="{8BDC8F0A-0A72-4BBE-8E67-D7B99318695A}"/>
                </a:ext>
              </a:extLst>
            </p:cNvPr>
            <p:cNvGrpSpPr/>
            <p:nvPr/>
          </p:nvGrpSpPr>
          <p:grpSpPr>
            <a:xfrm>
              <a:off x="539552" y="908720"/>
              <a:ext cx="7920880" cy="792088"/>
              <a:chOff x="539552" y="908720"/>
              <a:chExt cx="7920880" cy="792088"/>
            </a:xfrm>
          </p:grpSpPr>
          <p:sp>
            <p:nvSpPr>
              <p:cNvPr id="10" name="모서리가 둥근 직사각형 22">
                <a:extLst>
                  <a:ext uri="{FF2B5EF4-FFF2-40B4-BE49-F238E27FC236}">
                    <a16:creationId xmlns:a16="http://schemas.microsoft.com/office/drawing/2014/main" id="{5E420FC9-DBDB-4C12-AB18-E09C66770435}"/>
                  </a:ext>
                </a:extLst>
              </p:cNvPr>
              <p:cNvSpPr/>
              <p:nvPr/>
            </p:nvSpPr>
            <p:spPr>
              <a:xfrm>
                <a:off x="539552" y="908720"/>
                <a:ext cx="7920880" cy="792088"/>
              </a:xfrm>
              <a:prstGeom prst="roundRect">
                <a:avLst>
                  <a:gd name="adj" fmla="val 50000"/>
                </a:avLst>
              </a:prstGeom>
              <a:solidFill>
                <a:srgbClr val="01358B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" name="모서리가 둥근 직사각형 23">
                <a:extLst>
                  <a:ext uri="{FF2B5EF4-FFF2-40B4-BE49-F238E27FC236}">
                    <a16:creationId xmlns:a16="http://schemas.microsoft.com/office/drawing/2014/main" id="{125821C6-2169-4A5F-BACC-AD80FC2E6688}"/>
                  </a:ext>
                </a:extLst>
              </p:cNvPr>
              <p:cNvSpPr/>
              <p:nvPr/>
            </p:nvSpPr>
            <p:spPr>
              <a:xfrm>
                <a:off x="1619672" y="980728"/>
                <a:ext cx="6768752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" name="직사각형 24">
                <a:extLst>
                  <a:ext uri="{FF2B5EF4-FFF2-40B4-BE49-F238E27FC236}">
                    <a16:creationId xmlns:a16="http://schemas.microsoft.com/office/drawing/2014/main" id="{02DF2A00-0351-42F8-8FF9-D46C77C7C59A}"/>
                  </a:ext>
                </a:extLst>
              </p:cNvPr>
              <p:cNvSpPr/>
              <p:nvPr/>
            </p:nvSpPr>
            <p:spPr>
              <a:xfrm flipH="1">
                <a:off x="933882" y="1025663"/>
                <a:ext cx="370665" cy="49490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2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바탕" panose="02030600000101010101" pitchFamily="18" charset="-127"/>
                    <a:ea typeface="바탕" panose="02030600000101010101" pitchFamily="18" charset="-127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9" name="직사각형 21">
              <a:extLst>
                <a:ext uri="{FF2B5EF4-FFF2-40B4-BE49-F238E27FC236}">
                  <a16:creationId xmlns:a16="http://schemas.microsoft.com/office/drawing/2014/main" id="{6FEDD7B4-3DFA-4D10-80C9-D04ACD87D042}"/>
                </a:ext>
              </a:extLst>
            </p:cNvPr>
            <p:cNvSpPr/>
            <p:nvPr/>
          </p:nvSpPr>
          <p:spPr>
            <a:xfrm flipH="1">
              <a:off x="1869551" y="1042068"/>
              <a:ext cx="6296264" cy="5106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FA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의 높은 품질 변동성</a:t>
              </a:r>
              <a:endParaRPr lang="ko-KR" altLang="en-US" sz="2000" b="1" dirty="0">
                <a:ln w="12700">
                  <a:noFill/>
                </a:ln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5" name="그룹 19">
            <a:extLst>
              <a:ext uri="{FF2B5EF4-FFF2-40B4-BE49-F238E27FC236}">
                <a16:creationId xmlns:a16="http://schemas.microsoft.com/office/drawing/2014/main" id="{63134251-4A06-4501-BA54-584A68B17DB7}"/>
              </a:ext>
            </a:extLst>
          </p:cNvPr>
          <p:cNvGrpSpPr/>
          <p:nvPr/>
        </p:nvGrpSpPr>
        <p:grpSpPr>
          <a:xfrm>
            <a:off x="2501184" y="2106350"/>
            <a:ext cx="7189632" cy="640368"/>
            <a:chOff x="539552" y="908720"/>
            <a:chExt cx="7920880" cy="792088"/>
          </a:xfrm>
        </p:grpSpPr>
        <p:grpSp>
          <p:nvGrpSpPr>
            <p:cNvPr id="16" name="그룹 20">
              <a:extLst>
                <a:ext uri="{FF2B5EF4-FFF2-40B4-BE49-F238E27FC236}">
                  <a16:creationId xmlns:a16="http://schemas.microsoft.com/office/drawing/2014/main" id="{909C1023-9388-48CA-BE94-32B981495D9C}"/>
                </a:ext>
              </a:extLst>
            </p:cNvPr>
            <p:cNvGrpSpPr/>
            <p:nvPr/>
          </p:nvGrpSpPr>
          <p:grpSpPr>
            <a:xfrm>
              <a:off x="539552" y="908720"/>
              <a:ext cx="7920880" cy="792088"/>
              <a:chOff x="539552" y="908720"/>
              <a:chExt cx="7920880" cy="792088"/>
            </a:xfrm>
          </p:grpSpPr>
          <p:sp>
            <p:nvSpPr>
              <p:cNvPr id="18" name="모서리가 둥근 직사각형 22">
                <a:extLst>
                  <a:ext uri="{FF2B5EF4-FFF2-40B4-BE49-F238E27FC236}">
                    <a16:creationId xmlns:a16="http://schemas.microsoft.com/office/drawing/2014/main" id="{F73D6947-114D-470C-9298-9AC77E5E2331}"/>
                  </a:ext>
                </a:extLst>
              </p:cNvPr>
              <p:cNvSpPr/>
              <p:nvPr/>
            </p:nvSpPr>
            <p:spPr>
              <a:xfrm>
                <a:off x="539552" y="908720"/>
                <a:ext cx="7920880" cy="792088"/>
              </a:xfrm>
              <a:prstGeom prst="roundRect">
                <a:avLst>
                  <a:gd name="adj" fmla="val 50000"/>
                </a:avLst>
              </a:prstGeom>
              <a:solidFill>
                <a:srgbClr val="01358B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" name="모서리가 둥근 직사각형 23">
                <a:extLst>
                  <a:ext uri="{FF2B5EF4-FFF2-40B4-BE49-F238E27FC236}">
                    <a16:creationId xmlns:a16="http://schemas.microsoft.com/office/drawing/2014/main" id="{657C5C95-3694-4AA9-B8E0-2FF9E727C932}"/>
                  </a:ext>
                </a:extLst>
              </p:cNvPr>
              <p:cNvSpPr/>
              <p:nvPr/>
            </p:nvSpPr>
            <p:spPr>
              <a:xfrm>
                <a:off x="1619672" y="980728"/>
                <a:ext cx="6768752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" name="직사각형 24">
                <a:extLst>
                  <a:ext uri="{FF2B5EF4-FFF2-40B4-BE49-F238E27FC236}">
                    <a16:creationId xmlns:a16="http://schemas.microsoft.com/office/drawing/2014/main" id="{76CB9445-F5BF-42E4-87F5-8C077F6E5AAB}"/>
                  </a:ext>
                </a:extLst>
              </p:cNvPr>
              <p:cNvSpPr/>
              <p:nvPr/>
            </p:nvSpPr>
            <p:spPr>
              <a:xfrm flipH="1">
                <a:off x="933882" y="1025662"/>
                <a:ext cx="370665" cy="49490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20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바탕" panose="02030600000101010101" pitchFamily="18" charset="-127"/>
                    <a:ea typeface="바탕" panose="02030600000101010101" pitchFamily="18" charset="-127"/>
                    <a:cs typeface="Arial" panose="020B0604020202020204" pitchFamily="34" charset="0"/>
                  </a:rPr>
                  <a:t>2</a:t>
                </a:r>
                <a:endParaRPr lang="en-US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21">
              <a:extLst>
                <a:ext uri="{FF2B5EF4-FFF2-40B4-BE49-F238E27FC236}">
                  <a16:creationId xmlns:a16="http://schemas.microsoft.com/office/drawing/2014/main" id="{AA172588-7764-4009-8848-B2ABCDF73FAC}"/>
                </a:ext>
              </a:extLst>
            </p:cNvPr>
            <p:cNvSpPr/>
            <p:nvPr/>
          </p:nvSpPr>
          <p:spPr>
            <a:xfrm flipH="1">
              <a:off x="1869551" y="1042068"/>
              <a:ext cx="6296264" cy="5106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ASTM C618 FA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 분류 문제점</a:t>
              </a:r>
              <a:endParaRPr lang="ko-KR" altLang="en-US" sz="2000" b="1" dirty="0">
                <a:ln w="12700">
                  <a:noFill/>
                </a:ln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1" name="그룹 19">
            <a:extLst>
              <a:ext uri="{FF2B5EF4-FFF2-40B4-BE49-F238E27FC236}">
                <a16:creationId xmlns:a16="http://schemas.microsoft.com/office/drawing/2014/main" id="{F6C80016-16FB-4435-BD2A-36855A8D96F2}"/>
              </a:ext>
            </a:extLst>
          </p:cNvPr>
          <p:cNvGrpSpPr/>
          <p:nvPr/>
        </p:nvGrpSpPr>
        <p:grpSpPr>
          <a:xfrm>
            <a:off x="2501184" y="2944922"/>
            <a:ext cx="7189632" cy="640368"/>
            <a:chOff x="539552" y="908720"/>
            <a:chExt cx="7920880" cy="792088"/>
          </a:xfrm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D110B1AB-0B67-482B-945E-70EC1957F63E}"/>
                </a:ext>
              </a:extLst>
            </p:cNvPr>
            <p:cNvGrpSpPr/>
            <p:nvPr/>
          </p:nvGrpSpPr>
          <p:grpSpPr>
            <a:xfrm>
              <a:off x="539552" y="908720"/>
              <a:ext cx="7920880" cy="792088"/>
              <a:chOff x="539552" y="908720"/>
              <a:chExt cx="7920880" cy="792088"/>
            </a:xfrm>
          </p:grpSpPr>
          <p:sp>
            <p:nvSpPr>
              <p:cNvPr id="24" name="모서리가 둥근 직사각형 22">
                <a:extLst>
                  <a:ext uri="{FF2B5EF4-FFF2-40B4-BE49-F238E27FC236}">
                    <a16:creationId xmlns:a16="http://schemas.microsoft.com/office/drawing/2014/main" id="{F7EA767C-ABC8-466E-99D8-0A03441F0634}"/>
                  </a:ext>
                </a:extLst>
              </p:cNvPr>
              <p:cNvSpPr/>
              <p:nvPr/>
            </p:nvSpPr>
            <p:spPr>
              <a:xfrm>
                <a:off x="539552" y="908720"/>
                <a:ext cx="7920880" cy="792088"/>
              </a:xfrm>
              <a:prstGeom prst="roundRect">
                <a:avLst>
                  <a:gd name="adj" fmla="val 50000"/>
                </a:avLst>
              </a:prstGeom>
              <a:solidFill>
                <a:srgbClr val="01358B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" name="모서리가 둥근 직사각형 23">
                <a:extLst>
                  <a:ext uri="{FF2B5EF4-FFF2-40B4-BE49-F238E27FC236}">
                    <a16:creationId xmlns:a16="http://schemas.microsoft.com/office/drawing/2014/main" id="{02D711B5-4FE2-4A6F-A95D-0BB92716B131}"/>
                  </a:ext>
                </a:extLst>
              </p:cNvPr>
              <p:cNvSpPr/>
              <p:nvPr/>
            </p:nvSpPr>
            <p:spPr>
              <a:xfrm>
                <a:off x="1619672" y="980728"/>
                <a:ext cx="6768752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24">
                <a:extLst>
                  <a:ext uri="{FF2B5EF4-FFF2-40B4-BE49-F238E27FC236}">
                    <a16:creationId xmlns:a16="http://schemas.microsoft.com/office/drawing/2014/main" id="{BD598D22-C9D9-479B-AD34-380496EA5C8D}"/>
                  </a:ext>
                </a:extLst>
              </p:cNvPr>
              <p:cNvSpPr/>
              <p:nvPr/>
            </p:nvSpPr>
            <p:spPr>
              <a:xfrm flipH="1">
                <a:off x="933882" y="1025662"/>
                <a:ext cx="370665" cy="49490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20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바탕" panose="02030600000101010101" pitchFamily="18" charset="-127"/>
                    <a:ea typeface="바탕" panose="02030600000101010101" pitchFamily="18" charset="-127"/>
                    <a:cs typeface="Arial" panose="020B0604020202020204" pitchFamily="34" charset="0"/>
                  </a:rPr>
                  <a:t>3</a:t>
                </a:r>
                <a:endParaRPr lang="en-US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직사각형 21">
              <a:extLst>
                <a:ext uri="{FF2B5EF4-FFF2-40B4-BE49-F238E27FC236}">
                  <a16:creationId xmlns:a16="http://schemas.microsoft.com/office/drawing/2014/main" id="{A6BA7998-3643-462C-BEB4-0AC6FA2D84EF}"/>
                </a:ext>
              </a:extLst>
            </p:cNvPr>
            <p:cNvSpPr/>
            <p:nvPr/>
          </p:nvSpPr>
          <p:spPr>
            <a:xfrm flipH="1">
              <a:off x="1869551" y="1042068"/>
              <a:ext cx="6296264" cy="5106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QXRD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를 통한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FA 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비정질상 규정의 한계</a:t>
              </a:r>
              <a:endParaRPr lang="ko-KR" altLang="en-US" sz="2000" b="1" dirty="0">
                <a:ln w="12700">
                  <a:noFill/>
                </a:ln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36" name="모서리가 둥근 직사각형 22">
            <a:extLst>
              <a:ext uri="{FF2B5EF4-FFF2-40B4-BE49-F238E27FC236}">
                <a16:creationId xmlns:a16="http://schemas.microsoft.com/office/drawing/2014/main" id="{0331A5F0-022E-461F-AE71-3BE0B1119D05}"/>
              </a:ext>
            </a:extLst>
          </p:cNvPr>
          <p:cNvSpPr/>
          <p:nvPr/>
        </p:nvSpPr>
        <p:spPr>
          <a:xfrm>
            <a:off x="2006565" y="5114584"/>
            <a:ext cx="8178865" cy="1403201"/>
          </a:xfrm>
          <a:prstGeom prst="roundRect">
            <a:avLst>
              <a:gd name="adj" fmla="val 50000"/>
            </a:avLst>
          </a:prstGeom>
          <a:solidFill>
            <a:srgbClr val="01358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머신러닝을 이용하여 국내 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FA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의 </a:t>
            </a:r>
            <a:r>
              <a:rPr lang="en-US" altLang="ko-KR" sz="2000" b="1" u="sng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XRF </a:t>
            </a:r>
            <a:r>
              <a:rPr lang="ko-KR" altLang="en-US" sz="2000" b="1" u="sng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화학조성값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을 바탕으로</a:t>
            </a: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FA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의 반응성의 결정적 요소인 </a:t>
            </a:r>
            <a:r>
              <a:rPr lang="ko-KR" altLang="en-US" sz="2000" b="1" u="sng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비정질 알루미노실리케이트 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양을 </a:t>
            </a:r>
            <a:endParaRPr lang="en-US" altLang="ko-KR" sz="2000" b="1"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예측하고자 한다</a:t>
            </a:r>
            <a:r>
              <a:rPr lang="en-US" altLang="ko-KR" sz="2000" b="1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b="1"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47F00-75F2-4F0D-A262-B6980AB9CFF5}"/>
              </a:ext>
            </a:extLst>
          </p:cNvPr>
          <p:cNvSpPr txBox="1"/>
          <p:nvPr/>
        </p:nvSpPr>
        <p:spPr>
          <a:xfrm>
            <a:off x="5069914" y="855977"/>
            <a:ext cx="20521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>
                <a:solidFill>
                  <a:srgbClr val="01358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필요성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54112F-9EFC-4D80-A269-101479F2F939}"/>
              </a:ext>
            </a:extLst>
          </p:cNvPr>
          <p:cNvSpPr txBox="1"/>
          <p:nvPr/>
        </p:nvSpPr>
        <p:spPr>
          <a:xfrm>
            <a:off x="5230216" y="4645507"/>
            <a:ext cx="17315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>
                <a:solidFill>
                  <a:srgbClr val="01358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목적</a:t>
            </a:r>
          </a:p>
        </p:txBody>
      </p:sp>
      <p:grpSp>
        <p:nvGrpSpPr>
          <p:cNvPr id="41" name="그룹 19">
            <a:extLst>
              <a:ext uri="{FF2B5EF4-FFF2-40B4-BE49-F238E27FC236}">
                <a16:creationId xmlns:a16="http://schemas.microsoft.com/office/drawing/2014/main" id="{3944CE15-8AB5-4AED-8934-96EA61D207BA}"/>
              </a:ext>
            </a:extLst>
          </p:cNvPr>
          <p:cNvGrpSpPr/>
          <p:nvPr/>
        </p:nvGrpSpPr>
        <p:grpSpPr>
          <a:xfrm>
            <a:off x="2501184" y="3702851"/>
            <a:ext cx="7189632" cy="640368"/>
            <a:chOff x="539552" y="908720"/>
            <a:chExt cx="7920880" cy="792088"/>
          </a:xfrm>
        </p:grpSpPr>
        <p:grpSp>
          <p:nvGrpSpPr>
            <p:cNvPr id="42" name="그룹 20">
              <a:extLst>
                <a:ext uri="{FF2B5EF4-FFF2-40B4-BE49-F238E27FC236}">
                  <a16:creationId xmlns:a16="http://schemas.microsoft.com/office/drawing/2014/main" id="{0E5B16E9-CE26-4C33-B3CD-1709592E5CCB}"/>
                </a:ext>
              </a:extLst>
            </p:cNvPr>
            <p:cNvGrpSpPr/>
            <p:nvPr/>
          </p:nvGrpSpPr>
          <p:grpSpPr>
            <a:xfrm>
              <a:off x="539552" y="908720"/>
              <a:ext cx="7920880" cy="792088"/>
              <a:chOff x="539552" y="908720"/>
              <a:chExt cx="7920880" cy="792088"/>
            </a:xfrm>
          </p:grpSpPr>
          <p:sp>
            <p:nvSpPr>
              <p:cNvPr id="44" name="모서리가 둥근 직사각형 22">
                <a:extLst>
                  <a:ext uri="{FF2B5EF4-FFF2-40B4-BE49-F238E27FC236}">
                    <a16:creationId xmlns:a16="http://schemas.microsoft.com/office/drawing/2014/main" id="{FFC62951-641C-4A18-90A2-71C1716BFE7D}"/>
                  </a:ext>
                </a:extLst>
              </p:cNvPr>
              <p:cNvSpPr/>
              <p:nvPr/>
            </p:nvSpPr>
            <p:spPr>
              <a:xfrm>
                <a:off x="539552" y="908720"/>
                <a:ext cx="7920880" cy="792088"/>
              </a:xfrm>
              <a:prstGeom prst="roundRect">
                <a:avLst>
                  <a:gd name="adj" fmla="val 50000"/>
                </a:avLst>
              </a:prstGeom>
              <a:solidFill>
                <a:srgbClr val="01358B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" name="모서리가 둥근 직사각형 23">
                <a:extLst>
                  <a:ext uri="{FF2B5EF4-FFF2-40B4-BE49-F238E27FC236}">
                    <a16:creationId xmlns:a16="http://schemas.microsoft.com/office/drawing/2014/main" id="{4F590101-5D82-4723-8811-1468C0C06EA7}"/>
                  </a:ext>
                </a:extLst>
              </p:cNvPr>
              <p:cNvSpPr/>
              <p:nvPr/>
            </p:nvSpPr>
            <p:spPr>
              <a:xfrm>
                <a:off x="1619672" y="980728"/>
                <a:ext cx="6768752" cy="6480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" name="직사각형 24">
                <a:extLst>
                  <a:ext uri="{FF2B5EF4-FFF2-40B4-BE49-F238E27FC236}">
                    <a16:creationId xmlns:a16="http://schemas.microsoft.com/office/drawing/2014/main" id="{D754FDD8-FD70-4DF6-A58F-A21AF5641C03}"/>
                  </a:ext>
                </a:extLst>
              </p:cNvPr>
              <p:cNvSpPr/>
              <p:nvPr/>
            </p:nvSpPr>
            <p:spPr>
              <a:xfrm flipH="1">
                <a:off x="933882" y="1025662"/>
                <a:ext cx="370665" cy="49490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200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바탕" panose="02030600000101010101" pitchFamily="18" charset="-127"/>
                    <a:ea typeface="바탕" panose="02030600000101010101" pitchFamily="18" charset="-127"/>
                    <a:cs typeface="Arial" panose="020B0604020202020204" pitchFamily="34" charset="0"/>
                  </a:rPr>
                  <a:t>4</a:t>
                </a:r>
                <a:endParaRPr lang="en-US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직사각형 21">
              <a:extLst>
                <a:ext uri="{FF2B5EF4-FFF2-40B4-BE49-F238E27FC236}">
                  <a16:creationId xmlns:a16="http://schemas.microsoft.com/office/drawing/2014/main" id="{54AE5E6E-E78D-4DC0-921E-C45905417840}"/>
                </a:ext>
              </a:extLst>
            </p:cNvPr>
            <p:cNvSpPr/>
            <p:nvPr/>
          </p:nvSpPr>
          <p:spPr>
            <a:xfrm flipH="1">
              <a:off x="1869551" y="1042068"/>
              <a:ext cx="6296264" cy="5106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해외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ML 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모델에 국내 </a:t>
              </a:r>
              <a:r>
                <a:rPr lang="en-US" altLang="ko-KR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FA</a:t>
              </a:r>
              <a:r>
                <a:rPr lang="ko-KR" altLang="en-US" sz="2000" b="1">
                  <a:ln w="12700">
                    <a:noFill/>
                  </a:ln>
                  <a:effectLst>
                    <a:glow rad="127000">
                      <a:schemeClr val="bg1"/>
                    </a:glow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 적용성이 낮음</a:t>
              </a:r>
              <a:endParaRPr lang="ko-KR" altLang="en-US" sz="2000" b="1" dirty="0">
                <a:ln w="12700">
                  <a:noFill/>
                </a:ln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74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2320</Words>
  <Application>Microsoft Office PowerPoint</Application>
  <PresentationFormat>와이드스크린</PresentationFormat>
  <Paragraphs>355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HY헤드라인M</vt:lpstr>
      <vt:lpstr>KoPubWorld돋움체 Medium</vt:lpstr>
      <vt:lpstr>KoPub바탕체 Bold</vt:lpstr>
      <vt:lpstr>맑은 고딕</vt:lpstr>
      <vt:lpstr>바탕</vt:lpstr>
      <vt:lpstr>한컴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우영</dc:creator>
  <cp:lastModifiedBy>박 우영</cp:lastModifiedBy>
  <cp:revision>84</cp:revision>
  <dcterms:created xsi:type="dcterms:W3CDTF">2022-10-14T08:59:57Z</dcterms:created>
  <dcterms:modified xsi:type="dcterms:W3CDTF">2022-10-24T04:01:55Z</dcterms:modified>
</cp:coreProperties>
</file>