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a4V59Y5lIk5lWZ9uF1Quu+jnj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7bb1b852_1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767bb1b852_10_10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67bb1b852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767bb1b852_9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67bb1b852_9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767bb1b852_9_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7bb1b852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767bb1b852_4_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67bb1b852_1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767bb1b852_10_17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67bb1b852_4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767bb1b852_4_1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67bb1b852_4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767bb1b852_4_9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67bb1b852_4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767bb1b852_4_1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67bb1b852_4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767bb1b852_4_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67bb1b852_4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767bb1b852_4_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67bb1b852_1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767bb1b852_10_16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67bb1b852_1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2767bb1b852_12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67bb1b852_1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767bb1b852_10_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67bb1b852_1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767bb1b852_10_8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67bb1b852_1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767bb1b852_10_4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7bb1b852_1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2767bb1b852_10_5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67bb1b852_1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767bb1b852_10_7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7bb1b852_1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767bb1b852_10_9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206643" y="2890841"/>
            <a:ext cx="887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서울시 공유자전거 따릉이 수요 분석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1600">
                <a:solidFill>
                  <a:schemeClr val="dk1"/>
                </a:solidFill>
              </a:rPr>
              <a:t>6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16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976506" y="4506730"/>
            <a:ext cx="459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E0C0B"/>
                </a:solidFill>
                <a:latin typeface="Arial"/>
                <a:ea typeface="Arial"/>
                <a:cs typeface="Arial"/>
                <a:sym typeface="Arial"/>
              </a:rPr>
              <a:t>김세윤 A041098</a:t>
            </a:r>
            <a:endParaRPr b="1" i="0" sz="1500" u="none" cap="none" strike="noStrike">
              <a:solidFill>
                <a:srgbClr val="0E0C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E0C0B"/>
                </a:solidFill>
                <a:latin typeface="Arial"/>
                <a:ea typeface="Arial"/>
                <a:cs typeface="Arial"/>
                <a:sym typeface="Arial"/>
              </a:rPr>
              <a:t>김예진 A041208</a:t>
            </a:r>
            <a:endParaRPr b="1" i="0" sz="1500" u="none" cap="none" strike="noStrike">
              <a:solidFill>
                <a:srgbClr val="0E0C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E0C0B"/>
                </a:solidFill>
                <a:latin typeface="Arial"/>
                <a:ea typeface="Arial"/>
                <a:cs typeface="Arial"/>
                <a:sym typeface="Arial"/>
              </a:rPr>
              <a:t>박우영 A041186</a:t>
            </a:r>
            <a:endParaRPr b="1" i="0" sz="1500" u="none" cap="none" strike="noStrike">
              <a:solidFill>
                <a:srgbClr val="0E0C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E0C0B"/>
                </a:solidFill>
                <a:latin typeface="Arial"/>
                <a:ea typeface="Arial"/>
                <a:cs typeface="Arial"/>
                <a:sym typeface="Arial"/>
              </a:rPr>
              <a:t>손은비 A041019</a:t>
            </a:r>
            <a:endParaRPr b="1" i="0" sz="1500" u="none" cap="none" strike="noStrike">
              <a:solidFill>
                <a:srgbClr val="0E0C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E0C0B"/>
                </a:solidFill>
                <a:latin typeface="Arial"/>
                <a:ea typeface="Arial"/>
                <a:cs typeface="Arial"/>
                <a:sym typeface="Arial"/>
              </a:rPr>
              <a:t>전명규 A041111</a:t>
            </a:r>
            <a:endParaRPr b="1" i="0" sz="1500" u="none" cap="none" strike="noStrike">
              <a:solidFill>
                <a:srgbClr val="0E0C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E0C0B"/>
                </a:solidFill>
                <a:latin typeface="Arial"/>
                <a:ea typeface="Arial"/>
                <a:cs typeface="Arial"/>
                <a:sym typeface="Arial"/>
              </a:rPr>
              <a:t>홍진화 A041169</a:t>
            </a:r>
            <a:endParaRPr b="1" i="0" sz="1500" u="none" cap="none" strike="noStrike">
              <a:solidFill>
                <a:srgbClr val="0E0C0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7bb1b852_10_100"/>
          <p:cNvSpPr txBox="1"/>
          <p:nvPr>
            <p:ph type="title"/>
          </p:nvPr>
        </p:nvSpPr>
        <p:spPr>
          <a:xfrm>
            <a:off x="432628" y="510875"/>
            <a:ext cx="5005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분석(초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미세먼지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767bb1b852_1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7" y="1804325"/>
            <a:ext cx="8639380" cy="324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67bb1b852_10_100"/>
          <p:cNvSpPr txBox="1"/>
          <p:nvPr/>
        </p:nvSpPr>
        <p:spPr>
          <a:xfrm>
            <a:off x="981888" y="5150625"/>
            <a:ext cx="79422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이상치 비율: 4.170%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67bb1b852_9_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분석(시간)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2767bb1b852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7" y="2100416"/>
            <a:ext cx="8639269" cy="322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67bb1b852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7" y="2029266"/>
            <a:ext cx="8639269" cy="322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767bb1b852_9_0"/>
          <p:cNvSpPr txBox="1"/>
          <p:nvPr/>
        </p:nvSpPr>
        <p:spPr>
          <a:xfrm>
            <a:off x="708000" y="5534775"/>
            <a:ext cx="8490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날짜를 나타내는 칼럼이라 특이사항이 없고, 완전히 대칭적인 결과가 나타난다.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1시간 단위로 데이터 값을 측정하여 거의 동등한 수치를 가진다.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67bb1b852_9_7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분석(기온)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767bb1b852_9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7" y="1804316"/>
            <a:ext cx="8639380" cy="324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67bb1b852_9_7"/>
          <p:cNvSpPr txBox="1"/>
          <p:nvPr/>
        </p:nvSpPr>
        <p:spPr>
          <a:xfrm>
            <a:off x="525775" y="5221750"/>
            <a:ext cx="86394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평균 기온은 19도이다.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커널 밀도 그래프의 분포를 봤을 때, 더운 시간대 보다는 선선한 시간대가 많다는 것을 알 수 있다.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67bb1b852_4_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767bb1b852_4_1"/>
          <p:cNvSpPr txBox="1"/>
          <p:nvPr>
            <p:ph idx="1" type="body"/>
          </p:nvPr>
        </p:nvSpPr>
        <p:spPr>
          <a:xfrm>
            <a:off x="-12413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u="sng"/>
              <a:t>강우량</a:t>
            </a:r>
            <a:r>
              <a:rPr b="1" lang="ko-KR"/>
              <a:t>과 따릉이 대여량</a:t>
            </a:r>
            <a:endParaRPr b="1"/>
          </a:p>
        </p:txBody>
      </p:sp>
      <p:pic>
        <p:nvPicPr>
          <p:cNvPr id="136" name="Google Shape;136;g2767bb1b852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0" y="1944928"/>
            <a:ext cx="54864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767bb1b852_4_1"/>
          <p:cNvSpPr txBox="1"/>
          <p:nvPr/>
        </p:nvSpPr>
        <p:spPr>
          <a:xfrm>
            <a:off x="6788100" y="4979700"/>
            <a:ext cx="323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t-통계량 : 21.390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p-value : 8.86e-98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67bb1b852_10_179"/>
          <p:cNvSpPr txBox="1"/>
          <p:nvPr>
            <p:ph type="title"/>
          </p:nvPr>
        </p:nvSpPr>
        <p:spPr>
          <a:xfrm>
            <a:off x="432627" y="510875"/>
            <a:ext cx="4663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참고. 강우량과 습도의 관계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767bb1b852_1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39" y="1619475"/>
            <a:ext cx="5847925" cy="44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67bb1b852_4_123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767bb1b852_4_123"/>
          <p:cNvSpPr txBox="1"/>
          <p:nvPr>
            <p:ph idx="1" type="body"/>
          </p:nvPr>
        </p:nvSpPr>
        <p:spPr>
          <a:xfrm>
            <a:off x="-12413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u="sng"/>
              <a:t>오존 농도</a:t>
            </a:r>
            <a:r>
              <a:rPr b="1" lang="ko-KR"/>
              <a:t>와 따릉이 대여량</a:t>
            </a:r>
            <a:endParaRPr b="1"/>
          </a:p>
        </p:txBody>
      </p:sp>
      <p:sp>
        <p:nvSpPr>
          <p:cNvPr id="150" name="Google Shape;150;g2767bb1b852_4_123"/>
          <p:cNvSpPr txBox="1"/>
          <p:nvPr/>
        </p:nvSpPr>
        <p:spPr>
          <a:xfrm>
            <a:off x="6840700" y="4990588"/>
            <a:ext cx="25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상관계수 : 0.315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p-value : 5.67e-134</a:t>
            </a:r>
            <a:endParaRPr b="1" sz="1800"/>
          </a:p>
        </p:txBody>
      </p:sp>
      <p:pic>
        <p:nvPicPr>
          <p:cNvPr id="151" name="Google Shape;151;g2767bb1b852_4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83953"/>
            <a:ext cx="6086649" cy="455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67bb1b852_4_94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767bb1b852_4_94"/>
          <p:cNvSpPr txBox="1"/>
          <p:nvPr>
            <p:ph idx="1" type="body"/>
          </p:nvPr>
        </p:nvSpPr>
        <p:spPr>
          <a:xfrm>
            <a:off x="-12413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u="sng"/>
              <a:t>미세먼지</a:t>
            </a:r>
            <a:r>
              <a:rPr b="1" lang="ko-KR"/>
              <a:t>와 따릉이 대여량</a:t>
            </a:r>
            <a:endParaRPr b="1"/>
          </a:p>
        </p:txBody>
      </p:sp>
      <p:sp>
        <p:nvSpPr>
          <p:cNvPr id="158" name="Google Shape;158;g2767bb1b852_4_94"/>
          <p:cNvSpPr txBox="1"/>
          <p:nvPr>
            <p:ph idx="1" type="body"/>
          </p:nvPr>
        </p:nvSpPr>
        <p:spPr>
          <a:xfrm>
            <a:off x="369487" y="1848003"/>
            <a:ext cx="87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ko-KR" sz="1500" u="sng"/>
              <a:t>미세먼지(</a:t>
            </a:r>
            <a:r>
              <a:rPr lang="ko-KR" sz="1500" u="sng"/>
              <a:t>PM10)</a:t>
            </a:r>
            <a:endParaRPr sz="1500"/>
          </a:p>
        </p:txBody>
      </p:sp>
      <p:pic>
        <p:nvPicPr>
          <p:cNvPr id="159" name="Google Shape;159;g2767bb1b852_4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00" y="2311350"/>
            <a:ext cx="4521737" cy="33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767bb1b852_4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899" y="1338453"/>
            <a:ext cx="4160750" cy="31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767bb1b852_4_94"/>
          <p:cNvSpPr txBox="1"/>
          <p:nvPr/>
        </p:nvSpPr>
        <p:spPr>
          <a:xfrm>
            <a:off x="5505625" y="5269825"/>
            <a:ext cx="40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미세먼지가 300이상일 때, 고위험으로 분류한다.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미세먼지 정보를 범주화하여 따릉이 대여수와의 상관관계를 확인하였지만, 역시 관련이 없다.</a:t>
            </a:r>
            <a:endParaRPr b="1"/>
          </a:p>
        </p:txBody>
      </p:sp>
      <p:sp>
        <p:nvSpPr>
          <p:cNvPr id="162" name="Google Shape;162;g2767bb1b852_4_94"/>
          <p:cNvSpPr txBox="1"/>
          <p:nvPr/>
        </p:nvSpPr>
        <p:spPr>
          <a:xfrm>
            <a:off x="976825" y="5700925"/>
            <a:ext cx="20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상관계수 : 0.028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p-value : 0.032</a:t>
            </a:r>
            <a:endParaRPr b="1"/>
          </a:p>
        </p:txBody>
      </p:sp>
      <p:sp>
        <p:nvSpPr>
          <p:cNvPr id="163" name="Google Shape;163;g2767bb1b852_4_94"/>
          <p:cNvSpPr txBox="1"/>
          <p:nvPr/>
        </p:nvSpPr>
        <p:spPr>
          <a:xfrm>
            <a:off x="5505625" y="4600225"/>
            <a:ext cx="20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상관계수 : 1.54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p-value : 0.12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67bb1b852_4_11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767bb1b852_4_111"/>
          <p:cNvSpPr txBox="1"/>
          <p:nvPr>
            <p:ph idx="1" type="body"/>
          </p:nvPr>
        </p:nvSpPr>
        <p:spPr>
          <a:xfrm>
            <a:off x="-12413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u="sng"/>
              <a:t>미세먼지</a:t>
            </a:r>
            <a:r>
              <a:rPr b="1" lang="ko-KR"/>
              <a:t>와 따릉이 대여량</a:t>
            </a:r>
            <a:endParaRPr b="1"/>
          </a:p>
        </p:txBody>
      </p:sp>
      <p:sp>
        <p:nvSpPr>
          <p:cNvPr id="170" name="Google Shape;170;g2767bb1b852_4_111"/>
          <p:cNvSpPr txBox="1"/>
          <p:nvPr>
            <p:ph idx="1" type="body"/>
          </p:nvPr>
        </p:nvSpPr>
        <p:spPr>
          <a:xfrm>
            <a:off x="369487" y="1848003"/>
            <a:ext cx="87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500"/>
              <a:t>2.  </a:t>
            </a:r>
            <a:r>
              <a:rPr lang="ko-KR" sz="1500" u="sng"/>
              <a:t>초</a:t>
            </a:r>
            <a:r>
              <a:rPr lang="ko-KR" sz="1500" u="sng"/>
              <a:t>미세먼지</a:t>
            </a:r>
            <a:r>
              <a:rPr lang="ko-KR" sz="1500"/>
              <a:t>(PM2.5)</a:t>
            </a:r>
            <a:endParaRPr sz="1500"/>
          </a:p>
        </p:txBody>
      </p:sp>
      <p:sp>
        <p:nvSpPr>
          <p:cNvPr id="171" name="Google Shape;171;g2767bb1b852_4_111"/>
          <p:cNvSpPr txBox="1"/>
          <p:nvPr/>
        </p:nvSpPr>
        <p:spPr>
          <a:xfrm>
            <a:off x="6517575" y="4823113"/>
            <a:ext cx="20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상관계수 : 0.037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p-value : 0.005</a:t>
            </a:r>
            <a:endParaRPr b="1"/>
          </a:p>
        </p:txBody>
      </p:sp>
      <p:pic>
        <p:nvPicPr>
          <p:cNvPr id="172" name="Google Shape;172;g2767bb1b852_4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323500"/>
            <a:ext cx="5254900" cy="3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67bb1b852_4_9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767bb1b852_4_9"/>
          <p:cNvSpPr txBox="1"/>
          <p:nvPr>
            <p:ph idx="1" type="body"/>
          </p:nvPr>
        </p:nvSpPr>
        <p:spPr>
          <a:xfrm>
            <a:off x="-12413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u="sng"/>
              <a:t>이용 시간대</a:t>
            </a:r>
            <a:r>
              <a:rPr b="1" lang="ko-KR"/>
              <a:t>와 따릉이 대여량</a:t>
            </a:r>
            <a:endParaRPr b="1"/>
          </a:p>
        </p:txBody>
      </p:sp>
      <p:sp>
        <p:nvSpPr>
          <p:cNvPr id="179" name="Google Shape;179;g2767bb1b852_4_9"/>
          <p:cNvSpPr txBox="1"/>
          <p:nvPr/>
        </p:nvSpPr>
        <p:spPr>
          <a:xfrm>
            <a:off x="7177650" y="3216063"/>
            <a:ext cx="25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상관계수</a:t>
            </a:r>
            <a:r>
              <a:rPr b="1" lang="ko-KR" sz="1800"/>
              <a:t> : 0.59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p-value : 0.0</a:t>
            </a:r>
            <a:endParaRPr b="1" sz="1800"/>
          </a:p>
        </p:txBody>
      </p:sp>
      <p:pic>
        <p:nvPicPr>
          <p:cNvPr id="180" name="Google Shape;180;g2767bb1b852_4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25" y="1732775"/>
            <a:ext cx="5275725" cy="4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767bb1b852_4_9"/>
          <p:cNvSpPr/>
          <p:nvPr/>
        </p:nvSpPr>
        <p:spPr>
          <a:xfrm>
            <a:off x="4484725" y="1854375"/>
            <a:ext cx="597600" cy="3664500"/>
          </a:xfrm>
          <a:prstGeom prst="rect">
            <a:avLst/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67bb1b852_4_9"/>
          <p:cNvSpPr txBox="1"/>
          <p:nvPr/>
        </p:nvSpPr>
        <p:spPr>
          <a:xfrm>
            <a:off x="914600" y="5700850"/>
            <a:ext cx="830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-KR" sz="1800"/>
              <a:t>오후 시간대가 오전 시간대에 비해 따릉이 대여량이 많다.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-KR" sz="1800"/>
              <a:t>출퇴근 시간대가 근접 시간대에 비해 특히 따릉이 대여량이 많다.</a:t>
            </a:r>
            <a:endParaRPr b="1" sz="1800"/>
          </a:p>
        </p:txBody>
      </p:sp>
      <p:sp>
        <p:nvSpPr>
          <p:cNvPr id="183" name="Google Shape;183;g2767bb1b852_4_9"/>
          <p:cNvSpPr/>
          <p:nvPr/>
        </p:nvSpPr>
        <p:spPr>
          <a:xfrm>
            <a:off x="2602500" y="3605425"/>
            <a:ext cx="597600" cy="1913400"/>
          </a:xfrm>
          <a:prstGeom prst="rect">
            <a:avLst/>
          </a:prstGeom>
          <a:noFill/>
          <a:ln cap="flat" cmpd="sng" w="2857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67bb1b852_4_2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767bb1b852_4_22"/>
          <p:cNvSpPr txBox="1"/>
          <p:nvPr>
            <p:ph idx="1" type="body"/>
          </p:nvPr>
        </p:nvSpPr>
        <p:spPr>
          <a:xfrm>
            <a:off x="-12413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u="sng"/>
              <a:t>온도데이터</a:t>
            </a:r>
            <a:r>
              <a:rPr b="1" lang="ko-KR"/>
              <a:t>와 따릉이 대여량</a:t>
            </a:r>
            <a:endParaRPr b="1"/>
          </a:p>
        </p:txBody>
      </p:sp>
      <p:sp>
        <p:nvSpPr>
          <p:cNvPr id="190" name="Google Shape;190;g2767bb1b852_4_22"/>
          <p:cNvSpPr txBox="1"/>
          <p:nvPr/>
        </p:nvSpPr>
        <p:spPr>
          <a:xfrm>
            <a:off x="6391450" y="4698588"/>
            <a:ext cx="25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상관계수 : 0.28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p-value : 2.94e-103</a:t>
            </a:r>
            <a:endParaRPr b="1" sz="1800"/>
          </a:p>
        </p:txBody>
      </p:sp>
      <p:pic>
        <p:nvPicPr>
          <p:cNvPr id="191" name="Google Shape;191;g2767bb1b852_4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5" y="1944925"/>
            <a:ext cx="5434599" cy="40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14850" y="1535936"/>
            <a:ext cx="86763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1425" spcFirstLastPara="1" rIns="91425" wrap="square" tIns="45700">
            <a:noAutofit/>
          </a:bodyPr>
          <a:lstStyle/>
          <a:p>
            <a:pPr indent="-252108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  </a:t>
            </a:r>
            <a:r>
              <a:rPr b="1" lang="ko-KR">
                <a:solidFill>
                  <a:schemeClr val="dk1"/>
                </a:solidFill>
              </a:rPr>
              <a:t>가설 1 : 강우여부 -&gt; 따릉이 대여량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귀무가설 : 강우 여부와 따릉이 간에는 연관성이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대립가설 : 강우 여부와 따릉이 대여량 간에는 연관성이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2108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  </a:t>
            </a:r>
            <a:r>
              <a:rPr b="1" lang="ko-KR">
                <a:solidFill>
                  <a:schemeClr val="dk1"/>
                </a:solidFill>
              </a:rPr>
              <a:t>가설 2 : 오존 농도 -&gt; 따릉이 대여량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귀무가설 : 오존 농도와 따릉이 간에는 연관성이 없다. 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대립가설 : 오존 농도와 따릉이 대여량 간에는 연관성이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2108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  </a:t>
            </a:r>
            <a:r>
              <a:rPr b="1" lang="ko-KR">
                <a:solidFill>
                  <a:schemeClr val="dk1"/>
                </a:solidFill>
              </a:rPr>
              <a:t>가설 3 : 미세먼지 -&gt; 따릉이 대여량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귀무가설 : 미세먼지와 따릉이 간에는 연관성이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대립가설: 미세먼지와 따릉이 대여량 간에는 연관성이 없다.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>
            <p:ph idx="1" type="body"/>
          </p:nvPr>
        </p:nvSpPr>
        <p:spPr>
          <a:xfrm>
            <a:off x="449612" y="1338453"/>
            <a:ext cx="87402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X 와 Y의 관계를 살펴봅시다.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400"/>
              <a:t>가설 수립 단계에서 정한 가설 5개의 x는 순서대로 ‘강우 여부’, ‘오존’, ‘미세먼지’, ‘시간대’, ‘온도’이다.</a:t>
            </a:r>
            <a:endParaRPr sz="1400"/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400"/>
              <a:t>각각의 변수에 대해서 Y 변수인 ‘따릉이 대여량’과의 이변량 분석을 진행하였으며, 이 중 ‘강우 여부’는</a:t>
            </a:r>
            <a:endParaRPr sz="1400"/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400"/>
              <a:t>범주-수치 분석이며 나머지 4개의 변수에 대해서는 수치-수치 분석을 진행하였다.</a:t>
            </a:r>
            <a:endParaRPr sz="1400"/>
          </a:p>
          <a:p>
            <a:pPr indent="-631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Y와의 관계를 3가지 그룹으로 정리해봅시다.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65215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강한 관계의 </a:t>
            </a:r>
            <a:r>
              <a:rPr lang="ko-KR"/>
              <a:t>x : 시간, 강우 여부, 습도</a:t>
            </a:r>
            <a:endParaRPr/>
          </a:p>
          <a:p>
            <a:pPr indent="-285750" lvl="1" marL="65215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중간 관계의 x : </a:t>
            </a:r>
            <a:r>
              <a:rPr lang="ko-KR"/>
              <a:t>온도, 풍속, 시정, 오존</a:t>
            </a:r>
            <a:endParaRPr/>
          </a:p>
          <a:p>
            <a:pPr indent="-285750" lvl="1" marL="65215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약한 관계의 x : </a:t>
            </a:r>
            <a:r>
              <a:rPr lang="ko-KR"/>
              <a:t>미세먼지, 초미세먼지 수치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622679" y="1848325"/>
            <a:ext cx="87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ko-KR" sz="1800">
                <a:solidFill>
                  <a:schemeClr val="dk1"/>
                </a:solidFill>
              </a:rPr>
              <a:t>강우 여부</a:t>
            </a:r>
            <a:r>
              <a:rPr lang="ko-KR" sz="1800">
                <a:solidFill>
                  <a:schemeClr val="dk1"/>
                </a:solidFill>
              </a:rPr>
              <a:t>와 따릉이 대여량은 높은 상관 관계를 가진다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시간대</a:t>
            </a:r>
            <a:r>
              <a:rPr lang="ko-KR" sz="1800">
                <a:solidFill>
                  <a:schemeClr val="dk1"/>
                </a:solidFill>
              </a:rPr>
              <a:t>와 따릉이 대여량은 높은 상관 관계를 가진다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오존 농도</a:t>
            </a:r>
            <a:r>
              <a:rPr lang="ko-KR" sz="1800">
                <a:solidFill>
                  <a:schemeClr val="dk1"/>
                </a:solidFill>
              </a:rPr>
              <a:t>와 따릉이 대여량은 중간 정도의 상관 관계를 가진다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온도</a:t>
            </a:r>
            <a:r>
              <a:rPr lang="ko-KR" sz="1800">
                <a:solidFill>
                  <a:schemeClr val="dk1"/>
                </a:solidFill>
              </a:rPr>
              <a:t>와 따릉이 대여량은 중간 정도의 상관 관계를 가진다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미세먼지</a:t>
            </a:r>
            <a:r>
              <a:rPr lang="ko-KR" sz="1800">
                <a:solidFill>
                  <a:schemeClr val="dk1"/>
                </a:solidFill>
              </a:rPr>
              <a:t>와 따릉이 대여량은 낮은 상관 관계를 가진다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485850" y="1293525"/>
            <a:ext cx="3104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높은 상관 관계</a:t>
            </a:r>
            <a:endParaRPr b="1" sz="1600"/>
          </a:p>
        </p:txBody>
      </p:sp>
      <p:sp>
        <p:nvSpPr>
          <p:cNvPr id="205" name="Google Shape;205;p6"/>
          <p:cNvSpPr txBox="1"/>
          <p:nvPr/>
        </p:nvSpPr>
        <p:spPr>
          <a:xfrm>
            <a:off x="485850" y="2964725"/>
            <a:ext cx="3565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중간 상관 관계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432625" y="4588700"/>
            <a:ext cx="2522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낮은 상관 관계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67bb1b852_10_166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인사이트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767bb1b852_10_166"/>
          <p:cNvSpPr txBox="1"/>
          <p:nvPr/>
        </p:nvSpPr>
        <p:spPr>
          <a:xfrm>
            <a:off x="456450" y="1535425"/>
            <a:ext cx="89931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습도가 높거나, 비가 오는 날은 자전거 이용량이 줄어드는 것을 보아, 사계절 중 습도가 높은 겨울에 자전거를 수리하는 것이 좋을 것이다.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 출퇴근 시간에 자전거 이용량이 많은 것으로 보아, 역과 회사 근처에 대여소를 보다 많이 설치하는 것이 좋을 것이다.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13" name="Google Shape;213;g2767bb1b852_1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925" y="3529400"/>
            <a:ext cx="2636700" cy="2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7bb1b852_12_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767bb1b852_12_2"/>
          <p:cNvSpPr/>
          <p:nvPr/>
        </p:nvSpPr>
        <p:spPr>
          <a:xfrm>
            <a:off x="432620" y="1277570"/>
            <a:ext cx="44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767bb1b852_12_2"/>
          <p:cNvSpPr/>
          <p:nvPr/>
        </p:nvSpPr>
        <p:spPr>
          <a:xfrm>
            <a:off x="614850" y="2439375"/>
            <a:ext cx="86763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  </a:t>
            </a:r>
            <a:r>
              <a:rPr b="1" lang="ko-KR">
                <a:solidFill>
                  <a:schemeClr val="dk1"/>
                </a:solidFill>
              </a:rPr>
              <a:t>가설 4 : </a:t>
            </a:r>
            <a:r>
              <a:rPr b="1" lang="ko-KR">
                <a:solidFill>
                  <a:schemeClr val="dk1"/>
                </a:solidFill>
              </a:rPr>
              <a:t> 시간대 -&gt; 따릉이 대여량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귀무가설 : </a:t>
            </a:r>
            <a:r>
              <a:rPr lang="ko-KR">
                <a:solidFill>
                  <a:schemeClr val="dk1"/>
                </a:solidFill>
              </a:rPr>
              <a:t>시간대와 따릉이간에는 연관성이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대립가설 : 시간대와 따릉이 대여량 간에는 연관성이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2108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  </a:t>
            </a:r>
            <a:r>
              <a:rPr b="1" lang="ko-KR">
                <a:solidFill>
                  <a:schemeClr val="dk1"/>
                </a:solidFill>
              </a:rPr>
              <a:t>가설 5 : </a:t>
            </a:r>
            <a:r>
              <a:rPr b="1" lang="ko-KR">
                <a:solidFill>
                  <a:schemeClr val="dk1"/>
                </a:solidFill>
              </a:rPr>
              <a:t> 온도 -&gt; 따릉이 대여량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귀무가설 : </a:t>
            </a:r>
            <a:r>
              <a:rPr lang="ko-KR">
                <a:solidFill>
                  <a:schemeClr val="dk1"/>
                </a:solidFill>
              </a:rPr>
              <a:t>온도와 따릉이간에는 연관성이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대립가설 : 온도와 따릉이 대여량 간에는 연관성이 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67bb1b852_10_34"/>
          <p:cNvSpPr txBox="1"/>
          <p:nvPr>
            <p:ph type="title"/>
          </p:nvPr>
        </p:nvSpPr>
        <p:spPr>
          <a:xfrm>
            <a:off x="432628" y="510875"/>
            <a:ext cx="5247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강우 여부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2767bb1b852_10_34"/>
          <p:cNvPicPr preferRelativeResize="0"/>
          <p:nvPr/>
        </p:nvPicPr>
        <p:blipFill rotWithShape="1">
          <a:blip r:embed="rId3">
            <a:alphaModFix/>
          </a:blip>
          <a:srcRect b="0" l="0" r="47970" t="0"/>
          <a:stretch/>
        </p:blipFill>
        <p:spPr>
          <a:xfrm>
            <a:off x="2119199" y="1808250"/>
            <a:ext cx="5392450" cy="38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767bb1b852_10_34"/>
          <p:cNvSpPr txBox="1"/>
          <p:nvPr/>
        </p:nvSpPr>
        <p:spPr>
          <a:xfrm>
            <a:off x="887075" y="5696975"/>
            <a:ext cx="785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</a:rPr>
              <a:t> 비가 내리지 않는 시간대에 자전거 대여량이 많다는 것을 알 수 있다.</a:t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7bb1b852_10_8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오존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2767bb1b852_10_82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633304" y="1993525"/>
            <a:ext cx="4319700" cy="32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767bb1b852_1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600" y="1725450"/>
            <a:ext cx="3989001" cy="38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767bb1b852_10_82"/>
          <p:cNvSpPr txBox="1"/>
          <p:nvPr/>
        </p:nvSpPr>
        <p:spPr>
          <a:xfrm>
            <a:off x="633300" y="5542750"/>
            <a:ext cx="869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오존 농도가 좋음, 보통인 날이 대부분이고, 나쁜 날은 적다는 걸 알 수 있다.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67bb1b852_10_43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풍속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2767bb1b852_1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82" y="1588791"/>
            <a:ext cx="8639380" cy="324935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767bb1b852_10_43"/>
          <p:cNvSpPr txBox="1"/>
          <p:nvPr/>
        </p:nvSpPr>
        <p:spPr>
          <a:xfrm>
            <a:off x="702713" y="5281975"/>
            <a:ext cx="822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</a:rPr>
              <a:t>평균 풍속은 2.23으로 강하지 않다.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</a:rPr>
              <a:t>박스플롯으로 분석해 봤을 때,이상치가 현저하게 많다는 것을 알 수 있다.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7bb1b852_10_5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습도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2767bb1b852_1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7" y="2021991"/>
            <a:ext cx="8639379" cy="32079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767bb1b852_10_52"/>
          <p:cNvSpPr txBox="1"/>
          <p:nvPr/>
        </p:nvSpPr>
        <p:spPr>
          <a:xfrm>
            <a:off x="754100" y="5477875"/>
            <a:ext cx="819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평균 습도는 68정도이고, 박스플롯을 봐도 특이사항은 없다.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67bb1b852_10_74"/>
          <p:cNvSpPr txBox="1"/>
          <p:nvPr>
            <p:ph type="title"/>
          </p:nvPr>
        </p:nvSpPr>
        <p:spPr>
          <a:xfrm>
            <a:off x="432627" y="510875"/>
            <a:ext cx="4520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가시거리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2767bb1b852_1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7" y="2150050"/>
            <a:ext cx="8639379" cy="32079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767bb1b852_10_74"/>
          <p:cNvSpPr txBox="1"/>
          <p:nvPr/>
        </p:nvSpPr>
        <p:spPr>
          <a:xfrm>
            <a:off x="483925" y="5631350"/>
            <a:ext cx="9272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가시거리는 평균적으로 2000정도이며, 이보다 가시거리가 안 좋은 날이 다양하게 분포함을 알 수 있다.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67bb1b852_10_90"/>
          <p:cNvSpPr txBox="1"/>
          <p:nvPr>
            <p:ph type="title"/>
          </p:nvPr>
        </p:nvSpPr>
        <p:spPr>
          <a:xfrm>
            <a:off x="432627" y="510875"/>
            <a:ext cx="4520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미세먼지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767bb1b852_10_90"/>
          <p:cNvSpPr txBox="1"/>
          <p:nvPr/>
        </p:nvSpPr>
        <p:spPr>
          <a:xfrm>
            <a:off x="432625" y="5048950"/>
            <a:ext cx="78006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이상치 비율: 4.685%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g2767bb1b852_1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1540775"/>
            <a:ext cx="8645524" cy="30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