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gn3T+BeRcavCefMHedty2gNtdH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d46de2ddc_7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27d46de2ddc_7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1"/>
              <a:buFont typeface="Arial"/>
              <a:buNone/>
              <a:defRPr b="0" i="0" sz="180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34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8" name="Google Shape;18;p9"/>
          <p:cNvCxnSpPr/>
          <p:nvPr/>
        </p:nvCxnSpPr>
        <p:spPr>
          <a:xfrm rot="10800000">
            <a:off x="0" y="1111048"/>
            <a:ext cx="12192005" cy="20820"/>
          </a:xfrm>
          <a:prstGeom prst="straightConnector1">
            <a:avLst/>
          </a:prstGeom>
          <a:noFill/>
          <a:ln cap="flat" cmpd="thickThin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" name="Google Shape;1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09502" y="121886"/>
            <a:ext cx="131450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9"/>
          <p:cNvCxnSpPr/>
          <p:nvPr/>
        </p:nvCxnSpPr>
        <p:spPr>
          <a:xfrm>
            <a:off x="553371" y="6424935"/>
            <a:ext cx="11081354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" name="Google Shape;21;p9"/>
          <p:cNvSpPr txBox="1"/>
          <p:nvPr/>
        </p:nvSpPr>
        <p:spPr>
          <a:xfrm>
            <a:off x="10878986" y="6488545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b="0" i="0" lang="ko-KR" sz="102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22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9"/>
          <p:cNvSpPr/>
          <p:nvPr/>
        </p:nvSpPr>
        <p:spPr>
          <a:xfrm>
            <a:off x="553369" y="6498005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2"/>
              <a:buFont typeface="Arial"/>
              <a:buNone/>
            </a:pPr>
            <a:r>
              <a:rPr b="1" i="0" lang="ko-KR" sz="1292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AIVLE School</a:t>
            </a:r>
            <a:endParaRPr b="0" i="0" sz="1723" u="none" cap="none" strike="noStrike">
              <a:solidFill>
                <a:srgbClr val="34A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b="1" i="0" sz="295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221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96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72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저성장&amp;#39;에 발목 잡힌 &amp;#39;한국 제조업&amp;#39;… &amp;#39;AI&amp;#39;와 사랑에 빠질 수 있을까 - 인더스트리뉴스" id="25" name="Google Shape;25;p10"/>
          <p:cNvPicPr preferRelativeResize="0"/>
          <p:nvPr/>
        </p:nvPicPr>
        <p:blipFill rotWithShape="1">
          <a:blip r:embed="rId2">
            <a:alphaModFix amt="49000"/>
          </a:blip>
          <a:srcRect b="0" l="0" r="14659" t="0"/>
          <a:stretch/>
        </p:blipFill>
        <p:spPr>
          <a:xfrm>
            <a:off x="1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0"/>
          <p:cNvSpPr/>
          <p:nvPr/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rgbClr val="01BCB5">
              <a:alpha val="26274"/>
            </a:srgbClr>
          </a:solidFill>
          <a:ln>
            <a:noFill/>
          </a:ln>
        </p:spPr>
        <p:txBody>
          <a:bodyPr anchorCtr="0" anchor="ctr" bIns="56225" lIns="112500" spcFirstLastPara="1" rIns="112500" wrap="square" tIns="56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15"/>
              <a:buFont typeface="Arial"/>
              <a:buNone/>
            </a:pPr>
            <a:r>
              <a:t/>
            </a:r>
            <a:endParaRPr b="0" i="0" sz="2215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0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9"/>
              <a:buFont typeface="Arial"/>
              <a:buNone/>
            </a:pPr>
            <a:r>
              <a:rPr b="0" i="0" lang="ko-KR" sz="196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b="0" i="0" sz="172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클립아트이(가) 표시된 사진&#10;&#10;자동 생성된 설명" id="29" name="Google Shape;2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hapter &amp; Sub Unit">
  <p:cSld name="1_Chapter &amp; Sub Uni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11"/>
          <p:cNvCxnSpPr/>
          <p:nvPr/>
        </p:nvCxnSpPr>
        <p:spPr>
          <a:xfrm>
            <a:off x="701596" y="6438029"/>
            <a:ext cx="10806118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2" name="Google Shape;3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12192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1"/>
          <p:cNvSpPr/>
          <p:nvPr/>
        </p:nvSpPr>
        <p:spPr>
          <a:xfrm>
            <a:off x="1" y="0"/>
            <a:ext cx="537883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anchorCtr="0" anchor="ctr" bIns="43025" lIns="0" spcFirstLastPara="1" rIns="0" wrap="square" tIns="43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46"/>
              <a:buFont typeface="Arial"/>
              <a:buNone/>
            </a:pPr>
            <a:r>
              <a:t/>
            </a:r>
            <a:endParaRPr b="0" i="0" sz="1845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8645" lvl="2" marL="13716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54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43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43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43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43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43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4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4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4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4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967" lvl="0" marL="457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b="0" i="0" sz="27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042" lvl="2" marL="1371600" marR="0" rtl="0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b="0" i="0" sz="21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7660" lvl="3" marL="1828800" marR="0" rtl="0" algn="l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b="0" i="0" sz="19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7660" lvl="4" marL="2286000" marR="0" rtl="0" algn="l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b="0" i="0" sz="19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9755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9755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9755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9755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b="0" i="0" sz="70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/>
          <p:nvPr/>
        </p:nvSpPr>
        <p:spPr>
          <a:xfrm>
            <a:off x="0" y="1"/>
            <a:ext cx="12192000" cy="6857999"/>
          </a:xfrm>
          <a:custGeom>
            <a:rect b="b" l="l" r="r" t="t"/>
            <a:pathLst>
              <a:path extrusionOk="0" h="2619375" w="6477000">
                <a:moveTo>
                  <a:pt x="6476746" y="0"/>
                </a:moveTo>
                <a:lnTo>
                  <a:pt x="0" y="0"/>
                </a:lnTo>
                <a:lnTo>
                  <a:pt x="0" y="2619336"/>
                </a:lnTo>
                <a:lnTo>
                  <a:pt x="6476746" y="2619336"/>
                </a:lnTo>
                <a:lnTo>
                  <a:pt x="6476746" y="0"/>
                </a:lnTo>
                <a:close/>
              </a:path>
            </a:pathLst>
          </a:custGeom>
          <a:solidFill>
            <a:srgbClr val="EBF8F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1881777" y="2127614"/>
            <a:ext cx="4432341" cy="2122098"/>
          </a:xfrm>
          <a:prstGeom prst="round1Rect">
            <a:avLst>
              <a:gd fmla="val 16667" name="adj"/>
            </a:avLst>
          </a:prstGeom>
          <a:solidFill>
            <a:srgbClr val="A5DD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7321550" y="448576"/>
            <a:ext cx="4331986" cy="6409426"/>
          </a:xfrm>
          <a:custGeom>
            <a:rect b="b" l="l" r="r" t="t"/>
            <a:pathLst>
              <a:path extrusionOk="0" h="2550795" w="1724025">
                <a:moveTo>
                  <a:pt x="1227201" y="0"/>
                </a:moveTo>
                <a:lnTo>
                  <a:pt x="942771" y="174409"/>
                </a:lnTo>
                <a:lnTo>
                  <a:pt x="1252994" y="353885"/>
                </a:lnTo>
                <a:lnTo>
                  <a:pt x="0" y="1082040"/>
                </a:lnTo>
                <a:lnTo>
                  <a:pt x="1723580" y="2071014"/>
                </a:lnTo>
                <a:lnTo>
                  <a:pt x="1723580" y="2550702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4217943" y="-8626"/>
            <a:ext cx="2265230" cy="646183"/>
          </a:xfrm>
          <a:custGeom>
            <a:rect b="b" l="l" r="r" t="t"/>
            <a:pathLst>
              <a:path extrusionOk="0" h="342900" w="1202054">
                <a:moveTo>
                  <a:pt x="1201602" y="0"/>
                </a:moveTo>
                <a:lnTo>
                  <a:pt x="1195605" y="47457"/>
                </a:lnTo>
                <a:lnTo>
                  <a:pt x="1164673" y="116822"/>
                </a:lnTo>
                <a:lnTo>
                  <a:pt x="1139802" y="150076"/>
                </a:lnTo>
                <a:lnTo>
                  <a:pt x="1108658" y="181977"/>
                </a:lnTo>
                <a:lnTo>
                  <a:pt x="1071240" y="212224"/>
                </a:lnTo>
                <a:lnTo>
                  <a:pt x="1027545" y="240518"/>
                </a:lnTo>
                <a:lnTo>
                  <a:pt x="987210" y="261938"/>
                </a:lnTo>
                <a:lnTo>
                  <a:pt x="944457" y="280838"/>
                </a:lnTo>
                <a:lnTo>
                  <a:pt x="899587" y="297219"/>
                </a:lnTo>
                <a:lnTo>
                  <a:pt x="852900" y="311079"/>
                </a:lnTo>
                <a:lnTo>
                  <a:pt x="804698" y="322420"/>
                </a:lnTo>
                <a:lnTo>
                  <a:pt x="755280" y="331241"/>
                </a:lnTo>
                <a:lnTo>
                  <a:pt x="704946" y="337542"/>
                </a:lnTo>
                <a:lnTo>
                  <a:pt x="653997" y="341322"/>
                </a:lnTo>
                <a:lnTo>
                  <a:pt x="602734" y="342583"/>
                </a:lnTo>
                <a:lnTo>
                  <a:pt x="551456" y="341323"/>
                </a:lnTo>
                <a:lnTo>
                  <a:pt x="500464" y="337544"/>
                </a:lnTo>
                <a:lnTo>
                  <a:pt x="450059" y="331244"/>
                </a:lnTo>
                <a:lnTo>
                  <a:pt x="400540" y="322424"/>
                </a:lnTo>
                <a:lnTo>
                  <a:pt x="352208" y="311083"/>
                </a:lnTo>
                <a:lnTo>
                  <a:pt x="305364" y="297222"/>
                </a:lnTo>
                <a:lnTo>
                  <a:pt x="260308" y="280841"/>
                </a:lnTo>
                <a:lnTo>
                  <a:pt x="217340" y="261940"/>
                </a:lnTo>
                <a:lnTo>
                  <a:pt x="176760" y="240518"/>
                </a:lnTo>
                <a:lnTo>
                  <a:pt x="132747" y="212224"/>
                </a:lnTo>
                <a:lnTo>
                  <a:pt x="94988" y="181977"/>
                </a:lnTo>
                <a:lnTo>
                  <a:pt x="63485" y="150076"/>
                </a:lnTo>
                <a:lnTo>
                  <a:pt x="38240" y="116822"/>
                </a:lnTo>
                <a:lnTo>
                  <a:pt x="19254" y="82515"/>
                </a:lnTo>
                <a:lnTo>
                  <a:pt x="66" y="11948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4400667" y="-8626"/>
            <a:ext cx="1899057" cy="539682"/>
          </a:xfrm>
          <a:custGeom>
            <a:rect b="b" l="l" r="r" t="t"/>
            <a:pathLst>
              <a:path extrusionOk="0" h="286384" w="1007745">
                <a:moveTo>
                  <a:pt x="1007667" y="0"/>
                </a:moveTo>
                <a:lnTo>
                  <a:pt x="1000927" y="45699"/>
                </a:lnTo>
                <a:lnTo>
                  <a:pt x="966314" y="112209"/>
                </a:lnTo>
                <a:lnTo>
                  <a:pt x="938501" y="143624"/>
                </a:lnTo>
                <a:lnTo>
                  <a:pt x="903680" y="173294"/>
                </a:lnTo>
                <a:lnTo>
                  <a:pt x="861849" y="200834"/>
                </a:lnTo>
                <a:lnTo>
                  <a:pt x="820989" y="222146"/>
                </a:lnTo>
                <a:lnTo>
                  <a:pt x="777281" y="240414"/>
                </a:lnTo>
                <a:lnTo>
                  <a:pt x="731161" y="255638"/>
                </a:lnTo>
                <a:lnTo>
                  <a:pt x="683064" y="267817"/>
                </a:lnTo>
                <a:lnTo>
                  <a:pt x="633426" y="276952"/>
                </a:lnTo>
                <a:lnTo>
                  <a:pt x="582683" y="283043"/>
                </a:lnTo>
                <a:lnTo>
                  <a:pt x="531268" y="286089"/>
                </a:lnTo>
                <a:lnTo>
                  <a:pt x="479619" y="286090"/>
                </a:lnTo>
                <a:lnTo>
                  <a:pt x="428170" y="283046"/>
                </a:lnTo>
                <a:lnTo>
                  <a:pt x="377357" y="276958"/>
                </a:lnTo>
                <a:lnTo>
                  <a:pt x="327616" y="267826"/>
                </a:lnTo>
                <a:lnTo>
                  <a:pt x="279381" y="255648"/>
                </a:lnTo>
                <a:lnTo>
                  <a:pt x="233088" y="240426"/>
                </a:lnTo>
                <a:lnTo>
                  <a:pt x="189173" y="222158"/>
                </a:lnTo>
                <a:lnTo>
                  <a:pt x="148071" y="200846"/>
                </a:lnTo>
                <a:lnTo>
                  <a:pt x="105931" y="173304"/>
                </a:lnTo>
                <a:lnTo>
                  <a:pt x="70777" y="143631"/>
                </a:lnTo>
                <a:lnTo>
                  <a:pt x="42611" y="112215"/>
                </a:lnTo>
                <a:lnTo>
                  <a:pt x="21436" y="79443"/>
                </a:lnTo>
                <a:lnTo>
                  <a:pt x="63" y="1138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283985" y="198018"/>
            <a:ext cx="125647" cy="72994"/>
          </a:xfrm>
          <a:custGeom>
            <a:rect b="b" l="l" r="r" t="t"/>
            <a:pathLst>
              <a:path extrusionOk="0" h="38734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826826" y="1318066"/>
            <a:ext cx="125647" cy="72994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214369" y="1483927"/>
            <a:ext cx="125647" cy="72994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139921" y="4956816"/>
            <a:ext cx="125647" cy="72994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1562624" y="6396209"/>
            <a:ext cx="125647" cy="72994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8466349" y="3823342"/>
            <a:ext cx="125647" cy="72994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719199" y="2095733"/>
            <a:ext cx="125647" cy="72994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2003127" y="6844355"/>
            <a:ext cx="192658" cy="4786"/>
          </a:xfrm>
          <a:custGeom>
            <a:rect b="b" l="l" r="r" t="t"/>
            <a:pathLst>
              <a:path extrusionOk="0" h="2539" w="102235">
                <a:moveTo>
                  <a:pt x="0" y="2427"/>
                </a:moveTo>
                <a:lnTo>
                  <a:pt x="24390" y="0"/>
                </a:lnTo>
                <a:lnTo>
                  <a:pt x="77810" y="0"/>
                </a:lnTo>
                <a:lnTo>
                  <a:pt x="102228" y="2427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930496" y="6349"/>
            <a:ext cx="1593915" cy="1324674"/>
          </a:xfrm>
          <a:custGeom>
            <a:rect b="b" l="l" r="r" t="t"/>
            <a:pathLst>
              <a:path extrusionOk="0" h="702944" w="845819">
                <a:moveTo>
                  <a:pt x="417951" y="0"/>
                </a:moveTo>
                <a:lnTo>
                  <a:pt x="845286" y="237767"/>
                </a:lnTo>
                <a:lnTo>
                  <a:pt x="0" y="702917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-1" y="50303"/>
            <a:ext cx="4215744" cy="2405236"/>
          </a:xfrm>
          <a:custGeom>
            <a:rect b="b" l="l" r="r" t="t"/>
            <a:pathLst>
              <a:path extrusionOk="0" h="1276350" w="2237105">
                <a:moveTo>
                  <a:pt x="2236924" y="0"/>
                </a:moveTo>
                <a:lnTo>
                  <a:pt x="0" y="1276102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1" y="1726859"/>
            <a:ext cx="1173899" cy="368562"/>
          </a:xfrm>
          <a:custGeom>
            <a:rect b="b" l="l" r="r" t="t"/>
            <a:pathLst>
              <a:path extrusionOk="0" h="195580" w="622935">
                <a:moveTo>
                  <a:pt x="622489" y="31318"/>
                </a:moveTo>
                <a:lnTo>
                  <a:pt x="344498" y="0"/>
                </a:lnTo>
                <a:lnTo>
                  <a:pt x="0" y="195472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797209" y="2449443"/>
            <a:ext cx="3789742" cy="4400025"/>
          </a:xfrm>
          <a:custGeom>
            <a:rect b="b" l="l" r="r" t="t"/>
            <a:pathLst>
              <a:path extrusionOk="0" h="2334895" w="2011045">
                <a:moveTo>
                  <a:pt x="1963991" y="0"/>
                </a:moveTo>
                <a:lnTo>
                  <a:pt x="0" y="1198460"/>
                </a:lnTo>
                <a:lnTo>
                  <a:pt x="2010568" y="2334607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264625" y="5056782"/>
            <a:ext cx="1147573" cy="1792559"/>
          </a:xfrm>
          <a:custGeom>
            <a:rect b="b" l="l" r="r" t="t"/>
            <a:pathLst>
              <a:path extrusionOk="0" h="951229" w="608965">
                <a:moveTo>
                  <a:pt x="608825" y="0"/>
                </a:moveTo>
                <a:lnTo>
                  <a:pt x="0" y="369874"/>
                </a:lnTo>
                <a:lnTo>
                  <a:pt x="0" y="951009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139920" y="2389312"/>
            <a:ext cx="2612731" cy="1155202"/>
          </a:xfrm>
          <a:custGeom>
            <a:rect b="b" l="l" r="r" t="t"/>
            <a:pathLst>
              <a:path extrusionOk="0" h="394969" w="957580">
                <a:moveTo>
                  <a:pt x="957326" y="382104"/>
                </a:moveTo>
                <a:lnTo>
                  <a:pt x="676681" y="394728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408681" y="234124"/>
            <a:ext cx="1693238" cy="453525"/>
          </a:xfrm>
          <a:custGeom>
            <a:rect b="b" l="l" r="r" t="t"/>
            <a:pathLst>
              <a:path extrusionOk="0" h="240665" w="898525">
                <a:moveTo>
                  <a:pt x="898220" y="240144"/>
                </a:moveTo>
                <a:lnTo>
                  <a:pt x="597014" y="59321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"/>
          <p:cNvGrpSpPr/>
          <p:nvPr/>
        </p:nvGrpSpPr>
        <p:grpSpPr>
          <a:xfrm>
            <a:off x="9980688" y="2567330"/>
            <a:ext cx="2208121" cy="1698553"/>
            <a:chOff x="5305456" y="792504"/>
            <a:chExt cx="1171750" cy="901345"/>
          </a:xfrm>
        </p:grpSpPr>
        <p:sp>
          <p:nvSpPr>
            <p:cNvPr id="67" name="Google Shape;67;p1"/>
            <p:cNvSpPr/>
            <p:nvPr/>
          </p:nvSpPr>
          <p:spPr>
            <a:xfrm>
              <a:off x="5776680" y="792504"/>
              <a:ext cx="66675" cy="38735"/>
            </a:xfrm>
            <a:custGeom>
              <a:rect b="b" l="l" r="r" t="t"/>
              <a:pathLst>
                <a:path extrusionOk="0" h="38735" w="6667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noFill/>
            <a:ln cap="flat" cmpd="sng" w="12675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5305456" y="1060756"/>
              <a:ext cx="66675" cy="38735"/>
            </a:xfrm>
            <a:custGeom>
              <a:rect b="b" l="l" r="r" t="t"/>
              <a:pathLst>
                <a:path extrusionOk="0" h="38735" w="6667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1"/>
                  </a:lnTo>
                  <a:lnTo>
                    <a:pt x="33189" y="38327"/>
                  </a:lnTo>
                  <a:lnTo>
                    <a:pt x="20732" y="36925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noFill/>
            <a:ln cap="flat" cmpd="sng" w="12675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5593518" y="1655114"/>
              <a:ext cx="66675" cy="38735"/>
            </a:xfrm>
            <a:custGeom>
              <a:rect b="b" l="l" r="r" t="t"/>
              <a:pathLst>
                <a:path extrusionOk="0" h="38735" w="6667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noFill/>
            <a:ln cap="flat" cmpd="sng" w="12675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5648531" y="826683"/>
              <a:ext cx="828675" cy="835660"/>
            </a:xfrm>
            <a:custGeom>
              <a:rect b="b" l="l" r="r" t="t"/>
              <a:pathLst>
                <a:path extrusionOk="0" h="835660" w="828675">
                  <a:moveTo>
                    <a:pt x="180060" y="0"/>
                  </a:moveTo>
                  <a:lnTo>
                    <a:pt x="828215" y="360630"/>
                  </a:lnTo>
                </a:path>
                <a:path extrusionOk="0" h="835660" w="828675">
                  <a:moveTo>
                    <a:pt x="828215" y="379523"/>
                  </a:moveTo>
                  <a:lnTo>
                    <a:pt x="0" y="835291"/>
                  </a:lnTo>
                </a:path>
              </a:pathLst>
            </a:custGeom>
            <a:noFill/>
            <a:ln cap="flat" cmpd="sng" w="12700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5371628" y="1079916"/>
              <a:ext cx="1105535" cy="364490"/>
            </a:xfrm>
            <a:custGeom>
              <a:rect b="b" l="l" r="r" t="t"/>
              <a:pathLst>
                <a:path extrusionOk="0" h="364489" w="1105534">
                  <a:moveTo>
                    <a:pt x="1105118" y="364354"/>
                  </a:moveTo>
                  <a:lnTo>
                    <a:pt x="597014" y="59321"/>
                  </a:ln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"/>
          <p:cNvSpPr/>
          <p:nvPr/>
        </p:nvSpPr>
        <p:spPr>
          <a:xfrm>
            <a:off x="1307266" y="5231392"/>
            <a:ext cx="416427" cy="253687"/>
          </a:xfrm>
          <a:custGeom>
            <a:rect b="b" l="l" r="r" t="t"/>
            <a:pathLst>
              <a:path extrusionOk="0" h="134619" w="220980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1100825" y="5460955"/>
            <a:ext cx="256080" cy="148383"/>
          </a:xfrm>
          <a:custGeom>
            <a:rect b="b" l="l" r="r" t="t"/>
            <a:pathLst>
              <a:path extrusionOk="0" h="78739" w="135890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468962" y="5323139"/>
            <a:ext cx="416427" cy="253687"/>
          </a:xfrm>
          <a:custGeom>
            <a:rect b="b" l="l" r="r" t="t"/>
            <a:pathLst>
              <a:path extrusionOk="0" h="134619" w="220980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1262521" y="5552706"/>
            <a:ext cx="256080" cy="148383"/>
          </a:xfrm>
          <a:custGeom>
            <a:rect b="b" l="l" r="r" t="t"/>
            <a:pathLst>
              <a:path extrusionOk="0" h="78739" w="135890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1630659" y="5414894"/>
            <a:ext cx="416427" cy="253687"/>
          </a:xfrm>
          <a:custGeom>
            <a:rect b="b" l="l" r="r" t="t"/>
            <a:pathLst>
              <a:path extrusionOk="0" h="134619" w="220980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1666404" y="5780966"/>
            <a:ext cx="1026713" cy="624642"/>
          </a:xfrm>
          <a:custGeom>
            <a:rect b="b" l="l" r="r" t="t"/>
            <a:pathLst>
              <a:path extrusionOk="0" h="331470" w="544830">
                <a:moveTo>
                  <a:pt x="544220" y="0"/>
                </a:moveTo>
                <a:lnTo>
                  <a:pt x="0" y="331165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1424217" y="5644458"/>
            <a:ext cx="256080" cy="148383"/>
          </a:xfrm>
          <a:custGeom>
            <a:rect b="b" l="l" r="r" t="t"/>
            <a:pathLst>
              <a:path extrusionOk="0" h="78739" w="135890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339064" y="1520039"/>
            <a:ext cx="1091330" cy="119663"/>
          </a:xfrm>
          <a:custGeom>
            <a:rect b="b" l="l" r="r" t="t"/>
            <a:pathLst>
              <a:path extrusionOk="0" h="63500" w="579119">
                <a:moveTo>
                  <a:pt x="0" y="0"/>
                </a:moveTo>
                <a:lnTo>
                  <a:pt x="578840" y="63322"/>
                </a:lnTo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2101344" y="5927381"/>
            <a:ext cx="854398" cy="911836"/>
          </a:xfrm>
          <a:custGeom>
            <a:rect b="b" l="l" r="r" t="t"/>
            <a:pathLst>
              <a:path extrusionOk="0" h="483870" w="453389">
                <a:moveTo>
                  <a:pt x="453123" y="0"/>
                </a:moveTo>
                <a:lnTo>
                  <a:pt x="0" y="293001"/>
                </a:lnTo>
                <a:lnTo>
                  <a:pt x="0" y="483298"/>
                </a:lnTo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2796787" y="3885844"/>
            <a:ext cx="5690338" cy="1952843"/>
          </a:xfrm>
          <a:custGeom>
            <a:rect b="b" l="l" r="r" t="t"/>
            <a:pathLst>
              <a:path extrusionOk="0" h="554989" w="2080260">
                <a:moveTo>
                  <a:pt x="0" y="554939"/>
                </a:moveTo>
                <a:lnTo>
                  <a:pt x="254723" y="363347"/>
                </a:lnTo>
                <a:lnTo>
                  <a:pt x="1361668" y="363347"/>
                </a:lnTo>
                <a:lnTo>
                  <a:pt x="1518386" y="363347"/>
                </a:lnTo>
                <a:lnTo>
                  <a:pt x="2079701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264618" y="4834689"/>
            <a:ext cx="757470" cy="203428"/>
          </a:xfrm>
          <a:custGeom>
            <a:rect b="b" l="l" r="r" t="t"/>
            <a:pathLst>
              <a:path extrusionOk="0" h="107950" w="401955">
                <a:moveTo>
                  <a:pt x="401688" y="0"/>
                </a:moveTo>
                <a:lnTo>
                  <a:pt x="214312" y="107772"/>
                </a:lnTo>
                <a:lnTo>
                  <a:pt x="0" y="83972"/>
                </a:lnTo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2664627" y="1181897"/>
            <a:ext cx="5744534" cy="649698"/>
          </a:xfrm>
          <a:custGeom>
            <a:rect b="b" l="l" r="r" t="t"/>
            <a:pathLst>
              <a:path extrusionOk="0" h="409575" w="3621404">
                <a:moveTo>
                  <a:pt x="156095" y="369163"/>
                </a:moveTo>
                <a:lnTo>
                  <a:pt x="78041" y="266598"/>
                </a:lnTo>
                <a:lnTo>
                  <a:pt x="0" y="329031"/>
                </a:lnTo>
                <a:lnTo>
                  <a:pt x="84734" y="409308"/>
                </a:lnTo>
                <a:lnTo>
                  <a:pt x="156095" y="369163"/>
                </a:lnTo>
                <a:close/>
              </a:path>
              <a:path extrusionOk="0" h="409575" w="3621404">
                <a:moveTo>
                  <a:pt x="3621316" y="62433"/>
                </a:moveTo>
                <a:lnTo>
                  <a:pt x="3543274" y="0"/>
                </a:lnTo>
                <a:lnTo>
                  <a:pt x="3465220" y="102565"/>
                </a:lnTo>
                <a:lnTo>
                  <a:pt x="3536581" y="142709"/>
                </a:lnTo>
                <a:lnTo>
                  <a:pt x="3621316" y="62433"/>
                </a:lnTo>
                <a:close/>
              </a:path>
            </a:pathLst>
          </a:custGeom>
          <a:solidFill>
            <a:srgbClr val="DF777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2139880" y="729769"/>
            <a:ext cx="242754" cy="172245"/>
          </a:xfrm>
          <a:custGeom>
            <a:rect b="b" l="l" r="r" t="t"/>
            <a:pathLst>
              <a:path extrusionOk="0" h="108584" w="153034">
                <a:moveTo>
                  <a:pt x="118313" y="0"/>
                </a:moveTo>
                <a:lnTo>
                  <a:pt x="0" y="50418"/>
                </a:lnTo>
                <a:lnTo>
                  <a:pt x="33299" y="108089"/>
                </a:lnTo>
                <a:lnTo>
                  <a:pt x="152412" y="59042"/>
                </a:lnTo>
                <a:lnTo>
                  <a:pt x="118313" y="0"/>
                </a:lnTo>
                <a:close/>
              </a:path>
            </a:pathLst>
          </a:custGeom>
          <a:solidFill>
            <a:srgbClr val="FFCA8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943544" y="4608031"/>
            <a:ext cx="212537" cy="217573"/>
          </a:xfrm>
          <a:custGeom>
            <a:rect b="b" l="l" r="r" t="t"/>
            <a:pathLst>
              <a:path extrusionOk="0" h="137160" w="133984">
                <a:moveTo>
                  <a:pt x="73621" y="0"/>
                </a:moveTo>
                <a:lnTo>
                  <a:pt x="0" y="105448"/>
                </a:lnTo>
                <a:lnTo>
                  <a:pt x="58800" y="136715"/>
                </a:lnTo>
                <a:lnTo>
                  <a:pt x="133819" y="32004"/>
                </a:lnTo>
                <a:lnTo>
                  <a:pt x="73621" y="0"/>
                </a:lnTo>
                <a:close/>
              </a:path>
            </a:pathLst>
          </a:custGeom>
          <a:solidFill>
            <a:srgbClr val="4F5E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433668" y="4752492"/>
            <a:ext cx="2014566" cy="1023401"/>
          </a:xfrm>
          <a:custGeom>
            <a:rect b="b" l="l" r="r" t="t"/>
            <a:pathLst>
              <a:path extrusionOk="0" h="645160" w="1270000">
                <a:moveTo>
                  <a:pt x="112153" y="18796"/>
                </a:moveTo>
                <a:lnTo>
                  <a:pt x="46609" y="0"/>
                </a:lnTo>
                <a:lnTo>
                  <a:pt x="0" y="110248"/>
                </a:lnTo>
                <a:lnTo>
                  <a:pt x="0" y="119468"/>
                </a:lnTo>
                <a:lnTo>
                  <a:pt x="60540" y="136817"/>
                </a:lnTo>
                <a:lnTo>
                  <a:pt x="112153" y="18796"/>
                </a:lnTo>
                <a:close/>
              </a:path>
              <a:path extrusionOk="0" h="645160" w="1270000">
                <a:moveTo>
                  <a:pt x="1269415" y="619760"/>
                </a:moveTo>
                <a:lnTo>
                  <a:pt x="1233360" y="522693"/>
                </a:lnTo>
                <a:lnTo>
                  <a:pt x="1184960" y="548424"/>
                </a:lnTo>
                <a:lnTo>
                  <a:pt x="1222146" y="644893"/>
                </a:lnTo>
                <a:lnTo>
                  <a:pt x="1269415" y="619760"/>
                </a:lnTo>
                <a:close/>
              </a:path>
            </a:pathLst>
          </a:custGeom>
          <a:solidFill>
            <a:srgbClr val="FFCA8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0324215" y="1430893"/>
            <a:ext cx="216566" cy="178289"/>
          </a:xfrm>
          <a:custGeom>
            <a:rect b="b" l="l" r="r" t="t"/>
            <a:pathLst>
              <a:path extrusionOk="0" h="112394" w="136525">
                <a:moveTo>
                  <a:pt x="16497" y="0"/>
                </a:moveTo>
                <a:lnTo>
                  <a:pt x="0" y="66154"/>
                </a:lnTo>
                <a:lnTo>
                  <a:pt x="120129" y="112077"/>
                </a:lnTo>
                <a:lnTo>
                  <a:pt x="136245" y="47459"/>
                </a:lnTo>
                <a:lnTo>
                  <a:pt x="16497" y="0"/>
                </a:lnTo>
                <a:close/>
              </a:path>
            </a:pathLst>
          </a:custGeom>
          <a:solidFill>
            <a:srgbClr val="CCD2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4665550" y="383353"/>
            <a:ext cx="242754" cy="173253"/>
          </a:xfrm>
          <a:custGeom>
            <a:rect b="b" l="l" r="r" t="t"/>
            <a:pathLst>
              <a:path extrusionOk="0" h="109219" w="153035">
                <a:moveTo>
                  <a:pt x="118470" y="0"/>
                </a:moveTo>
                <a:lnTo>
                  <a:pt x="106236" y="0"/>
                </a:lnTo>
                <a:lnTo>
                  <a:pt x="0" y="52680"/>
                </a:lnTo>
                <a:lnTo>
                  <a:pt x="38138" y="109220"/>
                </a:lnTo>
                <a:lnTo>
                  <a:pt x="152641" y="50673"/>
                </a:lnTo>
                <a:lnTo>
                  <a:pt x="118470" y="0"/>
                </a:lnTo>
                <a:close/>
              </a:path>
            </a:pathLst>
          </a:custGeom>
          <a:solidFill>
            <a:srgbClr val="FFCA8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852511" y="972103"/>
            <a:ext cx="236713" cy="202464"/>
          </a:xfrm>
          <a:custGeom>
            <a:rect b="b" l="l" r="r" t="t"/>
            <a:pathLst>
              <a:path extrusionOk="0" h="127635" w="149225">
                <a:moveTo>
                  <a:pt x="100977" y="0"/>
                </a:moveTo>
                <a:lnTo>
                  <a:pt x="0" y="79971"/>
                </a:lnTo>
                <a:lnTo>
                  <a:pt x="49047" y="127342"/>
                </a:lnTo>
                <a:lnTo>
                  <a:pt x="148882" y="46266"/>
                </a:lnTo>
                <a:lnTo>
                  <a:pt x="100977" y="0"/>
                </a:lnTo>
                <a:close/>
              </a:path>
            </a:pathLst>
          </a:custGeom>
          <a:solidFill>
            <a:srgbClr val="CCD2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9627610" y="332485"/>
            <a:ext cx="120874" cy="101737"/>
          </a:xfrm>
          <a:custGeom>
            <a:rect b="b" l="l" r="r" t="t"/>
            <a:pathLst>
              <a:path extrusionOk="0" h="64134" w="76200">
                <a:moveTo>
                  <a:pt x="67392" y="0"/>
                </a:moveTo>
                <a:lnTo>
                  <a:pt x="0" y="0"/>
                </a:lnTo>
                <a:lnTo>
                  <a:pt x="7748" y="63845"/>
                </a:lnTo>
                <a:lnTo>
                  <a:pt x="75934" y="63845"/>
                </a:lnTo>
                <a:lnTo>
                  <a:pt x="67392" y="0"/>
                </a:lnTo>
                <a:close/>
              </a:path>
            </a:pathLst>
          </a:custGeom>
          <a:solidFill>
            <a:srgbClr val="4F5E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4071" y="3125505"/>
            <a:ext cx="4212345" cy="392467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1810545" y="2070581"/>
            <a:ext cx="4432341" cy="2122098"/>
          </a:xfrm>
          <a:prstGeom prst="round1Rect">
            <a:avLst>
              <a:gd fmla="val 16667" name="adj"/>
            </a:avLst>
          </a:prstGeom>
          <a:solidFill>
            <a:srgbClr val="37B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047086" y="2352126"/>
            <a:ext cx="3979202" cy="1304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93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미니프로젝트 2차</a:t>
            </a:r>
            <a:endParaRPr b="0" i="0" sz="393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93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조별 발표 템플릿</a:t>
            </a:r>
            <a:endParaRPr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849" y="215055"/>
            <a:ext cx="1489476" cy="34155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3551905" y="4528170"/>
            <a:ext cx="3394795" cy="562708"/>
          </a:xfrm>
          <a:prstGeom prst="rect">
            <a:avLst/>
          </a:prstGeom>
          <a:noFill/>
          <a:ln cap="flat" cmpd="sng" w="19050">
            <a:solidFill>
              <a:srgbClr val="37B2A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</a:t>
            </a:r>
            <a:r>
              <a:rPr b="1" lang="ko-KR" sz="2462">
                <a:solidFill>
                  <a:schemeClr val="dk1"/>
                </a:solidFill>
              </a:rPr>
              <a:t>6</a:t>
            </a:r>
            <a:r>
              <a:rPr b="1" i="0" lang="ko-KR" sz="24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 </a:t>
            </a:r>
            <a:r>
              <a:rPr b="1" lang="ko-KR" sz="2462">
                <a:solidFill>
                  <a:schemeClr val="dk1"/>
                </a:solidFill>
              </a:rPr>
              <a:t>17</a:t>
            </a:r>
            <a:r>
              <a:rPr b="1" i="0" lang="ko-KR" sz="24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4681411" y="5118150"/>
            <a:ext cx="2265300" cy="1669800"/>
          </a:xfrm>
          <a:prstGeom prst="rect">
            <a:avLst/>
          </a:prstGeom>
          <a:noFill/>
          <a:ln cap="flat" cmpd="sng" w="19050">
            <a:solidFill>
              <a:srgbClr val="37B2A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</a:rPr>
              <a:t>a041085 최영렬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</a:rPr>
              <a:t>a041186 박우영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</a:rPr>
              <a:t>a041200 정호균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</a:rPr>
              <a:t>a041208 김예진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</a:rPr>
              <a:t>a041214 오예성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</a:rPr>
              <a:t>a041237 박영실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532456" y="359035"/>
            <a:ext cx="3921727" cy="726585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sz="3600">
                <a:latin typeface="Arial"/>
                <a:ea typeface="Arial"/>
                <a:cs typeface="Arial"/>
                <a:sym typeface="Arial"/>
              </a:rPr>
              <a:t>데이터 분석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736634" y="1429199"/>
            <a:ext cx="92094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1800"/>
              <a:t>정호균</a:t>
            </a: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중요하다고 생각되는 변수를 넣어서 결측치 처리</a:t>
            </a:r>
            <a:endParaRPr sz="1800"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강수량은 0으로 처리하고 나머지 값들은 fillna메서드를 이용하여 처리하였음</a:t>
            </a:r>
            <a:endParaRPr sz="1800"/>
          </a:p>
        </p:txBody>
      </p:sp>
      <p:sp>
        <p:nvSpPr>
          <p:cNvPr id="103" name="Google Shape;103;p2"/>
          <p:cNvSpPr/>
          <p:nvPr/>
        </p:nvSpPr>
        <p:spPr>
          <a:xfrm>
            <a:off x="736586" y="2432621"/>
            <a:ext cx="95046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1800"/>
              <a:t>오예성</a:t>
            </a: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일조량, 습도, OH, O3, NO3 등과 반응으로 2차 미세먼지가 발생하므로, 일조, 일사, 적설 및 o3, co2 등의 변수 추가 필요</a:t>
            </a:r>
            <a:endParaRPr sz="1800"/>
          </a:p>
        </p:txBody>
      </p:sp>
      <p:sp>
        <p:nvSpPr>
          <p:cNvPr id="104" name="Google Shape;104;p2"/>
          <p:cNvSpPr/>
          <p:nvPr/>
        </p:nvSpPr>
        <p:spPr>
          <a:xfrm>
            <a:off x="736575" y="3392488"/>
            <a:ext cx="87459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1800"/>
              <a:t>최영렬</a:t>
            </a: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지역, 망,측정소 같은 지역 특정 열은 모두 지움. 기온, 풍속, 풍향등을 고려함</a:t>
            </a:r>
            <a:endParaRPr sz="1800"/>
          </a:p>
        </p:txBody>
      </p:sp>
      <p:sp>
        <p:nvSpPr>
          <p:cNvPr id="105" name="Google Shape;105;p2"/>
          <p:cNvSpPr/>
          <p:nvPr/>
        </p:nvSpPr>
        <p:spPr>
          <a:xfrm>
            <a:off x="666675" y="4363758"/>
            <a:ext cx="88857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1800"/>
              <a:t>김예진</a:t>
            </a: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일조, 기온, 풍속 등 미세먼지에 중요한 영향을 미치는 요소 고려함</a:t>
            </a:r>
            <a:endParaRPr sz="1800"/>
          </a:p>
        </p:txBody>
      </p:sp>
      <p:sp>
        <p:nvSpPr>
          <p:cNvPr id="106" name="Google Shape;106;p2"/>
          <p:cNvSpPr/>
          <p:nvPr/>
        </p:nvSpPr>
        <p:spPr>
          <a:xfrm>
            <a:off x="736575" y="5459825"/>
            <a:ext cx="90759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1800"/>
              <a:t>박영실</a:t>
            </a:r>
            <a:endParaRPr sz="1800"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상관관계 분석을 통해 변수간 다중공선성을 제거하여 변수를 선택함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532456" y="359035"/>
            <a:ext cx="3921727" cy="726585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sz="3600"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736625" y="1623725"/>
            <a:ext cx="84147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1800"/>
              <a:t>결측값 처리 </a:t>
            </a:r>
            <a:endParaRPr sz="1800"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-KR" sz="1800">
                <a:solidFill>
                  <a:schemeClr val="dk1"/>
                </a:solidFill>
              </a:rPr>
              <a:t>강수량(mm),  적설(cm), 3시간신적설(cm) 의 결측값은 0으로 대체함</a:t>
            </a:r>
            <a:endParaRPr sz="1800"/>
          </a:p>
          <a:p>
            <a:pPr indent="-3429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/>
              <a:t>1번 외에 변수는 앞,뒤 평균값으로 대체함</a:t>
            </a:r>
            <a:endParaRPr sz="1800"/>
          </a:p>
        </p:txBody>
      </p:sp>
      <p:sp>
        <p:nvSpPr>
          <p:cNvPr id="113" name="Google Shape;113;p3"/>
          <p:cNvSpPr/>
          <p:nvPr/>
        </p:nvSpPr>
        <p:spPr>
          <a:xfrm>
            <a:off x="736625" y="3224275"/>
            <a:ext cx="105300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1800"/>
              <a:t>target (t+1 시점의 미세먼지 농도) 생성 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-KR" sz="1800">
                <a:solidFill>
                  <a:schemeClr val="dk1"/>
                </a:solidFill>
              </a:rPr>
              <a:t>shift(1) 를 적용함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-KR" sz="1800">
                <a:solidFill>
                  <a:schemeClr val="dk1"/>
                </a:solidFill>
              </a:rPr>
              <a:t>변수 생성 과정에서 생기는 결측 행은 제거함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736625" y="4844400"/>
            <a:ext cx="102216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620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1800">
                <a:solidFill>
                  <a:schemeClr val="dk1"/>
                </a:solidFill>
              </a:rPr>
              <a:t>전일 같은 시간 미세먼지 농도 변수(PM10_lag1) 생성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-KR" sz="1800">
                <a:solidFill>
                  <a:schemeClr val="dk1"/>
                </a:solidFill>
              </a:rPr>
              <a:t>shift(24) 를 적용함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-KR" sz="1800">
                <a:solidFill>
                  <a:schemeClr val="dk1"/>
                </a:solidFill>
              </a:rPr>
              <a:t>변수 생성 과정에서 생기는 결측 행은 제거함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532456" y="359035"/>
            <a:ext cx="3921727" cy="726585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sz="3600">
                <a:latin typeface="Arial"/>
                <a:ea typeface="Arial"/>
                <a:cs typeface="Arial"/>
                <a:sym typeface="Arial"/>
              </a:rPr>
              <a:t>머신러닝 모델링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351202" y="1266100"/>
            <a:ext cx="53595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1800"/>
              <a:t>LinearRegression:</a:t>
            </a:r>
            <a:endParaRPr sz="18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ko-KR" sz="1500">
                <a:solidFill>
                  <a:schemeClr val="dk1"/>
                </a:solidFill>
                <a:highlight>
                  <a:srgbClr val="FFFFFF"/>
                </a:highlight>
              </a:rPr>
              <a:t>MAE: 3.88410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ko-KR" sz="1500">
                <a:solidFill>
                  <a:schemeClr val="dk1"/>
                </a:solidFill>
                <a:highlight>
                  <a:srgbClr val="FFFFFF"/>
                </a:highlight>
              </a:rPr>
              <a:t>R2: 0.93573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21" name="Google Shape;1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25" y="2553875"/>
            <a:ext cx="3445050" cy="343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/>
          <p:nvPr/>
        </p:nvSpPr>
        <p:spPr>
          <a:xfrm>
            <a:off x="4430075" y="1328900"/>
            <a:ext cx="4220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1800"/>
              <a:t>랜덤포레스트</a:t>
            </a: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/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ko-KR" sz="1500">
                <a:solidFill>
                  <a:schemeClr val="dk1"/>
                </a:solidFill>
                <a:highlight>
                  <a:srgbClr val="FFFFFF"/>
                </a:highlight>
              </a:rPr>
              <a:t>MAE: 3.96177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ko-KR" sz="1500">
                <a:solidFill>
                  <a:schemeClr val="dk1"/>
                </a:solidFill>
                <a:highlight>
                  <a:srgbClr val="FFFFFF"/>
                </a:highlight>
              </a:rPr>
              <a:t>R2: 0.93039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650" y="2446550"/>
            <a:ext cx="3394062" cy="354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/>
          <p:nvPr/>
        </p:nvSpPr>
        <p:spPr>
          <a:xfrm>
            <a:off x="8138300" y="1352500"/>
            <a:ext cx="37488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1800"/>
              <a:t>GradientBoostingRegressor</a:t>
            </a: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ko-KR" sz="1500">
                <a:solidFill>
                  <a:schemeClr val="dk1"/>
                </a:solidFill>
                <a:highlight>
                  <a:srgbClr val="FFFFFF"/>
                </a:highlight>
              </a:rPr>
              <a:t>MAE: 3.77561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-KR" sz="1500">
                <a:solidFill>
                  <a:schemeClr val="dk1"/>
                </a:solidFill>
                <a:highlight>
                  <a:srgbClr val="FFFFFF"/>
                </a:highlight>
              </a:rPr>
              <a:t>R2: 0.93714</a:t>
            </a:r>
            <a:endParaRPr sz="1800"/>
          </a:p>
        </p:txBody>
      </p:sp>
      <p:pic>
        <p:nvPicPr>
          <p:cNvPr id="125" name="Google Shape;125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94926" y="2510900"/>
            <a:ext cx="3445050" cy="35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d46de2ddc_7_33"/>
          <p:cNvSpPr txBox="1"/>
          <p:nvPr>
            <p:ph type="title"/>
          </p:nvPr>
        </p:nvSpPr>
        <p:spPr>
          <a:xfrm>
            <a:off x="532456" y="359035"/>
            <a:ext cx="39216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sz="3600">
                <a:latin typeface="Arial"/>
                <a:ea typeface="Arial"/>
                <a:cs typeface="Arial"/>
                <a:sym typeface="Arial"/>
              </a:rPr>
              <a:t>머신러닝 모델링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27d46de2ddc_7_33"/>
          <p:cNvSpPr/>
          <p:nvPr/>
        </p:nvSpPr>
        <p:spPr>
          <a:xfrm>
            <a:off x="351202" y="1266100"/>
            <a:ext cx="53595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67"/>
              <a:buFont typeface="Noto Sans Symbols"/>
              <a:buChar char="✔"/>
            </a:pPr>
            <a:r>
              <a:rPr b="1" lang="ko-KR" sz="1800">
                <a:solidFill>
                  <a:srgbClr val="0000FF"/>
                </a:solidFill>
              </a:rPr>
              <a:t>(최종 모델) LightGBM Regressor</a:t>
            </a:r>
            <a:r>
              <a:rPr b="1" lang="ko-KR" sz="1800">
                <a:solidFill>
                  <a:srgbClr val="0000FF"/>
                </a:solidFill>
              </a:rPr>
              <a:t>:</a:t>
            </a:r>
            <a:endParaRPr b="1" sz="1800">
              <a:solidFill>
                <a:srgbClr val="0000FF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ko-KR" sz="1500">
                <a:solidFill>
                  <a:schemeClr val="dk1"/>
                </a:solidFill>
                <a:highlight>
                  <a:srgbClr val="FFFFFF"/>
                </a:highlight>
              </a:rPr>
              <a:t>MAE: </a:t>
            </a:r>
            <a:r>
              <a:rPr lang="ko-KR" sz="1500">
                <a:solidFill>
                  <a:schemeClr val="dk1"/>
                </a:solidFill>
                <a:highlight>
                  <a:srgbClr val="FFFFFF"/>
                </a:highlight>
              </a:rPr>
              <a:t>3.72502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ko-KR" sz="1500">
                <a:solidFill>
                  <a:schemeClr val="dk1"/>
                </a:solidFill>
                <a:highlight>
                  <a:srgbClr val="FFFFFF"/>
                </a:highlight>
              </a:rPr>
              <a:t>R2: 0.93979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32" name="Google Shape;132;g27d46de2ddc_7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675" y="2613375"/>
            <a:ext cx="3469125" cy="362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27d46de2ddc_7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625" y="2661225"/>
            <a:ext cx="5409176" cy="34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