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4"/>
  </p:notesMasterIdLst>
  <p:sldIdLst>
    <p:sldId id="256" r:id="rId5"/>
    <p:sldId id="257" r:id="rId6"/>
    <p:sldId id="275" r:id="rId7"/>
    <p:sldId id="279" r:id="rId8"/>
    <p:sldId id="280" r:id="rId9"/>
    <p:sldId id="281" r:id="rId10"/>
    <p:sldId id="282" r:id="rId11"/>
    <p:sldId id="283" r:id="rId12"/>
    <p:sldId id="285" r:id="rId13"/>
    <p:sldId id="288" r:id="rId14"/>
    <p:sldId id="286" r:id="rId15"/>
    <p:sldId id="278" r:id="rId16"/>
    <p:sldId id="287" r:id="rId17"/>
    <p:sldId id="291" r:id="rId18"/>
    <p:sldId id="290" r:id="rId19"/>
    <p:sldId id="277" r:id="rId20"/>
    <p:sldId id="284" r:id="rId21"/>
    <p:sldId id="274" r:id="rId22"/>
    <p:sldId id="273" r:id="rId2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8" y="634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482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60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92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854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445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89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26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0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52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308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직장인 승객을 위한 버스 노선 분석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6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16</a:t>
            </a:r>
            <a:r>
              <a:rPr lang="ko-KR" altLang="en-US" sz="1600" b="1" dirty="0"/>
              <a:t>조</a:t>
            </a:r>
          </a:p>
        </p:txBody>
      </p:sp>
      <p:sp>
        <p:nvSpPr>
          <p:cNvPr id="8" name="Google Shape;90;p1">
            <a:extLst>
              <a:ext uri="{FF2B5EF4-FFF2-40B4-BE49-F238E27FC236}">
                <a16:creationId xmlns:a16="http://schemas.microsoft.com/office/drawing/2014/main" id="{6A5BF161-4AE0-4711-BCA7-64EB0AE12DE1}"/>
              </a:ext>
            </a:extLst>
          </p:cNvPr>
          <p:cNvSpPr txBox="1"/>
          <p:nvPr/>
        </p:nvSpPr>
        <p:spPr>
          <a:xfrm>
            <a:off x="976506" y="4506730"/>
            <a:ext cx="45927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김세윤 </a:t>
            </a:r>
            <a:r>
              <a:rPr lang="en-US" altLang="ko-KR" sz="1500" b="1" dirty="0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A041098</a:t>
            </a:r>
            <a:endParaRPr lang="en-US" sz="1500" b="1" dirty="0">
              <a:solidFill>
                <a:srgbClr val="0E0C0B"/>
              </a:solidFill>
              <a:latin typeface="+mj-lt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김예진</a:t>
            </a:r>
            <a:r>
              <a:rPr lang="en-US" sz="1500" b="1" dirty="0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 A041208</a:t>
            </a:r>
            <a:endParaRPr sz="1500" b="1" dirty="0">
              <a:solidFill>
                <a:srgbClr val="0E0C0B"/>
              </a:solidFill>
              <a:latin typeface="+mj-lt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박우영 A041186</a:t>
            </a:r>
            <a:endParaRPr sz="1500" b="1" dirty="0">
              <a:solidFill>
                <a:srgbClr val="0E0C0B"/>
              </a:solidFill>
              <a:latin typeface="+mj-lt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손은비</a:t>
            </a:r>
            <a:r>
              <a:rPr lang="en-US" sz="1500" b="1" dirty="0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 A041019</a:t>
            </a:r>
            <a:endParaRPr sz="1500" b="1" dirty="0">
              <a:solidFill>
                <a:srgbClr val="0E0C0B"/>
              </a:solidFill>
              <a:latin typeface="+mj-lt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전명규</a:t>
            </a:r>
            <a:r>
              <a:rPr lang="en-US" sz="1500" b="1" dirty="0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 A041111</a:t>
            </a:r>
            <a:endParaRPr sz="1500" b="1" dirty="0">
              <a:solidFill>
                <a:srgbClr val="0E0C0B"/>
              </a:solidFill>
              <a:latin typeface="+mj-lt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홍진화</a:t>
            </a:r>
            <a:r>
              <a:rPr lang="en-US" sz="1500" b="1" dirty="0">
                <a:solidFill>
                  <a:srgbClr val="0E0C0B"/>
                </a:solidFill>
                <a:latin typeface="+mj-lt"/>
                <a:ea typeface="Rubik"/>
                <a:cs typeface="Rubik"/>
                <a:sym typeface="Rubik"/>
              </a:rPr>
              <a:t> A041169</a:t>
            </a:r>
            <a:endParaRPr sz="1500" b="1" dirty="0">
              <a:solidFill>
                <a:srgbClr val="0E0C0B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이변량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77365-10C0-4ABE-BF28-6E16572A6AF1}"/>
              </a:ext>
            </a:extLst>
          </p:cNvPr>
          <p:cNvSpPr/>
          <p:nvPr/>
        </p:nvSpPr>
        <p:spPr>
          <a:xfrm>
            <a:off x="432620" y="1318816"/>
            <a:ext cx="66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b="1" dirty="0">
                <a:latin typeface="+mj-ea"/>
              </a:rPr>
              <a:t>가설</a:t>
            </a:r>
            <a:r>
              <a:rPr lang="en-US" altLang="ko-KR" sz="2000" b="1" dirty="0">
                <a:latin typeface="+mj-ea"/>
              </a:rPr>
              <a:t> 1. </a:t>
            </a:r>
            <a:r>
              <a:rPr lang="ko-KR" altLang="en-US" sz="2000" b="1" dirty="0">
                <a:latin typeface="+mj-ea"/>
              </a:rPr>
              <a:t>노선 개수와 승차 승객 수의 상관관계</a:t>
            </a:r>
          </a:p>
        </p:txBody>
      </p:sp>
      <p:pic>
        <p:nvPicPr>
          <p:cNvPr id="3074" name="Picture 2" descr="https://lh6.googleusercontent.com/TrtD3bCz5yx0VT1wI9Gh68S_ta_Nx-4PcyCEHSgim-5rlY4bF-j04oxWUHgvqFAqtcqOBgXiSlUSPl-IzE6E9f4KdWkQRxmTIE18yOFk2xv6Arvd1HSSISkWUmFgOZk8nEWybJD06Nph">
            <a:extLst>
              <a:ext uri="{FF2B5EF4-FFF2-40B4-BE49-F238E27FC236}">
                <a16:creationId xmlns:a16="http://schemas.microsoft.com/office/drawing/2014/main" id="{02F95178-92A8-4AEF-9F5E-EB95107B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5" y="2175396"/>
            <a:ext cx="6891930" cy="33887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9B6B5C3-3F50-4B14-8E14-678D8C3CF34C}"/>
              </a:ext>
            </a:extLst>
          </p:cNvPr>
          <p:cNvSpPr/>
          <p:nvPr/>
        </p:nvSpPr>
        <p:spPr>
          <a:xfrm>
            <a:off x="1905768" y="5601592"/>
            <a:ext cx="34265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승</a:t>
            </a:r>
            <a:r>
              <a:rPr lang="en-US" altLang="ko-KR" sz="2800" b="1" dirty="0"/>
              <a:t>·</a:t>
            </a:r>
            <a:r>
              <a:rPr lang="ko-KR" altLang="en-US" sz="1800" b="1" dirty="0">
                <a:latin typeface="+mj-ea"/>
              </a:rPr>
              <a:t>하차 승객 수 별 노선 개수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874AD5-A65A-444F-B6C3-5891E09056D2}"/>
              </a:ext>
            </a:extLst>
          </p:cNvPr>
          <p:cNvSpPr/>
          <p:nvPr/>
        </p:nvSpPr>
        <p:spPr>
          <a:xfrm>
            <a:off x="7429500" y="4311682"/>
            <a:ext cx="2080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>
                <a:latin typeface="Arial" panose="020B0604020202020204" pitchFamily="34" charset="0"/>
              </a:rPr>
              <a:t>하차 상관관계</a:t>
            </a:r>
            <a:endParaRPr lang="en-US" altLang="ko-KR" b="1" dirty="0">
              <a:latin typeface="Arial" panose="020B0604020202020204" pitchFamily="34" charset="0"/>
            </a:endParaRPr>
          </a:p>
          <a:p>
            <a:pPr fontAlgn="base"/>
            <a:endParaRPr lang="ko-KR" altLang="en-US" b="1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</a:t>
            </a:r>
            <a:r>
              <a:rPr lang="ko-KR" altLang="en-US" b="1" dirty="0">
                <a:latin typeface="Arial" panose="020B0604020202020204" pitchFamily="34" charset="0"/>
              </a:rPr>
              <a:t>상관계수</a:t>
            </a:r>
            <a:r>
              <a:rPr lang="en-US" altLang="ko-KR" b="1" dirty="0">
                <a:latin typeface="Arial" panose="020B0604020202020204" pitchFamily="34" charset="0"/>
              </a:rPr>
              <a:t>: 0.65</a:t>
            </a:r>
          </a:p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p-value: 0.00041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314D1A-23C8-4606-A840-12EFB30EE4D5}"/>
              </a:ext>
            </a:extLst>
          </p:cNvPr>
          <p:cNvSpPr/>
          <p:nvPr/>
        </p:nvSpPr>
        <p:spPr>
          <a:xfrm>
            <a:off x="7429500" y="2474893"/>
            <a:ext cx="2080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>
                <a:latin typeface="Arial" panose="020B0604020202020204" pitchFamily="34" charset="0"/>
              </a:rPr>
              <a:t>승차 상관관계</a:t>
            </a:r>
            <a:endParaRPr lang="en-US" altLang="ko-KR" b="1" dirty="0">
              <a:latin typeface="Arial" panose="020B0604020202020204" pitchFamily="34" charset="0"/>
            </a:endParaRPr>
          </a:p>
          <a:p>
            <a:pPr fontAlgn="base"/>
            <a:r>
              <a:rPr lang="ko-KR" altLang="en-US" b="1" dirty="0">
                <a:latin typeface="Arial" panose="020B0604020202020204" pitchFamily="34" charset="0"/>
              </a:rPr>
              <a:t> </a:t>
            </a:r>
            <a:endParaRPr lang="en-US" altLang="ko-KR" b="1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</a:t>
            </a:r>
            <a:r>
              <a:rPr lang="ko-KR" altLang="en-US" b="1" dirty="0">
                <a:latin typeface="Arial" panose="020B0604020202020204" pitchFamily="34" charset="0"/>
              </a:rPr>
              <a:t>상관계수</a:t>
            </a:r>
            <a:r>
              <a:rPr lang="en-US" altLang="ko-KR" b="1" dirty="0">
                <a:latin typeface="Arial" panose="020B0604020202020204" pitchFamily="34" charset="0"/>
              </a:rPr>
              <a:t> 0.67</a:t>
            </a:r>
          </a:p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p-value 0.00028</a:t>
            </a:r>
          </a:p>
        </p:txBody>
      </p:sp>
    </p:spTree>
    <p:extLst>
      <p:ext uri="{BB962C8B-B14F-4D97-AF65-F5344CB8AC3E}">
        <p14:creationId xmlns:p14="http://schemas.microsoft.com/office/powerpoint/2010/main" val="36422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이변량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F39E44-2A1A-4F23-A2EF-C53BD5E7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9" y="1780515"/>
            <a:ext cx="6631181" cy="3519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CFD21-1B96-491A-8E21-A934B6B3E7FB}"/>
              </a:ext>
            </a:extLst>
          </p:cNvPr>
          <p:cNvSpPr/>
          <p:nvPr/>
        </p:nvSpPr>
        <p:spPr>
          <a:xfrm>
            <a:off x="432620" y="1302860"/>
            <a:ext cx="737896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가설</a:t>
            </a:r>
            <a:r>
              <a:rPr lang="en-US" altLang="ko-KR" sz="1800" b="1" dirty="0">
                <a:latin typeface="+mj-ea"/>
              </a:rPr>
              <a:t> 2-1. </a:t>
            </a:r>
            <a:r>
              <a:rPr lang="ko-KR" altLang="en-US" sz="1800" b="1" dirty="0">
                <a:latin typeface="+mj-ea"/>
              </a:rPr>
              <a:t>이동 인구 수와 해당 지역 종사자 수의 상관관계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B8859A-EFE4-4A64-849C-6C800105FD4D}"/>
              </a:ext>
            </a:extLst>
          </p:cNvPr>
          <p:cNvSpPr/>
          <p:nvPr/>
        </p:nvSpPr>
        <p:spPr>
          <a:xfrm>
            <a:off x="1657130" y="5436349"/>
            <a:ext cx="492994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이동 인구 별 종사자 총합의 상관계수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45EF3C-F3C6-4A0F-BA33-FFEB045DDADE}"/>
              </a:ext>
            </a:extLst>
          </p:cNvPr>
          <p:cNvSpPr/>
          <p:nvPr/>
        </p:nvSpPr>
        <p:spPr>
          <a:xfrm>
            <a:off x="7498080" y="2232845"/>
            <a:ext cx="2080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</a:t>
            </a:r>
            <a:r>
              <a:rPr lang="ko-KR" altLang="en-US" b="1" dirty="0">
                <a:latin typeface="Arial" panose="020B0604020202020204" pitchFamily="34" charset="0"/>
              </a:rPr>
              <a:t>상관계수</a:t>
            </a:r>
            <a:r>
              <a:rPr lang="en-US" altLang="ko-KR" b="1" dirty="0">
                <a:latin typeface="Arial" panose="020B0604020202020204" pitchFamily="34" charset="0"/>
              </a:rPr>
              <a:t> 0.86</a:t>
            </a:r>
          </a:p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p-value 0.00000007</a:t>
            </a:r>
          </a:p>
        </p:txBody>
      </p:sp>
    </p:spTree>
    <p:extLst>
      <p:ext uri="{BB962C8B-B14F-4D97-AF65-F5344CB8AC3E}">
        <p14:creationId xmlns:p14="http://schemas.microsoft.com/office/powerpoint/2010/main" val="204258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이변량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77365-10C0-4ABE-BF28-6E16572A6AF1}"/>
              </a:ext>
            </a:extLst>
          </p:cNvPr>
          <p:cNvSpPr/>
          <p:nvPr/>
        </p:nvSpPr>
        <p:spPr>
          <a:xfrm>
            <a:off x="431387" y="1288460"/>
            <a:ext cx="777208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가설</a:t>
            </a:r>
            <a:r>
              <a:rPr lang="en-US" altLang="ko-KR" sz="1800" b="1" dirty="0">
                <a:latin typeface="+mj-ea"/>
              </a:rPr>
              <a:t> 2-2. </a:t>
            </a:r>
            <a:r>
              <a:rPr lang="ko-KR" altLang="en-US" sz="1800" b="1" dirty="0">
                <a:latin typeface="+mj-ea"/>
              </a:rPr>
              <a:t>승</a:t>
            </a:r>
            <a:r>
              <a:rPr lang="en-US" altLang="ko-KR" sz="1800" b="1" dirty="0"/>
              <a:t> · </a:t>
            </a:r>
            <a:r>
              <a:rPr lang="ko-KR" altLang="en-US" sz="1800" b="1" dirty="0">
                <a:latin typeface="+mj-ea"/>
              </a:rPr>
              <a:t>하차 승객 수와 해당 지역 종사자 수의 상관관계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1A3196-6313-4F3E-B901-C3C87516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0" y="1972883"/>
            <a:ext cx="4517197" cy="3117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C86942-683C-4600-9275-490BBE7D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1972883"/>
            <a:ext cx="4234169" cy="3117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9E5EA0-8294-4AC3-A5BA-AF28F1BF7E7A}"/>
              </a:ext>
            </a:extLst>
          </p:cNvPr>
          <p:cNvSpPr/>
          <p:nvPr/>
        </p:nvSpPr>
        <p:spPr>
          <a:xfrm>
            <a:off x="1164910" y="5619089"/>
            <a:ext cx="31079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지역구 별 승차 승객 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F440A4-86E9-47D6-9813-0448B04943E1}"/>
              </a:ext>
            </a:extLst>
          </p:cNvPr>
          <p:cNvSpPr/>
          <p:nvPr/>
        </p:nvSpPr>
        <p:spPr>
          <a:xfrm>
            <a:off x="5918884" y="5569540"/>
            <a:ext cx="31079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지역구 별 하차 승객 수</a:t>
            </a:r>
          </a:p>
        </p:txBody>
      </p:sp>
    </p:spTree>
    <p:extLst>
      <p:ext uri="{BB962C8B-B14F-4D97-AF65-F5344CB8AC3E}">
        <p14:creationId xmlns:p14="http://schemas.microsoft.com/office/powerpoint/2010/main" val="135500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이변량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77365-10C0-4ABE-BF28-6E16572A6AF1}"/>
              </a:ext>
            </a:extLst>
          </p:cNvPr>
          <p:cNvSpPr/>
          <p:nvPr/>
        </p:nvSpPr>
        <p:spPr>
          <a:xfrm>
            <a:off x="431387" y="1288460"/>
            <a:ext cx="666174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가설</a:t>
            </a:r>
            <a:r>
              <a:rPr lang="en-US" altLang="ko-KR" sz="1800" b="1" dirty="0">
                <a:latin typeface="+mj-ea"/>
              </a:rPr>
              <a:t> 2-2. </a:t>
            </a:r>
            <a:r>
              <a:rPr lang="ko-KR" altLang="en-US" sz="1800" b="1" dirty="0">
                <a:latin typeface="+mj-ea"/>
              </a:rPr>
              <a:t>승</a:t>
            </a:r>
            <a:r>
              <a:rPr lang="en-US" altLang="ko-KR" sz="1800" b="1" dirty="0"/>
              <a:t> · </a:t>
            </a:r>
            <a:r>
              <a:rPr lang="ko-KR" altLang="en-US" sz="1800" b="1" dirty="0">
                <a:latin typeface="+mj-ea"/>
              </a:rPr>
              <a:t>하차 승객 수와 해당 지역 종사자 수의 상관관계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F1E5D7-DD37-4E03-99EA-7C8152DF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" y="1988152"/>
            <a:ext cx="4275190" cy="2776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ED7CF7-1913-44E2-9091-D4D34AE3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425" y="1989091"/>
            <a:ext cx="4214225" cy="2776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6E40C-E019-4C2A-A86E-740344705589}"/>
              </a:ext>
            </a:extLst>
          </p:cNvPr>
          <p:cNvSpPr/>
          <p:nvPr/>
        </p:nvSpPr>
        <p:spPr>
          <a:xfrm>
            <a:off x="1015011" y="5122518"/>
            <a:ext cx="31079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종사자 총합 별 승차 승객 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00A692-F2AF-46B7-AC15-AC9470EBD673}"/>
              </a:ext>
            </a:extLst>
          </p:cNvPr>
          <p:cNvSpPr/>
          <p:nvPr/>
        </p:nvSpPr>
        <p:spPr>
          <a:xfrm>
            <a:off x="5539160" y="5124396"/>
            <a:ext cx="31079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종사자 총합 별 하차 승객 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AC8E95-2741-4AF9-8BE8-72D054AAAD6E}"/>
              </a:ext>
            </a:extLst>
          </p:cNvPr>
          <p:cNvSpPr/>
          <p:nvPr/>
        </p:nvSpPr>
        <p:spPr>
          <a:xfrm>
            <a:off x="1507979" y="5560600"/>
            <a:ext cx="2080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</a:t>
            </a:r>
            <a:r>
              <a:rPr lang="ko-KR" altLang="en-US" b="1" dirty="0">
                <a:latin typeface="Arial" panose="020B0604020202020204" pitchFamily="34" charset="0"/>
              </a:rPr>
              <a:t>상관계수</a:t>
            </a:r>
            <a:r>
              <a:rPr lang="en-US" altLang="ko-KR" b="1" dirty="0">
                <a:latin typeface="Arial" panose="020B0604020202020204" pitchFamily="34" charset="0"/>
              </a:rPr>
              <a:t> 0.38</a:t>
            </a:r>
          </a:p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p-value 0.061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EC96F9-02B6-4D2F-94DF-78D9F09CD3FA}"/>
              </a:ext>
            </a:extLst>
          </p:cNvPr>
          <p:cNvSpPr/>
          <p:nvPr/>
        </p:nvSpPr>
        <p:spPr>
          <a:xfrm>
            <a:off x="6440244" y="5569540"/>
            <a:ext cx="2080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</a:t>
            </a:r>
            <a:r>
              <a:rPr lang="ko-KR" altLang="en-US" b="1" dirty="0">
                <a:latin typeface="Arial" panose="020B0604020202020204" pitchFamily="34" charset="0"/>
              </a:rPr>
              <a:t>상관계수</a:t>
            </a:r>
            <a:r>
              <a:rPr lang="en-US" altLang="ko-KR" b="1" dirty="0">
                <a:latin typeface="Arial" panose="020B0604020202020204" pitchFamily="34" charset="0"/>
              </a:rPr>
              <a:t> 0.346</a:t>
            </a:r>
          </a:p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p-value 0.090</a:t>
            </a:r>
          </a:p>
        </p:txBody>
      </p:sp>
    </p:spTree>
    <p:extLst>
      <p:ext uri="{BB962C8B-B14F-4D97-AF65-F5344CB8AC3E}">
        <p14:creationId xmlns:p14="http://schemas.microsoft.com/office/powerpoint/2010/main" val="273623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이변량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77365-10C0-4ABE-BF28-6E16572A6AF1}"/>
              </a:ext>
            </a:extLst>
          </p:cNvPr>
          <p:cNvSpPr/>
          <p:nvPr/>
        </p:nvSpPr>
        <p:spPr>
          <a:xfrm>
            <a:off x="431386" y="1288460"/>
            <a:ext cx="851538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가설</a:t>
            </a:r>
            <a:r>
              <a:rPr lang="en-US" altLang="ko-KR" sz="1800" b="1" dirty="0">
                <a:latin typeface="+mj-ea"/>
              </a:rPr>
              <a:t> 2. </a:t>
            </a:r>
            <a:r>
              <a:rPr lang="ko-KR" altLang="en-US" sz="1800" b="1" dirty="0">
                <a:latin typeface="+mj-ea"/>
              </a:rPr>
              <a:t>자치구별 직장인</a:t>
            </a:r>
            <a:r>
              <a:rPr lang="en-US" altLang="ko-KR" sz="1800" b="1" dirty="0">
                <a:latin typeface="+mj-ea"/>
              </a:rPr>
              <a:t>(20-40</a:t>
            </a:r>
            <a:r>
              <a:rPr lang="ko-KR" altLang="en-US" sz="1800" b="1" dirty="0">
                <a:latin typeface="+mj-ea"/>
              </a:rPr>
              <a:t>세</a:t>
            </a:r>
            <a:r>
              <a:rPr lang="en-US" altLang="ko-KR" sz="1800" b="1" dirty="0">
                <a:latin typeface="+mj-ea"/>
              </a:rPr>
              <a:t>) </a:t>
            </a:r>
            <a:r>
              <a:rPr lang="ko-KR" altLang="en-US" sz="1800" b="1" dirty="0">
                <a:latin typeface="+mj-ea"/>
              </a:rPr>
              <a:t>수와 노선 수가 관련이 있을 것이다</a:t>
            </a:r>
            <a:r>
              <a:rPr lang="en-US" altLang="ko-KR" sz="1800" b="1" dirty="0">
                <a:latin typeface="+mj-ea"/>
              </a:rPr>
              <a:t>.</a:t>
            </a:r>
            <a:endParaRPr lang="ko-KR" altLang="en-US" sz="1800" b="1" dirty="0">
              <a:latin typeface="+mj-ea"/>
            </a:endParaRPr>
          </a:p>
        </p:txBody>
      </p:sp>
      <p:pic>
        <p:nvPicPr>
          <p:cNvPr id="1026" name="Picture 2" descr="https://lh5.googleusercontent.com/VeaAtLiv49cRFqZHWv3lkHMFxDzOevsWhNpiUqeIdPoDyXb53BD3pcarhpsuUutpSyxxMMj66mSBp8i4rcRl7wljf3SXSIOxcDaPtRb8yh4tZTzZLuUkmJO-5jZ2LE0b8TLsM7tmLj_X">
            <a:extLst>
              <a:ext uri="{FF2B5EF4-FFF2-40B4-BE49-F238E27FC236}">
                <a16:creationId xmlns:a16="http://schemas.microsoft.com/office/drawing/2014/main" id="{BF1B0C4B-C911-45BA-A029-9C81BBD4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5" y="1817336"/>
            <a:ext cx="4193941" cy="32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5BD880-DD0B-442D-9A78-C1166655AE77}"/>
              </a:ext>
            </a:extLst>
          </p:cNvPr>
          <p:cNvSpPr/>
          <p:nvPr/>
        </p:nvSpPr>
        <p:spPr>
          <a:xfrm>
            <a:off x="5507916" y="4280647"/>
            <a:ext cx="2080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</a:t>
            </a:r>
            <a:r>
              <a:rPr lang="ko-KR" altLang="en-US" b="1" dirty="0">
                <a:latin typeface="Arial" panose="020B0604020202020204" pitchFamily="34" charset="0"/>
              </a:rPr>
              <a:t>상관계수</a:t>
            </a:r>
            <a:r>
              <a:rPr lang="en-US" altLang="ko-KR" b="1" dirty="0">
                <a:latin typeface="Arial" panose="020B0604020202020204" pitchFamily="34" charset="0"/>
              </a:rPr>
              <a:t> 0.42</a:t>
            </a:r>
          </a:p>
          <a:p>
            <a:pPr fontAlgn="base"/>
            <a:r>
              <a:rPr lang="en-US" altLang="ko-KR" b="1" dirty="0">
                <a:latin typeface="Arial" panose="020B0604020202020204" pitchFamily="34" charset="0"/>
              </a:rPr>
              <a:t>- p-value 0.039</a:t>
            </a:r>
          </a:p>
        </p:txBody>
      </p:sp>
    </p:spTree>
    <p:extLst>
      <p:ext uri="{BB962C8B-B14F-4D97-AF65-F5344CB8AC3E}">
        <p14:creationId xmlns:p14="http://schemas.microsoft.com/office/powerpoint/2010/main" val="17441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C1C0D-03F9-44AA-B7F8-80EF394D0C49}"/>
              </a:ext>
            </a:extLst>
          </p:cNvPr>
          <p:cNvSpPr/>
          <p:nvPr/>
        </p:nvSpPr>
        <p:spPr>
          <a:xfrm>
            <a:off x="432620" y="3744816"/>
            <a:ext cx="891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b="1" dirty="0">
                <a:latin typeface="+mj-ea"/>
              </a:rPr>
              <a:t>가설</a:t>
            </a:r>
            <a:r>
              <a:rPr lang="en-US" altLang="ko-KR" sz="2000" b="1" dirty="0">
                <a:latin typeface="+mj-ea"/>
              </a:rPr>
              <a:t> 2. </a:t>
            </a:r>
            <a:r>
              <a:rPr lang="ko-KR" altLang="en-US" sz="2000" b="1" dirty="0">
                <a:latin typeface="+mj-ea"/>
              </a:rPr>
              <a:t>자치구별 직장인 </a:t>
            </a:r>
            <a:r>
              <a:rPr lang="en-US" altLang="ko-KR" sz="2000" b="1" dirty="0">
                <a:latin typeface="+mj-ea"/>
              </a:rPr>
              <a:t>(20~40</a:t>
            </a:r>
            <a:r>
              <a:rPr lang="ko-KR" altLang="en-US" sz="2000" b="1" dirty="0">
                <a:latin typeface="+mj-ea"/>
              </a:rPr>
              <a:t>세</a:t>
            </a:r>
            <a:r>
              <a:rPr lang="en-US" altLang="ko-KR" sz="2000" b="1" dirty="0">
                <a:latin typeface="+mj-ea"/>
              </a:rPr>
              <a:t>) </a:t>
            </a:r>
            <a:r>
              <a:rPr lang="ko-KR" altLang="en-US" sz="2000" b="1" dirty="0">
                <a:latin typeface="+mj-ea"/>
              </a:rPr>
              <a:t>수와 노선 수가 관련이 있을 것이다</a:t>
            </a:r>
            <a:r>
              <a:rPr lang="en-US" altLang="ko-KR" sz="2000" b="1" dirty="0">
                <a:latin typeface="+mj-ea"/>
              </a:rPr>
              <a:t>.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77727-4954-4F96-8311-67A607C653D8}"/>
              </a:ext>
            </a:extLst>
          </p:cNvPr>
          <p:cNvSpPr/>
          <p:nvPr/>
        </p:nvSpPr>
        <p:spPr>
          <a:xfrm>
            <a:off x="432620" y="6217868"/>
            <a:ext cx="86868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b="1" dirty="0">
                <a:latin typeface="+mj-ea"/>
              </a:rPr>
              <a:t>※ p</a:t>
            </a:r>
            <a:r>
              <a:rPr lang="ko-KR" altLang="en-US" sz="1200" b="1" dirty="0">
                <a:latin typeface="+mj-ea"/>
              </a:rPr>
              <a:t>값이 </a:t>
            </a:r>
            <a:r>
              <a:rPr lang="en-US" altLang="ko-KR" sz="1200" b="1" dirty="0">
                <a:latin typeface="+mj-ea"/>
              </a:rPr>
              <a:t>0.05 </a:t>
            </a:r>
            <a:r>
              <a:rPr lang="ko-KR" altLang="en-US" sz="1200" b="1" dirty="0">
                <a:latin typeface="+mj-ea"/>
              </a:rPr>
              <a:t>미만인 경우</a:t>
            </a:r>
            <a:r>
              <a:rPr lang="en-US" altLang="ko-KR" sz="1200" b="1" dirty="0">
                <a:latin typeface="+mj-ea"/>
              </a:rPr>
              <a:t>, </a:t>
            </a:r>
            <a:r>
              <a:rPr lang="ko-KR" altLang="en-US" sz="1200" b="1" dirty="0">
                <a:latin typeface="+mj-ea"/>
              </a:rPr>
              <a:t>평균 간에 차이가 없다는 </a:t>
            </a:r>
            <a:r>
              <a:rPr lang="ko-KR" altLang="en-US" sz="1200" b="1" dirty="0" err="1">
                <a:latin typeface="+mj-ea"/>
              </a:rPr>
              <a:t>귀무가설을</a:t>
            </a:r>
            <a:r>
              <a:rPr lang="ko-KR" altLang="en-US" sz="1200" b="1" dirty="0">
                <a:latin typeface="+mj-ea"/>
              </a:rPr>
              <a:t> 기각하고 유의한 차이가 있다는 결론을 내린다</a:t>
            </a:r>
            <a:r>
              <a:rPr lang="en-US" altLang="ko-KR" sz="1200" b="1" dirty="0">
                <a:latin typeface="+mj-ea"/>
              </a:rPr>
              <a:t>.</a:t>
            </a:r>
            <a:endParaRPr lang="ko-KR" altLang="en-US" sz="1200" b="1" dirty="0">
              <a:latin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18AB06-2ED2-4B4B-B19B-EDC7704A65DA}"/>
              </a:ext>
            </a:extLst>
          </p:cNvPr>
          <p:cNvSpPr/>
          <p:nvPr/>
        </p:nvSpPr>
        <p:spPr>
          <a:xfrm>
            <a:off x="432620" y="1302860"/>
            <a:ext cx="737896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가설</a:t>
            </a:r>
            <a:r>
              <a:rPr lang="en-US" altLang="ko-KR" sz="1800" b="1" dirty="0">
                <a:latin typeface="+mj-ea"/>
              </a:rPr>
              <a:t> 1. </a:t>
            </a:r>
            <a:r>
              <a:rPr lang="ko-KR" altLang="en-US" sz="1800" b="1" dirty="0" err="1">
                <a:latin typeface="+mj-ea"/>
              </a:rPr>
              <a:t>승하차</a:t>
            </a:r>
            <a:r>
              <a:rPr lang="ko-KR" altLang="en-US" sz="1800" b="1" dirty="0">
                <a:latin typeface="+mj-ea"/>
              </a:rPr>
              <a:t> 승객 수와 노선 수는 관련이 있을 것이다</a:t>
            </a:r>
            <a:r>
              <a:rPr lang="en-US" altLang="ko-KR" sz="1800" b="1" dirty="0">
                <a:latin typeface="+mj-ea"/>
              </a:rPr>
              <a:t>.</a:t>
            </a:r>
            <a:endParaRPr lang="ko-KR" altLang="en-US" sz="1800" b="1" dirty="0">
              <a:latin typeface="+mj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645CCBC-94C2-476D-9A2C-48BB2EA6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01060"/>
              </p:ext>
            </p:extLst>
          </p:nvPr>
        </p:nvGraphicFramePr>
        <p:xfrm>
          <a:off x="1263516" y="1717998"/>
          <a:ext cx="7378968" cy="1603956"/>
        </p:xfrm>
        <a:graphic>
          <a:graphicData uri="http://schemas.openxmlformats.org/drawingml/2006/table">
            <a:tbl>
              <a:tblPr firstRow="1" bandRow="1">
                <a:tableStyleId>{A4739C91-EA2B-441A-B1FC-6100ADDC1FEA}</a:tableStyleId>
              </a:tblPr>
              <a:tblGrid>
                <a:gridCol w="2459656">
                  <a:extLst>
                    <a:ext uri="{9D8B030D-6E8A-4147-A177-3AD203B41FA5}">
                      <a16:colId xmlns:a16="http://schemas.microsoft.com/office/drawing/2014/main" val="298717594"/>
                    </a:ext>
                  </a:extLst>
                </a:gridCol>
                <a:gridCol w="2459656">
                  <a:extLst>
                    <a:ext uri="{9D8B030D-6E8A-4147-A177-3AD203B41FA5}">
                      <a16:colId xmlns:a16="http://schemas.microsoft.com/office/drawing/2014/main" val="3972162636"/>
                    </a:ext>
                  </a:extLst>
                </a:gridCol>
                <a:gridCol w="2459656">
                  <a:extLst>
                    <a:ext uri="{9D8B030D-6E8A-4147-A177-3AD203B41FA5}">
                      <a16:colId xmlns:a16="http://schemas.microsoft.com/office/drawing/2014/main" val="238529017"/>
                    </a:ext>
                  </a:extLst>
                </a:gridCol>
              </a:tblGrid>
              <a:tr h="534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dirty="0"/>
                        <a:t>상관관계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dirty="0"/>
                        <a:t>승차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dirty="0"/>
                        <a:t>하차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340192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상관계수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0.67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0.65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679296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P-value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0.00028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0.00041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83670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391EC8E-1EE5-4F27-9FCA-270A9BD2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94390"/>
              </p:ext>
            </p:extLst>
          </p:nvPr>
        </p:nvGraphicFramePr>
        <p:xfrm>
          <a:off x="2316364" y="4300388"/>
          <a:ext cx="4919312" cy="1603956"/>
        </p:xfrm>
        <a:graphic>
          <a:graphicData uri="http://schemas.openxmlformats.org/drawingml/2006/table">
            <a:tbl>
              <a:tblPr firstRow="1" bandRow="1">
                <a:tableStyleId>{A4739C91-EA2B-441A-B1FC-6100ADDC1FEA}</a:tableStyleId>
              </a:tblPr>
              <a:tblGrid>
                <a:gridCol w="2459656">
                  <a:extLst>
                    <a:ext uri="{9D8B030D-6E8A-4147-A177-3AD203B41FA5}">
                      <a16:colId xmlns:a16="http://schemas.microsoft.com/office/drawing/2014/main" val="298717594"/>
                    </a:ext>
                  </a:extLst>
                </a:gridCol>
                <a:gridCol w="2459656">
                  <a:extLst>
                    <a:ext uri="{9D8B030D-6E8A-4147-A177-3AD203B41FA5}">
                      <a16:colId xmlns:a16="http://schemas.microsoft.com/office/drawing/2014/main" val="3972162636"/>
                    </a:ext>
                  </a:extLst>
                </a:gridCol>
              </a:tblGrid>
              <a:tr h="534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dirty="0"/>
                        <a:t>상관관계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dirty="0"/>
                        <a:t>직장인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340192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상관계수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0.42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679296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P-value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0.039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83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6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74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+mn-ea"/>
                <a:ea typeface="+mn-ea"/>
              </a:rPr>
              <a:t>가설 </a:t>
            </a:r>
            <a:r>
              <a:rPr lang="en-US" altLang="ko-KR" dirty="0">
                <a:latin typeface="+mn-ea"/>
                <a:ea typeface="+mn-ea"/>
              </a:rPr>
              <a:t>1</a:t>
            </a:r>
          </a:p>
          <a:p>
            <a:pPr marL="886718" lvl="2" indent="-177410">
              <a:lnSpc>
                <a:spcPct val="100000"/>
              </a:lnSpc>
              <a:buSzPts val="1800"/>
              <a:buChar char="▪"/>
            </a:pPr>
            <a:r>
              <a:rPr lang="ko-KR" altLang="en-US" dirty="0">
                <a:latin typeface="+mn-ea"/>
                <a:ea typeface="+mn-ea"/>
              </a:rPr>
              <a:t>강동구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송파구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강서구 자치구에 노선 대비 승객수가 많다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052" name="Picture 4" descr="https://lh3.googleusercontent.com/fHlw46hxRKKMock5LV9gw5_3P9dIRZSXE2UKpavGRcXBMOSF1xS1bDWMLCsrUhoyNzlQzHAol3gPfcKhOFqic5FGMg5NMKKlYn7A9pFQrFpWwGEpNTLMd2SSRq6T72ehWcnlfnXLADUe">
            <a:extLst>
              <a:ext uri="{FF2B5EF4-FFF2-40B4-BE49-F238E27FC236}">
                <a16:creationId xmlns:a16="http://schemas.microsoft.com/office/drawing/2014/main" id="{DC43EC46-AF80-4F93-A5F3-EF652555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03" y="2189797"/>
            <a:ext cx="6831576" cy="273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3717439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+mn-ea"/>
                <a:ea typeface="+mn-ea"/>
              </a:rPr>
              <a:t>가설 </a:t>
            </a:r>
            <a:r>
              <a:rPr lang="en-US" altLang="ko-KR" dirty="0">
                <a:latin typeface="+mn-ea"/>
                <a:ea typeface="+mn-ea"/>
              </a:rPr>
              <a:t>2</a:t>
            </a:r>
          </a:p>
        </p:txBody>
      </p:sp>
      <p:pic>
        <p:nvPicPr>
          <p:cNvPr id="3074" name="Picture 2" descr="https://lh4.googleusercontent.com/yVFteBto9airvBiyW_LvAl3SN0SxbACmsT9GSX48C9tQ--Mk92TlWOhrCPGRKDu6zNTVkDUcHI4nCIIDRLV4fkRKIFIq6tN9TVhJV5PtCV6-N0i_mLJ_Dym6xUomYQ9zMuxJt4gIHr5W">
            <a:extLst>
              <a:ext uri="{FF2B5EF4-FFF2-40B4-BE49-F238E27FC236}">
                <a16:creationId xmlns:a16="http://schemas.microsoft.com/office/drawing/2014/main" id="{F26E5E80-2183-4671-BD38-2BC04660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16" y="1469082"/>
            <a:ext cx="5359123" cy="44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5DEC88-F28B-4F87-B4DA-B9A40D539024}"/>
              </a:ext>
            </a:extLst>
          </p:cNvPr>
          <p:cNvSpPr/>
          <p:nvPr/>
        </p:nvSpPr>
        <p:spPr>
          <a:xfrm>
            <a:off x="432620" y="2195547"/>
            <a:ext cx="37174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+mn-ea"/>
              </a:rPr>
              <a:t>강동구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강남구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송파구 순으로 노선 대비 직장인 이동인구가 많다</a:t>
            </a:r>
            <a:r>
              <a:rPr lang="en-US" altLang="ko-KR" sz="15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43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결 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125192"/>
            <a:ext cx="900094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가설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의 대립가설인 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승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·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하차 승객에 따른 노선 개수가 관련이 있다는 것은 상관계수가 각각 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0.67, 0.65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이고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, p-value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는 각각 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0.00028, 0.00041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으로 높은 상관관계를 가지고 있다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.</a:t>
            </a: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가설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의 대립가설인 자치구별 직장인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(20~40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세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)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수와 노선 수가 관련이 있다는 것은 상관계수가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0.42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이고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p-value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0.039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로 높은 상관관계를 가지고 있다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가설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의 검증 결과 강동구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송파구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강서구 순으로 노선 대비 승객수가 많다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가설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의 검증 결과 </a:t>
            </a:r>
            <a:r>
              <a:rPr lang="ko-KR" altLang="en-US" sz="2000" dirty="0">
                <a:latin typeface="+mn-ea"/>
              </a:rPr>
              <a:t>강동구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강남구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송파구 순으로 노선 대비 직장인 이동인구가 많다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2000" b="1" dirty="0">
                <a:solidFill>
                  <a:schemeClr val="dk1"/>
                </a:solidFill>
                <a:latin typeface="+mn-ea"/>
                <a:ea typeface="+mn-ea"/>
              </a:rPr>
              <a:t>가설 </a:t>
            </a:r>
            <a:r>
              <a:rPr lang="en-US" altLang="ko-KR" sz="2000" b="1" dirty="0">
                <a:solidFill>
                  <a:schemeClr val="dk1"/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dk1"/>
                </a:solidFill>
                <a:latin typeface="+mn-ea"/>
                <a:ea typeface="+mn-ea"/>
              </a:rPr>
              <a:t>과 </a:t>
            </a:r>
            <a:r>
              <a:rPr lang="en-US" altLang="ko-KR" sz="2000" b="1" dirty="0">
                <a:solidFill>
                  <a:schemeClr val="dk1"/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dk1"/>
                </a:solidFill>
                <a:latin typeface="+mn-ea"/>
                <a:ea typeface="+mn-ea"/>
              </a:rPr>
              <a:t>에 근거해서 </a:t>
            </a:r>
            <a:r>
              <a:rPr lang="ko-KR" altLang="en-US" sz="2000" b="1" u="sng" dirty="0">
                <a:solidFill>
                  <a:schemeClr val="dk1"/>
                </a:solidFill>
                <a:latin typeface="+mn-ea"/>
                <a:ea typeface="+mn-ea"/>
              </a:rPr>
              <a:t>강동구</a:t>
            </a:r>
            <a:r>
              <a:rPr lang="en-US" altLang="ko-KR" sz="2000" b="1" u="sng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000" b="1" u="sng" dirty="0">
                <a:solidFill>
                  <a:schemeClr val="dk1"/>
                </a:solidFill>
                <a:latin typeface="+mn-ea"/>
                <a:ea typeface="+mn-ea"/>
              </a:rPr>
              <a:t>송파구 </a:t>
            </a:r>
            <a:r>
              <a:rPr lang="ko-KR" altLang="en-US" sz="2000" b="1" dirty="0">
                <a:solidFill>
                  <a:schemeClr val="dk1"/>
                </a:solidFill>
                <a:latin typeface="+mn-ea"/>
                <a:ea typeface="+mn-ea"/>
              </a:rPr>
              <a:t>자치구에 노선을 확대해야 한다</a:t>
            </a:r>
            <a:r>
              <a:rPr lang="en-US" altLang="ko-KR" sz="2000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가설 수립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1301435" y="4711087"/>
            <a:ext cx="6628738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700" b="1" dirty="0">
                <a:latin typeface="+mj-ea"/>
                <a:ea typeface="+mj-ea"/>
              </a:rPr>
              <a:t> - </a:t>
            </a:r>
            <a:r>
              <a:rPr lang="ko-KR" altLang="en-US" sz="1700" b="1" dirty="0">
                <a:latin typeface="+mj-ea"/>
                <a:ea typeface="+mj-ea"/>
              </a:rPr>
              <a:t>이동 인구의 합과 해당 지역 종사자 수와는 관련이 있을 것이다</a:t>
            </a:r>
            <a:r>
              <a:rPr lang="en-US" altLang="ko-KR" sz="1700" b="1" dirty="0">
                <a:latin typeface="+mj-ea"/>
                <a:ea typeface="+mj-ea"/>
              </a:rPr>
              <a:t>.</a:t>
            </a:r>
            <a:endParaRPr lang="ko-KR" altLang="en-US" sz="1700" b="1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1301435" y="5198545"/>
            <a:ext cx="6115777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700" b="1" dirty="0">
                <a:latin typeface="+mj-ea"/>
                <a:ea typeface="+mj-ea"/>
              </a:rPr>
              <a:t> - </a:t>
            </a:r>
            <a:r>
              <a:rPr lang="ko-KR" altLang="en-US" sz="1700" b="1" dirty="0">
                <a:latin typeface="+mj-ea"/>
                <a:ea typeface="+mj-ea"/>
              </a:rPr>
              <a:t>하차 승객수와 해당 지역 종사자 수는 관련이 있을 것이다</a:t>
            </a:r>
            <a:r>
              <a:rPr lang="en-US" altLang="ko-KR" sz="1700" b="1" dirty="0">
                <a:latin typeface="+mj-ea"/>
                <a:ea typeface="+mj-ea"/>
              </a:rPr>
              <a:t>.</a:t>
            </a:r>
            <a:endParaRPr lang="ko-KR" altLang="en-US" sz="1700" b="1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67635" y="4219900"/>
            <a:ext cx="7696338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b="1" dirty="0">
                <a:latin typeface="+mj-ea"/>
                <a:ea typeface="+mj-ea"/>
              </a:rPr>
              <a:t>가설 </a:t>
            </a:r>
            <a:r>
              <a:rPr lang="en-US" altLang="ko-KR" sz="1700" b="1" dirty="0">
                <a:latin typeface="+mj-ea"/>
                <a:ea typeface="+mj-ea"/>
              </a:rPr>
              <a:t>2 : </a:t>
            </a:r>
            <a:r>
              <a:rPr lang="ko-KR" altLang="en-US" sz="1700" b="1" dirty="0">
                <a:latin typeface="+mj-ea"/>
              </a:rPr>
              <a:t>자치구별 직장인 </a:t>
            </a:r>
            <a:r>
              <a:rPr lang="en-US" altLang="ko-KR" sz="1700" b="1" dirty="0">
                <a:latin typeface="+mj-ea"/>
              </a:rPr>
              <a:t>(20-40</a:t>
            </a:r>
            <a:r>
              <a:rPr lang="ko-KR" altLang="en-US" sz="1700" b="1" dirty="0">
                <a:latin typeface="+mj-ea"/>
              </a:rPr>
              <a:t>세</a:t>
            </a:r>
            <a:r>
              <a:rPr lang="en-US" altLang="ko-KR" sz="1700" b="1" dirty="0">
                <a:latin typeface="+mj-ea"/>
              </a:rPr>
              <a:t>) </a:t>
            </a:r>
            <a:r>
              <a:rPr lang="ko-KR" altLang="en-US" sz="1700" b="1" dirty="0">
                <a:latin typeface="+mj-ea"/>
              </a:rPr>
              <a:t>수와 노선수과 관련이 있을 것이다</a:t>
            </a:r>
            <a:r>
              <a:rPr lang="en-US" altLang="ko-KR" sz="1700" b="1" dirty="0">
                <a:latin typeface="+mj-ea"/>
              </a:rPr>
              <a:t>.</a:t>
            </a:r>
            <a:endParaRPr lang="ko-KR" altLang="en-US" sz="17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111900-3FB9-4E97-B30B-6F8B3E01AA8F}"/>
              </a:ext>
            </a:extLst>
          </p:cNvPr>
          <p:cNvSpPr/>
          <p:nvPr/>
        </p:nvSpPr>
        <p:spPr>
          <a:xfrm>
            <a:off x="488810" y="2388813"/>
            <a:ext cx="9099176" cy="43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+mj-ea"/>
              </a:rPr>
              <a:t>- </a:t>
            </a:r>
            <a:r>
              <a:rPr lang="ko-KR" altLang="en-US" sz="1700" dirty="0">
                <a:latin typeface="+mj-ea"/>
                <a:ea typeface="+mj-ea"/>
              </a:rPr>
              <a:t>전제</a:t>
            </a:r>
            <a:r>
              <a:rPr lang="en-US" altLang="ko-KR" sz="1700" dirty="0">
                <a:latin typeface="+mj-ea"/>
                <a:ea typeface="+mj-ea"/>
              </a:rPr>
              <a:t>2 : </a:t>
            </a:r>
            <a:r>
              <a:rPr lang="ko-KR" altLang="en-US" sz="1700" dirty="0">
                <a:latin typeface="+mj-ea"/>
                <a:ea typeface="+mj-ea"/>
              </a:rPr>
              <a:t>모든 데이터는 나이 별로 조사될 것이다</a:t>
            </a:r>
            <a:r>
              <a:rPr lang="en-US" altLang="ko-KR" sz="1700" dirty="0">
                <a:latin typeface="+mj-ea"/>
                <a:ea typeface="+mj-ea"/>
              </a:rPr>
              <a:t>.</a:t>
            </a:r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106D6D-0872-4496-AA79-85C8CB4EB27F}"/>
              </a:ext>
            </a:extLst>
          </p:cNvPr>
          <p:cNvSpPr/>
          <p:nvPr/>
        </p:nvSpPr>
        <p:spPr>
          <a:xfrm>
            <a:off x="488810" y="1331673"/>
            <a:ext cx="9099176" cy="121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+mj-ea"/>
                <a:ea typeface="+mj-ea"/>
              </a:rPr>
              <a:t>- </a:t>
            </a:r>
            <a:r>
              <a:rPr lang="ko-KR" altLang="en-US" sz="1700" dirty="0">
                <a:latin typeface="+mj-ea"/>
                <a:ea typeface="+mj-ea"/>
              </a:rPr>
              <a:t>전제</a:t>
            </a:r>
            <a:r>
              <a:rPr lang="en-US" altLang="ko-KR" sz="1700" dirty="0">
                <a:latin typeface="+mj-ea"/>
                <a:ea typeface="+mj-ea"/>
              </a:rPr>
              <a:t>1 : </a:t>
            </a:r>
            <a:r>
              <a:rPr lang="ko-KR" altLang="en-US" sz="1700" dirty="0">
                <a:latin typeface="+mj-ea"/>
                <a:ea typeface="+mj-ea"/>
              </a:rPr>
              <a:t>우리는 직장인들의 자치구 별 이동시간</a:t>
            </a:r>
            <a:r>
              <a:rPr lang="en-US" altLang="ko-KR" sz="1700" dirty="0">
                <a:latin typeface="+mj-ea"/>
                <a:ea typeface="+mj-ea"/>
              </a:rPr>
              <a:t>, </a:t>
            </a:r>
            <a:r>
              <a:rPr lang="ko-KR" altLang="en-US" sz="1700" dirty="0">
                <a:latin typeface="+mj-ea"/>
                <a:ea typeface="+mj-ea"/>
              </a:rPr>
              <a:t>이동지역 등을 바탕으로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ea"/>
                <a:ea typeface="+mj-ea"/>
              </a:rPr>
              <a:t>직장인들을 위한 </a:t>
            </a:r>
            <a:r>
              <a:rPr lang="ko-KR" altLang="en-US" sz="1700" dirty="0" err="1">
                <a:latin typeface="+mj-ea"/>
                <a:ea typeface="+mj-ea"/>
              </a:rPr>
              <a:t>증선이</a:t>
            </a:r>
            <a:r>
              <a:rPr lang="ko-KR" altLang="en-US" sz="1700" dirty="0">
                <a:latin typeface="+mj-ea"/>
                <a:ea typeface="+mj-ea"/>
              </a:rPr>
              <a:t> 가장 필요한 지역이 어디인지 알아보고자 한다</a:t>
            </a:r>
            <a:r>
              <a:rPr lang="en-US" altLang="ko-KR" sz="1700" dirty="0">
                <a:latin typeface="+mj-ea"/>
                <a:ea typeface="+mj-ea"/>
              </a:rPr>
              <a:t>.</a:t>
            </a:r>
            <a:br>
              <a:rPr lang="ko-KR" altLang="en-US" sz="1700" dirty="0">
                <a:latin typeface="+mj-ea"/>
                <a:ea typeface="+mj-ea"/>
              </a:rPr>
            </a:br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DA4437-D3E7-44DD-9E8F-3940975766E2}"/>
              </a:ext>
            </a:extLst>
          </p:cNvPr>
          <p:cNvSpPr/>
          <p:nvPr/>
        </p:nvSpPr>
        <p:spPr>
          <a:xfrm>
            <a:off x="795308" y="3564822"/>
            <a:ext cx="6162264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b="1" dirty="0">
                <a:latin typeface="+mj-ea"/>
                <a:ea typeface="+mj-ea"/>
              </a:rPr>
              <a:t>가설 </a:t>
            </a:r>
            <a:r>
              <a:rPr lang="en-US" altLang="ko-KR" sz="1700" b="1" dirty="0">
                <a:latin typeface="+mj-ea"/>
                <a:ea typeface="+mj-ea"/>
              </a:rPr>
              <a:t>1 : </a:t>
            </a:r>
            <a:r>
              <a:rPr lang="ko-KR" altLang="en-US" sz="1700" b="1" dirty="0" err="1">
                <a:latin typeface="+mj-ea"/>
                <a:ea typeface="+mj-ea"/>
              </a:rPr>
              <a:t>승하차</a:t>
            </a:r>
            <a:r>
              <a:rPr lang="ko-KR" altLang="en-US" sz="1700" b="1" dirty="0">
                <a:latin typeface="+mj-ea"/>
                <a:ea typeface="+mj-ea"/>
              </a:rPr>
              <a:t> 승객 수와 노선 수는 관련이 있을 것이다</a:t>
            </a:r>
            <a:r>
              <a:rPr lang="en-US" altLang="ko-KR" sz="1700" b="1" dirty="0">
                <a:latin typeface="+mj-ea"/>
                <a:ea typeface="+mj-ea"/>
              </a:rPr>
              <a:t>.</a:t>
            </a:r>
            <a:endParaRPr lang="ko-KR" altLang="en-US" sz="17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변수 설명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37DEF8-E49E-42F8-B1A0-07FDDFEEF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48656"/>
              </p:ext>
            </p:extLst>
          </p:nvPr>
        </p:nvGraphicFramePr>
        <p:xfrm>
          <a:off x="881742" y="1685832"/>
          <a:ext cx="8142515" cy="2820708"/>
        </p:xfrm>
        <a:graphic>
          <a:graphicData uri="http://schemas.openxmlformats.org/drawingml/2006/table">
            <a:tbl>
              <a:tblPr firstRow="1" bandRow="1">
                <a:tableStyleId>{A4739C91-EA2B-441A-B1FC-6100ADDC1FEA}</a:tableStyleId>
              </a:tblPr>
              <a:tblGrid>
                <a:gridCol w="3032973">
                  <a:extLst>
                    <a:ext uri="{9D8B030D-6E8A-4147-A177-3AD203B41FA5}">
                      <a16:colId xmlns:a16="http://schemas.microsoft.com/office/drawing/2014/main" val="1219881220"/>
                    </a:ext>
                  </a:extLst>
                </a:gridCol>
                <a:gridCol w="5109542">
                  <a:extLst>
                    <a:ext uri="{9D8B030D-6E8A-4147-A177-3AD203B41FA5}">
                      <a16:colId xmlns:a16="http://schemas.microsoft.com/office/drawing/2014/main" val="3309756714"/>
                    </a:ext>
                  </a:extLst>
                </a:gridCol>
              </a:tblGrid>
              <a:tr h="47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변수 설명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075740"/>
                  </a:ext>
                </a:extLst>
              </a:tr>
              <a:tr h="47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 인구의 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자치구 별 이동인구 총합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95674"/>
                  </a:ext>
                </a:extLst>
              </a:tr>
              <a:tr h="47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종사자수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자치구 별 모든 직종 종사자 총합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89589"/>
                  </a:ext>
                </a:extLst>
              </a:tr>
              <a:tr h="47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하차 </a:t>
                      </a:r>
                      <a:r>
                        <a:rPr lang="ko-KR" altLang="en-US" dirty="0" err="1"/>
                        <a:t>승객수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자치구별 하차 </a:t>
                      </a:r>
                      <a:r>
                        <a:rPr lang="ko-KR" altLang="en-US" dirty="0" err="1"/>
                        <a:t>승객수</a:t>
                      </a:r>
                      <a:r>
                        <a:rPr lang="ko-KR" altLang="en-US" dirty="0"/>
                        <a:t> 총합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752050"/>
                  </a:ext>
                </a:extLst>
              </a:tr>
              <a:tr h="47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승하차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승객수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자치구별 승차 승객수와 하차 </a:t>
                      </a:r>
                      <a:r>
                        <a:rPr lang="ko-KR" altLang="en-US" dirty="0" err="1"/>
                        <a:t>승객수</a:t>
                      </a:r>
                      <a:r>
                        <a:rPr lang="ko-KR" altLang="en-US" dirty="0"/>
                        <a:t> 총합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939600"/>
                  </a:ext>
                </a:extLst>
              </a:tr>
              <a:tr h="47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자치구별 노선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250513" y="1479130"/>
            <a:ext cx="364214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300" dirty="0">
                <a:latin typeface="+mj-ea"/>
                <a:ea typeface="+mj-ea"/>
              </a:rPr>
              <a:t> 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8FC86-4FED-4878-B4CA-16D325646C61}"/>
              </a:ext>
            </a:extLst>
          </p:cNvPr>
          <p:cNvSpPr/>
          <p:nvPr/>
        </p:nvSpPr>
        <p:spPr>
          <a:xfrm>
            <a:off x="814842" y="1426523"/>
            <a:ext cx="1540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+mj-ea"/>
              </a:rPr>
              <a:t>이동 인구의 합 </a:t>
            </a:r>
            <a:endParaRPr lang="ko-KR" altLang="en-US" sz="1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8762FF-FA94-483F-9CD3-4DFEC00A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7" y="1957429"/>
            <a:ext cx="4542932" cy="396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05AEE6-2371-4100-A342-DF709680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984" y="2048101"/>
            <a:ext cx="4095402" cy="32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7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250513" y="1479130"/>
            <a:ext cx="364214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300" dirty="0">
                <a:latin typeface="+mj-ea"/>
                <a:ea typeface="+mj-ea"/>
              </a:rPr>
              <a:t> 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8FC86-4FED-4878-B4CA-16D325646C61}"/>
              </a:ext>
            </a:extLst>
          </p:cNvPr>
          <p:cNvSpPr/>
          <p:nvPr/>
        </p:nvSpPr>
        <p:spPr>
          <a:xfrm>
            <a:off x="814842" y="1426523"/>
            <a:ext cx="10887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+mj-ea"/>
              </a:rPr>
              <a:t>종사자 수 </a:t>
            </a:r>
            <a:endParaRPr lang="ko-KR" altLang="en-US" sz="1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650D87-22C8-4BEE-8536-B4A65AFE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7" y="2074995"/>
            <a:ext cx="4364683" cy="355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CAC068-0254-4450-AB73-C2639163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33" y="2074995"/>
            <a:ext cx="4124750" cy="301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2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250513" y="1479130"/>
            <a:ext cx="364214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300" dirty="0">
                <a:latin typeface="+mj-ea"/>
                <a:ea typeface="+mj-ea"/>
              </a:rPr>
              <a:t> 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8FC86-4FED-4878-B4CA-16D325646C61}"/>
              </a:ext>
            </a:extLst>
          </p:cNvPr>
          <p:cNvSpPr/>
          <p:nvPr/>
        </p:nvSpPr>
        <p:spPr>
          <a:xfrm>
            <a:off x="814842" y="1426523"/>
            <a:ext cx="14061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err="1">
                <a:latin typeface="+mj-ea"/>
              </a:rPr>
              <a:t>하차총승객수</a:t>
            </a:r>
            <a:r>
              <a:rPr lang="ko-KR" altLang="en-US" sz="1500" b="1" dirty="0">
                <a:latin typeface="+mj-ea"/>
              </a:rPr>
              <a:t> </a:t>
            </a:r>
            <a:endParaRPr lang="ko-KR" altLang="en-US" sz="15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497C97-3227-49EE-87FD-83DA0CBD8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2" y="2074995"/>
            <a:ext cx="4561568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4EA2FCA-3927-46AD-9033-9563CCBA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22" y="2700515"/>
            <a:ext cx="3486836" cy="281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3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250513" y="1479130"/>
            <a:ext cx="364214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300" dirty="0">
                <a:latin typeface="+mj-ea"/>
                <a:ea typeface="+mj-ea"/>
              </a:rPr>
              <a:t> 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8FC86-4FED-4878-B4CA-16D325646C61}"/>
              </a:ext>
            </a:extLst>
          </p:cNvPr>
          <p:cNvSpPr/>
          <p:nvPr/>
        </p:nvSpPr>
        <p:spPr>
          <a:xfrm>
            <a:off x="814842" y="1426523"/>
            <a:ext cx="14061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err="1">
                <a:latin typeface="+mj-ea"/>
              </a:rPr>
              <a:t>승하차승객수</a:t>
            </a:r>
            <a:r>
              <a:rPr lang="ko-KR" altLang="en-US" sz="1500" b="1" dirty="0">
                <a:latin typeface="+mj-ea"/>
              </a:rPr>
              <a:t> </a:t>
            </a:r>
            <a:endParaRPr lang="ko-KR" altLang="en-US" sz="1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4707E4-0304-4FCD-9A59-BECEF3774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7" y="2074995"/>
            <a:ext cx="4355614" cy="38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2E335EE-0008-4991-B771-28591D69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84" y="2489876"/>
            <a:ext cx="3763046" cy="297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3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250513" y="1479130"/>
            <a:ext cx="364214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300" dirty="0">
                <a:latin typeface="+mj-ea"/>
                <a:ea typeface="+mj-ea"/>
              </a:rPr>
              <a:t> 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8FC86-4FED-4878-B4CA-16D325646C61}"/>
              </a:ext>
            </a:extLst>
          </p:cNvPr>
          <p:cNvSpPr/>
          <p:nvPr/>
        </p:nvSpPr>
        <p:spPr>
          <a:xfrm>
            <a:off x="814842" y="1426523"/>
            <a:ext cx="8963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latin typeface="+mj-ea"/>
              </a:rPr>
              <a:t>노선 수 </a:t>
            </a:r>
            <a:endParaRPr lang="ko-KR" altLang="en-US" sz="15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E101EE-DE9A-4B7C-BC01-411D0DD58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0" y="2034717"/>
            <a:ext cx="4633473" cy="388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F9E3BC4-1590-4D62-BD8B-78C2D269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66" y="2548618"/>
            <a:ext cx="4125414" cy="311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3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이변량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CC499-8658-4E29-885B-4C6F427C0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6" y="2080220"/>
            <a:ext cx="4440671" cy="3273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7AD711-E103-49C3-B970-B7A0FB40A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272" y="2080220"/>
            <a:ext cx="4440671" cy="3273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CFD21-1B96-491A-8E21-A934B6B3E7FB}"/>
              </a:ext>
            </a:extLst>
          </p:cNvPr>
          <p:cNvSpPr/>
          <p:nvPr/>
        </p:nvSpPr>
        <p:spPr>
          <a:xfrm>
            <a:off x="432620" y="1302860"/>
            <a:ext cx="66997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가설</a:t>
            </a:r>
            <a:r>
              <a:rPr lang="en-US" altLang="ko-KR" sz="1800" b="1" dirty="0">
                <a:latin typeface="+mj-ea"/>
              </a:rPr>
              <a:t> 1. </a:t>
            </a:r>
            <a:r>
              <a:rPr lang="ko-KR" altLang="en-US" sz="1800" b="1" dirty="0">
                <a:latin typeface="+mj-ea"/>
              </a:rPr>
              <a:t>이동 인구 수와 해당 지역 종사자 수의 상관관계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B8859A-EFE4-4A64-849C-6C800105FD4D}"/>
              </a:ext>
            </a:extLst>
          </p:cNvPr>
          <p:cNvSpPr/>
          <p:nvPr/>
        </p:nvSpPr>
        <p:spPr>
          <a:xfrm>
            <a:off x="1164910" y="5619089"/>
            <a:ext cx="31079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지역구 별 이동 인구의 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ED7611-8116-457E-B0F1-CF931803831F}"/>
              </a:ext>
            </a:extLst>
          </p:cNvPr>
          <p:cNvSpPr/>
          <p:nvPr/>
        </p:nvSpPr>
        <p:spPr>
          <a:xfrm>
            <a:off x="5889636" y="5685354"/>
            <a:ext cx="31079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latin typeface="+mj-ea"/>
              </a:rPr>
              <a:t>지역구 별 이동 인구의 합</a:t>
            </a:r>
          </a:p>
        </p:txBody>
      </p:sp>
    </p:spTree>
    <p:extLst>
      <p:ext uri="{BB962C8B-B14F-4D97-AF65-F5344CB8AC3E}">
        <p14:creationId xmlns:p14="http://schemas.microsoft.com/office/powerpoint/2010/main" val="181813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3" ma:contentTypeDescription="새 문서를 만듭니다." ma:contentTypeScope="" ma:versionID="dcf870eaaf9fb87165dc94fcad99e32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826de5b939f61928f542329855256603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03B71-C672-4018-ADCE-3D4DACF82418}">
  <ds:schemaRefs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114dcef-bd0d-459c-b9d7-fc63398cdbee"/>
    <ds:schemaRef ds:uri="http://schemas.microsoft.com/office/infopath/2007/PartnerControls"/>
    <ds:schemaRef ds:uri="1857a468-9f2d-455b-8425-136ceb0ac25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ADA52DA-B02C-491D-978E-F096BE010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4C0557-62C4-4002-B768-A4871EC1E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566</Words>
  <Application>Microsoft Office PowerPoint</Application>
  <PresentationFormat>A4 용지(210x297mm)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Symbols</vt:lpstr>
      <vt:lpstr>Rubik</vt:lpstr>
      <vt:lpstr>맑은 고딕</vt:lpstr>
      <vt:lpstr>맑은 고딕</vt:lpstr>
      <vt:lpstr>Arial</vt:lpstr>
      <vt:lpstr>Calibri</vt:lpstr>
      <vt:lpstr>Office 테마</vt:lpstr>
      <vt:lpstr>PowerPoint 프레젠테이션</vt:lpstr>
      <vt:lpstr>가설 수립</vt:lpstr>
      <vt:lpstr>변수 설명</vt:lpstr>
      <vt:lpstr>단변량 분석</vt:lpstr>
      <vt:lpstr>단변량 분석</vt:lpstr>
      <vt:lpstr>단변량 분석</vt:lpstr>
      <vt:lpstr>단변량 분석</vt:lpstr>
      <vt:lpstr>단변량 분석</vt:lpstr>
      <vt:lpstr>이변량 분석</vt:lpstr>
      <vt:lpstr>이변량 분석</vt:lpstr>
      <vt:lpstr>이변량 분석</vt:lpstr>
      <vt:lpstr>이변량 분석</vt:lpstr>
      <vt:lpstr>이변량 분석</vt:lpstr>
      <vt:lpstr>이변량 분석</vt:lpstr>
      <vt:lpstr>가설 검증 과정</vt:lpstr>
      <vt:lpstr>가설 검증 결과</vt:lpstr>
      <vt:lpstr>가설 검증 결과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박우영</cp:lastModifiedBy>
  <cp:revision>44</cp:revision>
  <dcterms:modified xsi:type="dcterms:W3CDTF">2023-08-22T06:34:04Z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