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3"/>
  </p:notesMasterIdLst>
  <p:sldIdLst>
    <p:sldId id="256"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PlaceHolder 1"/>
          <p:cNvSpPr>
            <a:spLocks noGrp="1" noRot="1" noChangeAspect="1"/>
          </p:cNvSpPr>
          <p:nvPr>
            <p:ph type="sldImg"/>
          </p:nvPr>
        </p:nvSpPr>
        <p:spPr>
          <a:xfrm>
            <a:off x="139700" y="804863"/>
            <a:ext cx="7035800" cy="3957637"/>
          </a:xfrm>
          <a:prstGeom prst="rect">
            <a:avLst/>
          </a:prstGeom>
        </p:spPr>
        <p:txBody>
          <a:bodyPr lIns="0" tIns="0" rIns="0" bIns="0" anchor="ctr">
            <a:noAutofit/>
          </a:bodyPr>
          <a:lstStyle/>
          <a:p>
            <a:pPr algn="ctr"/>
            <a:r>
              <a:rPr lang="en-US" sz="4700" b="0" strike="noStrike" spc="-1">
                <a:latin typeface="Arial"/>
              </a:rPr>
              <a:t>Click to move the slide</a:t>
            </a:r>
          </a:p>
        </p:txBody>
      </p:sp>
      <p:sp>
        <p:nvSpPr>
          <p:cNvPr id="126" name="PlaceHolder 2"/>
          <p:cNvSpPr>
            <a:spLocks noGrp="1"/>
          </p:cNvSpPr>
          <p:nvPr>
            <p:ph type="body"/>
          </p:nvPr>
        </p:nvSpPr>
        <p:spPr>
          <a:xfrm>
            <a:off x="341568" y="4721478"/>
            <a:ext cx="6632064" cy="4752216"/>
          </a:xfrm>
          <a:prstGeom prst="rect">
            <a:avLst/>
          </a:prstGeom>
        </p:spPr>
        <p:txBody>
          <a:bodyPr lIns="0" tIns="0" rIns="0" bIns="0">
            <a:noAutofit/>
          </a:bodyPr>
          <a:lstStyle/>
          <a:p>
            <a:r>
              <a:rPr lang="en-US" sz="2100" b="0" strike="noStrike" spc="-1">
                <a:latin typeface="Arial"/>
              </a:rPr>
              <a:t>Click to edit the notes format</a:t>
            </a:r>
          </a:p>
        </p:txBody>
      </p:sp>
      <p:sp>
        <p:nvSpPr>
          <p:cNvPr id="127" name="PlaceHolder 3"/>
          <p:cNvSpPr>
            <a:spLocks noGrp="1"/>
          </p:cNvSpPr>
          <p:nvPr>
            <p:ph type="hdr"/>
          </p:nvPr>
        </p:nvSpPr>
        <p:spPr>
          <a:xfrm>
            <a:off x="0" y="0"/>
            <a:ext cx="3597696" cy="527688"/>
          </a:xfrm>
          <a:prstGeom prst="rect">
            <a:avLst/>
          </a:prstGeom>
        </p:spPr>
        <p:txBody>
          <a:bodyPr lIns="0" tIns="0" rIns="0" bIns="0">
            <a:noAutofit/>
          </a:bodyPr>
          <a:lstStyle/>
          <a:p>
            <a:r>
              <a:rPr lang="en-US" sz="1500" b="0" strike="noStrike" spc="-1">
                <a:latin typeface="Times New Roman"/>
              </a:rPr>
              <a:t> </a:t>
            </a:r>
          </a:p>
        </p:txBody>
      </p:sp>
      <p:sp>
        <p:nvSpPr>
          <p:cNvPr id="128" name="PlaceHolder 4"/>
          <p:cNvSpPr>
            <a:spLocks noGrp="1"/>
          </p:cNvSpPr>
          <p:nvPr>
            <p:ph type="dt"/>
          </p:nvPr>
        </p:nvSpPr>
        <p:spPr>
          <a:xfrm>
            <a:off x="3704340" y="0"/>
            <a:ext cx="3597696" cy="527688"/>
          </a:xfrm>
          <a:prstGeom prst="rect">
            <a:avLst/>
          </a:prstGeom>
        </p:spPr>
        <p:txBody>
          <a:bodyPr lIns="0" tIns="0" rIns="0" bIns="0">
            <a:noAutofit/>
          </a:bodyPr>
          <a:lstStyle/>
          <a:p>
            <a:pPr algn="r"/>
            <a:r>
              <a:rPr lang="en-US" sz="1500" b="0" strike="noStrike" spc="-1">
                <a:latin typeface="Times New Roman"/>
              </a:rPr>
              <a:t> </a:t>
            </a:r>
          </a:p>
        </p:txBody>
      </p:sp>
      <p:sp>
        <p:nvSpPr>
          <p:cNvPr id="129" name="PlaceHolder 5"/>
          <p:cNvSpPr>
            <a:spLocks noGrp="1"/>
          </p:cNvSpPr>
          <p:nvPr>
            <p:ph type="ftr"/>
          </p:nvPr>
        </p:nvSpPr>
        <p:spPr>
          <a:xfrm>
            <a:off x="0" y="10033254"/>
            <a:ext cx="3597696" cy="527688"/>
          </a:xfrm>
          <a:prstGeom prst="rect">
            <a:avLst/>
          </a:prstGeom>
        </p:spPr>
        <p:txBody>
          <a:bodyPr lIns="0" tIns="0" rIns="0" bIns="0" anchor="b">
            <a:noAutofit/>
          </a:bodyPr>
          <a:lstStyle/>
          <a:p>
            <a:r>
              <a:rPr lang="en-US" sz="1500" b="0" strike="noStrike" spc="-1">
                <a:latin typeface="Times New Roman"/>
              </a:rPr>
              <a:t> </a:t>
            </a:r>
          </a:p>
        </p:txBody>
      </p:sp>
      <p:sp>
        <p:nvSpPr>
          <p:cNvPr id="130" name="PlaceHolder 6"/>
          <p:cNvSpPr>
            <a:spLocks noGrp="1"/>
          </p:cNvSpPr>
          <p:nvPr>
            <p:ph type="sldNum"/>
          </p:nvPr>
        </p:nvSpPr>
        <p:spPr>
          <a:xfrm>
            <a:off x="4692480" y="10033254"/>
            <a:ext cx="3597696" cy="527688"/>
          </a:xfrm>
          <a:prstGeom prst="rect">
            <a:avLst/>
          </a:prstGeom>
        </p:spPr>
        <p:txBody>
          <a:bodyPr lIns="0" tIns="0" rIns="0" bIns="0" anchor="b">
            <a:noAutofit/>
          </a:bodyPr>
          <a:lstStyle/>
          <a:p>
            <a:pPr algn="r"/>
            <a:fld id="{48F3DA80-3B4E-4E31-8B37-57CF806745FB}" type="slidenum">
              <a:rPr lang="en-US" sz="1500" b="0" strike="noStrike" spc="-1">
                <a:latin typeface="Times New Roman"/>
              </a:rPr>
              <a:t>‹#›</a:t>
            </a:fld>
            <a:endParaRPr lang="en-US" sz="15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powershell/jea/role-capabilitie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technet.microsoft.com/library/jj635704.aspx"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powershell/jea/session-configuration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technet.microsoft.com/library/dn433292.aspx"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a:t>
            </a:fld>
            <a:endParaRPr lang="en-US" sz="1500" spc="-1">
              <a:latin typeface="Times New Roman"/>
            </a:endParaRPr>
          </a:p>
        </p:txBody>
      </p:sp>
    </p:spTree>
    <p:extLst>
      <p:ext uri="{BB962C8B-B14F-4D97-AF65-F5344CB8AC3E}">
        <p14:creationId xmlns:p14="http://schemas.microsoft.com/office/powerpoint/2010/main" val="3361453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779463" y="1200150"/>
            <a:ext cx="5754687" cy="3238500"/>
          </a:xfrm>
          <a:prstGeom prst="rect">
            <a:avLst/>
          </a:prstGeom>
        </p:spPr>
      </p:sp>
      <p:sp>
        <p:nvSpPr>
          <p:cNvPr id="191" name="PlaceHolder 2"/>
          <p:cNvSpPr>
            <a:spLocks noGrp="1"/>
          </p:cNvSpPr>
          <p:nvPr>
            <p:ph type="body"/>
          </p:nvPr>
        </p:nvSpPr>
        <p:spPr>
          <a:xfrm>
            <a:off x="731520" y="4620672"/>
            <a:ext cx="5850240" cy="3778488"/>
          </a:xfrm>
          <a:prstGeom prst="rect">
            <a:avLst/>
          </a:prstGeom>
        </p:spPr>
        <p:txBody>
          <a:bodyPr lIns="0" tIns="0" rIns="0" bIns="0">
            <a:noAutofit/>
          </a:bodyPr>
          <a:lstStyle/>
          <a:p>
            <a:pPr marL="228334" indent="-226811"/>
            <a:r>
              <a:rPr lang="en-US" sz="1300" u="sng" spc="-1">
                <a:solidFill>
                  <a:srgbClr val="000000"/>
                </a:solidFill>
                <a:hlinkClick r:id="rId3"/>
              </a:rPr>
              <a:t>https://docs.microsoft.com/en-us/powershell/jea/role-capabilities</a:t>
            </a:r>
            <a:endParaRPr lang="en-US" sz="1300" spc="-1">
              <a:latin typeface="Arial"/>
            </a:endParaRPr>
          </a:p>
          <a:p>
            <a:pPr marL="228334" indent="-226811"/>
            <a:br/>
            <a:r>
              <a:rPr lang="en-US" sz="1300" spc="-1">
                <a:solidFill>
                  <a:srgbClr val="000000"/>
                </a:solidFill>
              </a:rPr>
              <a:t>For example, consider the role of a file server admin who wants to check which network shares are hosted by the local machine. One way to check is to use net share. However, allowing net.exe is very dangerous becuase the admin could just as easily use the command to gain admin privileges with net group Administrators unprivilegedjeauser /add. A better approach is to allow </a:t>
            </a:r>
            <a:r>
              <a:rPr lang="en-US" sz="1300" u="sng" spc="-1">
                <a:solidFill>
                  <a:srgbClr val="000000"/>
                </a:solidFill>
                <a:hlinkClick r:id="rId4"/>
              </a:rPr>
              <a:t>Get-SmbShare</a:t>
            </a:r>
            <a:r>
              <a:rPr lang="en-US" sz="1300" spc="-1">
                <a:solidFill>
                  <a:srgbClr val="000000"/>
                </a:solidFill>
              </a:rPr>
              <a:t> which achieves the same result but has a much more limited scope.</a:t>
            </a:r>
            <a:endParaRPr lang="en-US" sz="1300" spc="-1">
              <a:latin typeface="Arial"/>
            </a:endParaRPr>
          </a:p>
          <a:p>
            <a:pPr marL="228334" indent="-226811"/>
            <a:br/>
            <a:br/>
            <a:endParaRPr lang="en-US" sz="1300" spc="-1">
              <a:latin typeface="Arial"/>
            </a:endParaRPr>
          </a:p>
        </p:txBody>
      </p:sp>
      <p:sp>
        <p:nvSpPr>
          <p:cNvPr id="192" name="CustomShape 3"/>
          <p:cNvSpPr/>
          <p:nvPr/>
        </p:nvSpPr>
        <p:spPr>
          <a:xfrm>
            <a:off x="4143744" y="9119628"/>
            <a:ext cx="3168000" cy="479682"/>
          </a:xfrm>
          <a:prstGeom prst="rect">
            <a:avLst/>
          </a:prstGeom>
          <a:noFill/>
          <a:ln>
            <a:noFill/>
          </a:ln>
        </p:spPr>
        <p:style>
          <a:lnRef idx="0">
            <a:scrgbClr r="0" g="0" b="0"/>
          </a:lnRef>
          <a:fillRef idx="0">
            <a:scrgbClr r="0" g="0" b="0"/>
          </a:fillRef>
          <a:effectRef idx="0">
            <a:scrgbClr r="0" g="0" b="0"/>
          </a:effectRef>
          <a:fontRef idx="minor"/>
        </p:style>
        <p:txBody>
          <a:bodyPr lIns="95139" tIns="47570" rIns="95139" bIns="47570" anchor="b">
            <a:noAutofit/>
          </a:bodyPr>
          <a:lstStyle/>
          <a:p>
            <a:pPr algn="r">
              <a:lnSpc>
                <a:spcPct val="100000"/>
              </a:lnSpc>
            </a:pPr>
            <a:fld id="{5D9C36E7-D55E-468E-82BD-F6870E24248E}" type="slidenum">
              <a:rPr lang="en-US" sz="1300" spc="-1">
                <a:solidFill>
                  <a:srgbClr val="000000"/>
                </a:solidFill>
                <a:latin typeface="Times New Roman"/>
              </a:rPr>
              <a:t>10</a:t>
            </a:fld>
            <a:endParaRPr lang="en-US" sz="1300"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noRot="1" noChangeAspect="1"/>
          </p:cNvSpPr>
          <p:nvPr>
            <p:ph type="sldImg"/>
          </p:nvPr>
        </p:nvSpPr>
        <p:spPr>
          <a:xfrm>
            <a:off x="779463" y="1200150"/>
            <a:ext cx="5754687" cy="3238500"/>
          </a:xfrm>
          <a:prstGeom prst="rect">
            <a:avLst/>
          </a:prstGeom>
        </p:spPr>
      </p:sp>
      <p:sp>
        <p:nvSpPr>
          <p:cNvPr id="194" name="PlaceHolder 2"/>
          <p:cNvSpPr>
            <a:spLocks noGrp="1"/>
          </p:cNvSpPr>
          <p:nvPr>
            <p:ph type="body"/>
          </p:nvPr>
        </p:nvSpPr>
        <p:spPr>
          <a:xfrm>
            <a:off x="731520" y="4620672"/>
            <a:ext cx="5850240" cy="3778488"/>
          </a:xfrm>
          <a:prstGeom prst="rect">
            <a:avLst/>
          </a:prstGeom>
        </p:spPr>
        <p:txBody>
          <a:bodyPr lIns="0" tIns="0" rIns="0" bIns="0">
            <a:noAutofit/>
          </a:bodyPr>
          <a:lstStyle/>
          <a:p>
            <a:pPr marL="228334" indent="-226811"/>
            <a:r>
              <a:rPr lang="en-US" sz="1300" u="sng" spc="-1">
                <a:solidFill>
                  <a:srgbClr val="000000"/>
                </a:solidFill>
                <a:hlinkClick r:id="rId3"/>
              </a:rPr>
              <a:t>https://docs.microsoft.com/en-us/powershell/jea/session-configurations</a:t>
            </a:r>
            <a:endParaRPr lang="en-US" sz="1300" spc="-1">
              <a:latin typeface="Arial"/>
            </a:endParaRPr>
          </a:p>
          <a:p>
            <a:pPr marL="228334" indent="-226811"/>
            <a:br/>
            <a:r>
              <a:rPr lang="en-US" sz="1300" spc="-1">
                <a:solidFill>
                  <a:srgbClr val="000000"/>
                </a:solidFill>
              </a:rPr>
              <a:t>You can open the session configuration file in any text editor. The -SessionType RestrictedRemoteServer field indicates that the session configuration will be used by JEA for secure management. Sessions configured this way will operate in </a:t>
            </a:r>
            <a:r>
              <a:rPr lang="en-US" sz="1300" u="sng" spc="-1">
                <a:solidFill>
                  <a:srgbClr val="000000"/>
                </a:solidFill>
                <a:hlinkClick r:id="rId4"/>
              </a:rPr>
              <a:t>NoLanguage mode</a:t>
            </a:r>
            <a:r>
              <a:rPr lang="en-US" sz="1300" u="sng" spc="-1">
                <a:solidFill>
                  <a:srgbClr val="000000"/>
                </a:solidFill>
              </a:rPr>
              <a:t> </a:t>
            </a:r>
            <a:r>
              <a:rPr lang="en-US" sz="1300" spc="-1">
                <a:solidFill>
                  <a:srgbClr val="000000"/>
                </a:solidFill>
              </a:rPr>
              <a:t>and only have the following 8 default commands (and aliases) available:</a:t>
            </a:r>
            <a:endParaRPr lang="en-US" sz="1300" spc="-1">
              <a:latin typeface="Arial"/>
            </a:endParaRPr>
          </a:p>
          <a:p>
            <a:pPr marL="228334" indent="-226811"/>
            <a:r>
              <a:rPr lang="en-US" sz="1300" spc="-1">
                <a:solidFill>
                  <a:srgbClr val="000000"/>
                </a:solidFill>
              </a:rPr>
              <a:t>Clear-Host (cls, clear)</a:t>
            </a:r>
            <a:endParaRPr lang="en-US" sz="1300" spc="-1">
              <a:latin typeface="Arial"/>
            </a:endParaRPr>
          </a:p>
          <a:p>
            <a:pPr marL="228334" indent="-226811"/>
            <a:r>
              <a:rPr lang="en-US" sz="1300" spc="-1">
                <a:solidFill>
                  <a:srgbClr val="000000"/>
                </a:solidFill>
              </a:rPr>
              <a:t>Exit-PSSession (exsn, exit)</a:t>
            </a:r>
            <a:endParaRPr lang="en-US" sz="1300" spc="-1">
              <a:latin typeface="Arial"/>
            </a:endParaRPr>
          </a:p>
          <a:p>
            <a:pPr marL="228334" indent="-226811"/>
            <a:r>
              <a:rPr lang="en-US" sz="1300" spc="-1">
                <a:solidFill>
                  <a:srgbClr val="000000"/>
                </a:solidFill>
              </a:rPr>
              <a:t>Get-Command (gcm)</a:t>
            </a:r>
            <a:endParaRPr lang="en-US" sz="1300" spc="-1">
              <a:latin typeface="Arial"/>
            </a:endParaRPr>
          </a:p>
          <a:p>
            <a:pPr marL="228334" indent="-226811"/>
            <a:r>
              <a:rPr lang="en-US" sz="1300" spc="-1">
                <a:solidFill>
                  <a:srgbClr val="000000"/>
                </a:solidFill>
              </a:rPr>
              <a:t>Get-FormatData</a:t>
            </a:r>
            <a:endParaRPr lang="en-US" sz="1300" spc="-1">
              <a:latin typeface="Arial"/>
            </a:endParaRPr>
          </a:p>
          <a:p>
            <a:pPr marL="228334" indent="-226811"/>
            <a:r>
              <a:rPr lang="en-US" sz="1300" spc="-1">
                <a:solidFill>
                  <a:srgbClr val="000000"/>
                </a:solidFill>
              </a:rPr>
              <a:t>Get-Help</a:t>
            </a:r>
            <a:endParaRPr lang="en-US" sz="1300" spc="-1">
              <a:latin typeface="Arial"/>
            </a:endParaRPr>
          </a:p>
          <a:p>
            <a:pPr marL="228334" indent="-226811"/>
            <a:r>
              <a:rPr lang="en-US" sz="1300" spc="-1">
                <a:solidFill>
                  <a:srgbClr val="000000"/>
                </a:solidFill>
              </a:rPr>
              <a:t>Measure-Object (measure)</a:t>
            </a:r>
            <a:endParaRPr lang="en-US" sz="1300" spc="-1">
              <a:latin typeface="Arial"/>
            </a:endParaRPr>
          </a:p>
          <a:p>
            <a:pPr marL="228334" indent="-226811"/>
            <a:r>
              <a:rPr lang="en-US" sz="1300" spc="-1">
                <a:solidFill>
                  <a:srgbClr val="000000"/>
                </a:solidFill>
              </a:rPr>
              <a:t>Out-Default</a:t>
            </a:r>
            <a:endParaRPr lang="en-US" sz="1300" spc="-1">
              <a:latin typeface="Arial"/>
            </a:endParaRPr>
          </a:p>
          <a:p>
            <a:pPr marL="228334" indent="-226811"/>
            <a:r>
              <a:rPr lang="en-US" sz="1300" spc="-1">
                <a:solidFill>
                  <a:srgbClr val="000000"/>
                </a:solidFill>
              </a:rPr>
              <a:t>Select-Object (select)</a:t>
            </a:r>
            <a:endParaRPr lang="en-US" sz="1300" spc="-1">
              <a:latin typeface="Arial"/>
            </a:endParaRPr>
          </a:p>
          <a:p>
            <a:pPr marL="228334" indent="-226811"/>
            <a:br/>
            <a:endParaRPr lang="en-US" sz="1300" spc="-1">
              <a:latin typeface="Arial"/>
            </a:endParaRPr>
          </a:p>
        </p:txBody>
      </p:sp>
      <p:sp>
        <p:nvSpPr>
          <p:cNvPr id="195" name="CustomShape 3"/>
          <p:cNvSpPr/>
          <p:nvPr/>
        </p:nvSpPr>
        <p:spPr>
          <a:xfrm>
            <a:off x="4143744" y="9119628"/>
            <a:ext cx="3168000" cy="479682"/>
          </a:xfrm>
          <a:prstGeom prst="rect">
            <a:avLst/>
          </a:prstGeom>
          <a:noFill/>
          <a:ln>
            <a:noFill/>
          </a:ln>
        </p:spPr>
        <p:style>
          <a:lnRef idx="0">
            <a:scrgbClr r="0" g="0" b="0"/>
          </a:lnRef>
          <a:fillRef idx="0">
            <a:scrgbClr r="0" g="0" b="0"/>
          </a:fillRef>
          <a:effectRef idx="0">
            <a:scrgbClr r="0" g="0" b="0"/>
          </a:effectRef>
          <a:fontRef idx="minor"/>
        </p:style>
        <p:txBody>
          <a:bodyPr lIns="95139" tIns="47570" rIns="95139" bIns="47570" anchor="b">
            <a:noAutofit/>
          </a:bodyPr>
          <a:lstStyle/>
          <a:p>
            <a:pPr algn="r">
              <a:lnSpc>
                <a:spcPct val="100000"/>
              </a:lnSpc>
            </a:pPr>
            <a:fld id="{44EF1FB8-81F0-4543-9BE1-938908A4DB45}" type="slidenum">
              <a:rPr lang="en-US" sz="1300" spc="-1">
                <a:solidFill>
                  <a:srgbClr val="000000"/>
                </a:solidFill>
                <a:latin typeface="Times New Roman"/>
              </a:rPr>
              <a:t>11</a:t>
            </a:fld>
            <a:endParaRPr lang="en-US" sz="1300"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noRot="1" noChangeAspect="1"/>
          </p:cNvSpPr>
          <p:nvPr>
            <p:ph type="sldImg"/>
          </p:nvPr>
        </p:nvSpPr>
        <p:spPr>
          <a:xfrm>
            <a:off x="779463" y="1200150"/>
            <a:ext cx="5754687" cy="3238500"/>
          </a:xfrm>
          <a:prstGeom prst="rect">
            <a:avLst/>
          </a:prstGeom>
        </p:spPr>
      </p:sp>
      <p:sp>
        <p:nvSpPr>
          <p:cNvPr id="197" name="PlaceHolder 2"/>
          <p:cNvSpPr>
            <a:spLocks noGrp="1"/>
          </p:cNvSpPr>
          <p:nvPr>
            <p:ph type="body"/>
          </p:nvPr>
        </p:nvSpPr>
        <p:spPr>
          <a:xfrm>
            <a:off x="731520" y="4620672"/>
            <a:ext cx="5850240" cy="3778488"/>
          </a:xfrm>
          <a:prstGeom prst="rect">
            <a:avLst/>
          </a:prstGeom>
        </p:spPr>
        <p:txBody>
          <a:bodyPr lIns="0" tIns="0" rIns="0" bIns="0">
            <a:noAutofit/>
          </a:bodyPr>
          <a:lstStyle/>
          <a:p>
            <a:pPr marL="228334" indent="-226811"/>
            <a:r>
              <a:rPr lang="en-US" sz="1300" spc="-1">
                <a:solidFill>
                  <a:srgbClr val="000000"/>
                </a:solidFill>
              </a:rPr>
              <a:t>https://docs.microsoft.com/en-us/powershell/jea/session-configurations</a:t>
            </a:r>
            <a:endParaRPr lang="en-US" sz="1300" spc="-1">
              <a:latin typeface="Arial"/>
            </a:endParaRPr>
          </a:p>
          <a:p>
            <a:pPr marL="228334" indent="-226811"/>
            <a:endParaRPr lang="en-US" sz="1300" spc="-1">
              <a:latin typeface="Arial"/>
            </a:endParaRPr>
          </a:p>
        </p:txBody>
      </p:sp>
      <p:sp>
        <p:nvSpPr>
          <p:cNvPr id="198" name="CustomShape 3"/>
          <p:cNvSpPr/>
          <p:nvPr/>
        </p:nvSpPr>
        <p:spPr>
          <a:xfrm>
            <a:off x="4143744" y="9119628"/>
            <a:ext cx="3168000" cy="479682"/>
          </a:xfrm>
          <a:prstGeom prst="rect">
            <a:avLst/>
          </a:prstGeom>
          <a:noFill/>
          <a:ln>
            <a:noFill/>
          </a:ln>
        </p:spPr>
        <p:style>
          <a:lnRef idx="0">
            <a:scrgbClr r="0" g="0" b="0"/>
          </a:lnRef>
          <a:fillRef idx="0">
            <a:scrgbClr r="0" g="0" b="0"/>
          </a:fillRef>
          <a:effectRef idx="0">
            <a:scrgbClr r="0" g="0" b="0"/>
          </a:effectRef>
          <a:fontRef idx="minor"/>
        </p:style>
        <p:txBody>
          <a:bodyPr lIns="95139" tIns="47570" rIns="95139" bIns="47570" anchor="b">
            <a:noAutofit/>
          </a:bodyPr>
          <a:lstStyle/>
          <a:p>
            <a:pPr algn="r">
              <a:lnSpc>
                <a:spcPct val="100000"/>
              </a:lnSpc>
            </a:pPr>
            <a:fld id="{C1387BEA-35B2-4693-8EC3-60CBBAFCAEFD}" type="slidenum">
              <a:rPr lang="en-US" sz="1300" spc="-1">
                <a:solidFill>
                  <a:srgbClr val="000000"/>
                </a:solidFill>
                <a:latin typeface="Times New Roman"/>
              </a:rPr>
              <a:t>12</a:t>
            </a:fld>
            <a:endParaRPr lang="en-US" sz="1300"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13</a:t>
            </a:fld>
            <a:endParaRPr lang="en-US" sz="1500" spc="-1">
              <a:latin typeface="Times New Roman"/>
            </a:endParaRPr>
          </a:p>
        </p:txBody>
      </p:sp>
    </p:spTree>
    <p:extLst>
      <p:ext uri="{BB962C8B-B14F-4D97-AF65-F5344CB8AC3E}">
        <p14:creationId xmlns:p14="http://schemas.microsoft.com/office/powerpoint/2010/main" val="690984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14</a:t>
            </a:fld>
            <a:endParaRPr lang="en-US" sz="1500" spc="-1">
              <a:latin typeface="Times New Roman"/>
            </a:endParaRPr>
          </a:p>
        </p:txBody>
      </p:sp>
    </p:spTree>
    <p:extLst>
      <p:ext uri="{BB962C8B-B14F-4D97-AF65-F5344CB8AC3E}">
        <p14:creationId xmlns:p14="http://schemas.microsoft.com/office/powerpoint/2010/main" val="2362832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15</a:t>
            </a:fld>
            <a:endParaRPr lang="en-US" sz="1500" spc="-1">
              <a:latin typeface="Times New Roman"/>
            </a:endParaRPr>
          </a:p>
        </p:txBody>
      </p:sp>
    </p:spTree>
    <p:extLst>
      <p:ext uri="{BB962C8B-B14F-4D97-AF65-F5344CB8AC3E}">
        <p14:creationId xmlns:p14="http://schemas.microsoft.com/office/powerpoint/2010/main" val="3893526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16</a:t>
            </a:fld>
            <a:endParaRPr lang="en-US" sz="1500" spc="-1">
              <a:latin typeface="Times New Roman"/>
            </a:endParaRPr>
          </a:p>
        </p:txBody>
      </p:sp>
    </p:spTree>
    <p:extLst>
      <p:ext uri="{BB962C8B-B14F-4D97-AF65-F5344CB8AC3E}">
        <p14:creationId xmlns:p14="http://schemas.microsoft.com/office/powerpoint/2010/main" val="3984902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17</a:t>
            </a:fld>
            <a:endParaRPr lang="en-US" sz="1500" spc="-1">
              <a:latin typeface="Times New Roman"/>
            </a:endParaRPr>
          </a:p>
        </p:txBody>
      </p:sp>
    </p:spTree>
    <p:extLst>
      <p:ext uri="{BB962C8B-B14F-4D97-AF65-F5344CB8AC3E}">
        <p14:creationId xmlns:p14="http://schemas.microsoft.com/office/powerpoint/2010/main" val="997077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18</a:t>
            </a:fld>
            <a:endParaRPr lang="en-US" sz="1500" spc="-1">
              <a:latin typeface="Times New Roman"/>
            </a:endParaRPr>
          </a:p>
        </p:txBody>
      </p:sp>
    </p:spTree>
    <p:extLst>
      <p:ext uri="{BB962C8B-B14F-4D97-AF65-F5344CB8AC3E}">
        <p14:creationId xmlns:p14="http://schemas.microsoft.com/office/powerpoint/2010/main" val="859915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19</a:t>
            </a:fld>
            <a:endParaRPr lang="en-US" sz="1500" spc="-1">
              <a:latin typeface="Times New Roman"/>
            </a:endParaRPr>
          </a:p>
        </p:txBody>
      </p:sp>
    </p:spTree>
    <p:extLst>
      <p:ext uri="{BB962C8B-B14F-4D97-AF65-F5344CB8AC3E}">
        <p14:creationId xmlns:p14="http://schemas.microsoft.com/office/powerpoint/2010/main" val="4084714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2</a:t>
            </a:fld>
            <a:endParaRPr lang="en-US" sz="1500" spc="-1">
              <a:latin typeface="Times New Roman"/>
            </a:endParaRPr>
          </a:p>
        </p:txBody>
      </p:sp>
    </p:spTree>
    <p:extLst>
      <p:ext uri="{BB962C8B-B14F-4D97-AF65-F5344CB8AC3E}">
        <p14:creationId xmlns:p14="http://schemas.microsoft.com/office/powerpoint/2010/main" val="255500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3</a:t>
            </a:fld>
            <a:endParaRPr lang="en-US" sz="1500" spc="-1">
              <a:latin typeface="Times New Roman"/>
            </a:endParaRPr>
          </a:p>
        </p:txBody>
      </p:sp>
    </p:spTree>
    <p:extLst>
      <p:ext uri="{BB962C8B-B14F-4D97-AF65-F5344CB8AC3E}">
        <p14:creationId xmlns:p14="http://schemas.microsoft.com/office/powerpoint/2010/main" val="497105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4</a:t>
            </a:fld>
            <a:endParaRPr lang="en-US" sz="1500" spc="-1">
              <a:latin typeface="Times New Roman"/>
            </a:endParaRPr>
          </a:p>
        </p:txBody>
      </p:sp>
    </p:spTree>
    <p:extLst>
      <p:ext uri="{BB962C8B-B14F-4D97-AF65-F5344CB8AC3E}">
        <p14:creationId xmlns:p14="http://schemas.microsoft.com/office/powerpoint/2010/main" val="3941287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5</a:t>
            </a:fld>
            <a:endParaRPr lang="en-US" sz="1500" spc="-1">
              <a:latin typeface="Times New Roman"/>
            </a:endParaRPr>
          </a:p>
        </p:txBody>
      </p:sp>
    </p:spTree>
    <p:extLst>
      <p:ext uri="{BB962C8B-B14F-4D97-AF65-F5344CB8AC3E}">
        <p14:creationId xmlns:p14="http://schemas.microsoft.com/office/powerpoint/2010/main" val="1865845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noRot="1" noChangeAspect="1"/>
          </p:cNvSpPr>
          <p:nvPr>
            <p:ph type="sldImg"/>
          </p:nvPr>
        </p:nvSpPr>
        <p:spPr>
          <a:xfrm>
            <a:off x="779463" y="1200150"/>
            <a:ext cx="5754687" cy="3238500"/>
          </a:xfrm>
          <a:prstGeom prst="rect">
            <a:avLst/>
          </a:prstGeom>
        </p:spPr>
      </p:sp>
      <p:sp>
        <p:nvSpPr>
          <p:cNvPr id="185" name="PlaceHolder 2"/>
          <p:cNvSpPr>
            <a:spLocks noGrp="1"/>
          </p:cNvSpPr>
          <p:nvPr>
            <p:ph type="body"/>
          </p:nvPr>
        </p:nvSpPr>
        <p:spPr>
          <a:xfrm>
            <a:off x="731520" y="4620672"/>
            <a:ext cx="5850240" cy="3778488"/>
          </a:xfrm>
          <a:prstGeom prst="rect">
            <a:avLst/>
          </a:prstGeom>
        </p:spPr>
        <p:txBody>
          <a:bodyPr lIns="0" tIns="0" rIns="0" bIns="0">
            <a:noAutofit/>
          </a:bodyPr>
          <a:lstStyle/>
          <a:p>
            <a:endParaRPr lang="en-US" sz="2100" spc="-1">
              <a:latin typeface="Arial"/>
            </a:endParaRPr>
          </a:p>
        </p:txBody>
      </p:sp>
      <p:sp>
        <p:nvSpPr>
          <p:cNvPr id="186" name="CustomShape 3"/>
          <p:cNvSpPr/>
          <p:nvPr/>
        </p:nvSpPr>
        <p:spPr>
          <a:xfrm>
            <a:off x="4143744" y="9119628"/>
            <a:ext cx="3168000" cy="479682"/>
          </a:xfrm>
          <a:prstGeom prst="rect">
            <a:avLst/>
          </a:prstGeom>
          <a:noFill/>
          <a:ln>
            <a:noFill/>
          </a:ln>
        </p:spPr>
        <p:style>
          <a:lnRef idx="0">
            <a:scrgbClr r="0" g="0" b="0"/>
          </a:lnRef>
          <a:fillRef idx="0">
            <a:scrgbClr r="0" g="0" b="0"/>
          </a:fillRef>
          <a:effectRef idx="0">
            <a:scrgbClr r="0" g="0" b="0"/>
          </a:effectRef>
          <a:fontRef idx="minor"/>
        </p:style>
        <p:txBody>
          <a:bodyPr lIns="95139" tIns="47570" rIns="95139" bIns="47570" anchor="b">
            <a:noAutofit/>
          </a:bodyPr>
          <a:lstStyle/>
          <a:p>
            <a:pPr algn="r">
              <a:lnSpc>
                <a:spcPct val="100000"/>
              </a:lnSpc>
            </a:pPr>
            <a:fld id="{0898B4AB-AC87-4A79-9AF8-6391D54AAF61}" type="slidenum">
              <a:rPr lang="en-US" sz="1300" spc="-1">
                <a:solidFill>
                  <a:srgbClr val="000000"/>
                </a:solidFill>
                <a:latin typeface="Times New Roman"/>
              </a:rPr>
              <a:t>6</a:t>
            </a:fld>
            <a:endParaRPr lang="en-US" sz="1300"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7</a:t>
            </a:fld>
            <a:endParaRPr lang="en-US" sz="1500" spc="-1">
              <a:latin typeface="Times New Roman"/>
            </a:endParaRPr>
          </a:p>
        </p:txBody>
      </p:sp>
    </p:spTree>
    <p:extLst>
      <p:ext uri="{BB962C8B-B14F-4D97-AF65-F5344CB8AC3E}">
        <p14:creationId xmlns:p14="http://schemas.microsoft.com/office/powerpoint/2010/main" val="4255156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8</a:t>
            </a:fld>
            <a:endParaRPr lang="en-US" sz="1500" spc="-1">
              <a:latin typeface="Times New Roman"/>
            </a:endParaRPr>
          </a:p>
        </p:txBody>
      </p:sp>
    </p:spTree>
    <p:extLst>
      <p:ext uri="{BB962C8B-B14F-4D97-AF65-F5344CB8AC3E}">
        <p14:creationId xmlns:p14="http://schemas.microsoft.com/office/powerpoint/2010/main" val="3936703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noRot="1" noChangeAspect="1"/>
          </p:cNvSpPr>
          <p:nvPr>
            <p:ph type="sldImg"/>
          </p:nvPr>
        </p:nvSpPr>
        <p:spPr>
          <a:xfrm>
            <a:off x="779463" y="1200150"/>
            <a:ext cx="5754687" cy="3238500"/>
          </a:xfrm>
          <a:prstGeom prst="rect">
            <a:avLst/>
          </a:prstGeom>
        </p:spPr>
      </p:sp>
      <p:sp>
        <p:nvSpPr>
          <p:cNvPr id="188" name="PlaceHolder 2"/>
          <p:cNvSpPr>
            <a:spLocks noGrp="1"/>
          </p:cNvSpPr>
          <p:nvPr>
            <p:ph type="body"/>
          </p:nvPr>
        </p:nvSpPr>
        <p:spPr>
          <a:xfrm>
            <a:off x="731520" y="4620672"/>
            <a:ext cx="5850240" cy="3778488"/>
          </a:xfrm>
          <a:prstGeom prst="rect">
            <a:avLst/>
          </a:prstGeom>
        </p:spPr>
        <p:txBody>
          <a:bodyPr lIns="0" tIns="0" rIns="0" bIns="0">
            <a:noAutofit/>
          </a:bodyPr>
          <a:lstStyle/>
          <a:p>
            <a:pPr marL="228334" indent="-226811"/>
            <a:r>
              <a:rPr lang="en-US" sz="1300" spc="-1">
                <a:solidFill>
                  <a:srgbClr val="000000"/>
                </a:solidFill>
              </a:rPr>
              <a:t>If the roles supported by this JEA endpoint are all used to manage the local machine, and a local administrator account is sufficient to run the commands succesfully, you should configure JEA to use a local virtual account. Virtual accounts are temporary accounts that are unique to a specific user and only last for the duration of their PowerShell session. On a member server or workstation, virtual accounts belong to the local computer's Administrators group, and have access to most system resources. On an Active Directory Domain Controller, virtual accounts belong to the domain's Domain Admins group.</a:t>
            </a:r>
            <a:endParaRPr lang="en-US" sz="1300" spc="-1">
              <a:latin typeface="Arial"/>
            </a:endParaRPr>
          </a:p>
          <a:p>
            <a:pPr marL="228334" indent="-226811"/>
            <a:br/>
            <a:endParaRPr lang="en-US" sz="1300" spc="-1">
              <a:latin typeface="Arial"/>
            </a:endParaRPr>
          </a:p>
        </p:txBody>
      </p:sp>
      <p:sp>
        <p:nvSpPr>
          <p:cNvPr id="189" name="CustomShape 3"/>
          <p:cNvSpPr/>
          <p:nvPr/>
        </p:nvSpPr>
        <p:spPr>
          <a:xfrm>
            <a:off x="4143744" y="9119628"/>
            <a:ext cx="3168000" cy="479682"/>
          </a:xfrm>
          <a:prstGeom prst="rect">
            <a:avLst/>
          </a:prstGeom>
          <a:noFill/>
          <a:ln>
            <a:noFill/>
          </a:ln>
        </p:spPr>
        <p:style>
          <a:lnRef idx="0">
            <a:scrgbClr r="0" g="0" b="0"/>
          </a:lnRef>
          <a:fillRef idx="0">
            <a:scrgbClr r="0" g="0" b="0"/>
          </a:fillRef>
          <a:effectRef idx="0">
            <a:scrgbClr r="0" g="0" b="0"/>
          </a:effectRef>
          <a:fontRef idx="minor"/>
        </p:style>
        <p:txBody>
          <a:bodyPr lIns="95139" tIns="47570" rIns="95139" bIns="47570" anchor="b">
            <a:noAutofit/>
          </a:bodyPr>
          <a:lstStyle/>
          <a:p>
            <a:pPr algn="r">
              <a:lnSpc>
                <a:spcPct val="100000"/>
              </a:lnSpc>
            </a:pPr>
            <a:fld id="{F5642BB0-0C50-4380-B3E7-C1EE601B085D}" type="slidenum">
              <a:rPr lang="en-US" sz="1300" spc="-1">
                <a:solidFill>
                  <a:srgbClr val="000000"/>
                </a:solidFill>
                <a:latin typeface="Times New Roman"/>
              </a:rPr>
              <a:t>9</a:t>
            </a:fld>
            <a:endParaRPr lang="en-US" sz="1300"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1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1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CustomShape 1"/>
          <p:cNvSpPr/>
          <p:nvPr/>
        </p:nvSpPr>
        <p:spPr>
          <a:xfrm>
            <a:off x="231120" y="243720"/>
            <a:ext cx="11722680" cy="6375960"/>
          </a:xfrm>
          <a:prstGeom prst="rect">
            <a:avLst/>
          </a:prstGeom>
          <a:solidFill>
            <a:schemeClr val="bg1"/>
          </a:solidFill>
          <a:ln w="12600">
            <a:noFill/>
          </a:ln>
        </p:spPr>
        <p:style>
          <a:lnRef idx="2">
            <a:schemeClr val="accent1">
              <a:shade val="50000"/>
            </a:schemeClr>
          </a:lnRef>
          <a:fillRef idx="1">
            <a:schemeClr val="accent1"/>
          </a:fillRef>
          <a:effectRef idx="0">
            <a:schemeClr val="accent1"/>
          </a:effectRef>
          <a:fontRef idx="minor"/>
        </p:style>
      </p:sp>
      <p:pic>
        <p:nvPicPr>
          <p:cNvPr id="8" name="Picture 8"/>
          <p:cNvPicPr/>
          <p:nvPr/>
        </p:nvPicPr>
        <p:blipFill>
          <a:blip r:embed="rId14"/>
          <a:stretch/>
        </p:blipFill>
        <p:spPr>
          <a:xfrm>
            <a:off x="231120" y="236160"/>
            <a:ext cx="1153800" cy="1369800"/>
          </a:xfrm>
          <a:prstGeom prst="rect">
            <a:avLst/>
          </a:prstGeom>
          <a:ln>
            <a:noFill/>
          </a:ln>
        </p:spPr>
      </p:pic>
      <p:pic>
        <p:nvPicPr>
          <p:cNvPr id="2" name="Picture 9"/>
          <p:cNvPicPr/>
          <p:nvPr/>
        </p:nvPicPr>
        <p:blipFill>
          <a:blip r:embed="rId14"/>
          <a:stretch/>
        </p:blipFill>
        <p:spPr>
          <a:xfrm>
            <a:off x="10800360" y="236160"/>
            <a:ext cx="1153800" cy="1369800"/>
          </a:xfrm>
          <a:prstGeom prst="rect">
            <a:avLst/>
          </a:prstGeom>
          <a:ln>
            <a:noFill/>
          </a:ln>
        </p:spPr>
      </p:pic>
      <p:sp>
        <p:nvSpPr>
          <p:cNvPr id="3" name="CustomShape 2"/>
          <p:cNvSpPr/>
          <p:nvPr/>
        </p:nvSpPr>
        <p:spPr>
          <a:xfrm>
            <a:off x="231120" y="243720"/>
            <a:ext cx="11722680" cy="6375960"/>
          </a:xfrm>
          <a:prstGeom prst="rect">
            <a:avLst/>
          </a:prstGeom>
          <a:solidFill>
            <a:schemeClr val="accent1"/>
          </a:solidFill>
          <a:ln w="12600">
            <a:solidFill>
              <a:srgbClr val="FFFFFF"/>
            </a:solidFill>
            <a:round/>
          </a:ln>
        </p:spPr>
        <p:style>
          <a:lnRef idx="2">
            <a:schemeClr val="accent1">
              <a:shade val="50000"/>
            </a:schemeClr>
          </a:lnRef>
          <a:fillRef idx="1">
            <a:schemeClr val="accent1"/>
          </a:fillRef>
          <a:effectRef idx="0">
            <a:schemeClr val="accent1"/>
          </a:effectRef>
          <a:fontRef idx="minor"/>
        </p:style>
      </p:sp>
      <p:sp>
        <p:nvSpPr>
          <p:cNvPr id="4" name="Line 3"/>
          <p:cNvSpPr/>
          <p:nvPr/>
        </p:nvSpPr>
        <p:spPr>
          <a:xfrm>
            <a:off x="1978560" y="3733560"/>
            <a:ext cx="8229600" cy="0"/>
          </a:xfrm>
          <a:prstGeom prst="line">
            <a:avLst/>
          </a:prstGeom>
          <a:ln>
            <a:solidFill>
              <a:srgbClr val="FFFFFF"/>
            </a:solidFill>
            <a:round/>
          </a:ln>
        </p:spPr>
        <p:style>
          <a:lnRef idx="1">
            <a:schemeClr val="accent1"/>
          </a:lnRef>
          <a:fillRef idx="0">
            <a:schemeClr val="accent1"/>
          </a:fillRef>
          <a:effectRef idx="0">
            <a:schemeClr val="accent1"/>
          </a:effectRef>
          <a:fontRef idx="minor"/>
        </p:style>
      </p:sp>
      <p:sp>
        <p:nvSpPr>
          <p:cNvPr id="5"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6"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CustomShape 1"/>
          <p:cNvSpPr/>
          <p:nvPr/>
        </p:nvSpPr>
        <p:spPr>
          <a:xfrm>
            <a:off x="231120" y="243720"/>
            <a:ext cx="11722680" cy="6375960"/>
          </a:xfrm>
          <a:prstGeom prst="rect">
            <a:avLst/>
          </a:prstGeom>
          <a:solidFill>
            <a:schemeClr val="bg1"/>
          </a:solidFill>
          <a:ln w="12600">
            <a:noFill/>
          </a:ln>
        </p:spPr>
        <p:style>
          <a:lnRef idx="2">
            <a:schemeClr val="accent1">
              <a:shade val="50000"/>
            </a:schemeClr>
          </a:lnRef>
          <a:fillRef idx="1">
            <a:schemeClr val="accent1"/>
          </a:fillRef>
          <a:effectRef idx="0">
            <a:schemeClr val="accent1"/>
          </a:effectRef>
          <a:fontRef idx="minor"/>
        </p:style>
      </p:sp>
      <p:pic>
        <p:nvPicPr>
          <p:cNvPr id="44" name="Picture 8"/>
          <p:cNvPicPr/>
          <p:nvPr/>
        </p:nvPicPr>
        <p:blipFill>
          <a:blip r:embed="rId14"/>
          <a:stretch/>
        </p:blipFill>
        <p:spPr>
          <a:xfrm>
            <a:off x="231120" y="236160"/>
            <a:ext cx="1153800" cy="1369800"/>
          </a:xfrm>
          <a:prstGeom prst="rect">
            <a:avLst/>
          </a:prstGeom>
          <a:ln>
            <a:noFill/>
          </a:ln>
        </p:spPr>
      </p:pic>
      <p:pic>
        <p:nvPicPr>
          <p:cNvPr id="45" name="Picture 9"/>
          <p:cNvPicPr/>
          <p:nvPr/>
        </p:nvPicPr>
        <p:blipFill>
          <a:blip r:embed="rId14"/>
          <a:stretch/>
        </p:blipFill>
        <p:spPr>
          <a:xfrm>
            <a:off x="10800360" y="236160"/>
            <a:ext cx="1153800" cy="1369800"/>
          </a:xfrm>
          <a:prstGeom prst="rect">
            <a:avLst/>
          </a:prstGeom>
          <a:ln>
            <a:noFill/>
          </a:ln>
        </p:spPr>
      </p:pic>
      <p:sp>
        <p:nvSpPr>
          <p:cNvPr id="46"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7"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CustomShape 1"/>
          <p:cNvSpPr/>
          <p:nvPr/>
        </p:nvSpPr>
        <p:spPr>
          <a:xfrm>
            <a:off x="231120" y="243720"/>
            <a:ext cx="11722680" cy="6375960"/>
          </a:xfrm>
          <a:prstGeom prst="rect">
            <a:avLst/>
          </a:prstGeom>
          <a:solidFill>
            <a:schemeClr val="bg1"/>
          </a:solidFill>
          <a:ln w="12600">
            <a:noFill/>
          </a:ln>
        </p:spPr>
        <p:style>
          <a:lnRef idx="2">
            <a:schemeClr val="accent1">
              <a:shade val="50000"/>
            </a:schemeClr>
          </a:lnRef>
          <a:fillRef idx="1">
            <a:schemeClr val="accent1"/>
          </a:fillRef>
          <a:effectRef idx="0">
            <a:schemeClr val="accent1"/>
          </a:effectRef>
          <a:fontRef idx="minor"/>
        </p:style>
      </p:sp>
      <p:pic>
        <p:nvPicPr>
          <p:cNvPr id="85" name="Picture 8"/>
          <p:cNvPicPr/>
          <p:nvPr/>
        </p:nvPicPr>
        <p:blipFill>
          <a:blip r:embed="rId14"/>
          <a:stretch/>
        </p:blipFill>
        <p:spPr>
          <a:xfrm>
            <a:off x="231120" y="236160"/>
            <a:ext cx="1153800" cy="1369800"/>
          </a:xfrm>
          <a:prstGeom prst="rect">
            <a:avLst/>
          </a:prstGeom>
          <a:ln>
            <a:noFill/>
          </a:ln>
        </p:spPr>
      </p:pic>
      <p:pic>
        <p:nvPicPr>
          <p:cNvPr id="86" name="Picture 9"/>
          <p:cNvPicPr/>
          <p:nvPr/>
        </p:nvPicPr>
        <p:blipFill>
          <a:blip r:embed="rId14"/>
          <a:stretch/>
        </p:blipFill>
        <p:spPr>
          <a:xfrm>
            <a:off x="10800360" y="236160"/>
            <a:ext cx="1153800" cy="1369800"/>
          </a:xfrm>
          <a:prstGeom prst="rect">
            <a:avLst/>
          </a:prstGeom>
          <a:ln>
            <a:noFill/>
          </a:ln>
        </p:spPr>
      </p:pic>
      <p:sp>
        <p:nvSpPr>
          <p:cNvPr id="87"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88"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powershell/jea/overview"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hyperlink" Target="https://www.youtube.com/watch?v=f_Dd5fRXixY" TargetMode="External"/><Relationship Id="rId5" Type="http://schemas.openxmlformats.org/officeDocument/2006/relationships/hyperlink" Target="https://www.youtube.com/watch?v=zftC6eDzRJY&amp;t=1025s" TargetMode="External"/><Relationship Id="rId4" Type="http://schemas.openxmlformats.org/officeDocument/2006/relationships/hyperlink" Target="https://docs.microsoft.com/en-us/powershell/jea/role-capabilitie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1109880" y="882360"/>
            <a:ext cx="9965160" cy="292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85000"/>
              </a:lnSpc>
            </a:pPr>
            <a:r>
              <a:rPr lang="en-US" sz="7200" b="1" strike="noStrike" cap="all" spc="-1">
                <a:solidFill>
                  <a:srgbClr val="FFFFFF"/>
                </a:solidFill>
                <a:latin typeface="Corbel"/>
                <a:ea typeface="DejaVu Sans"/>
              </a:rPr>
              <a:t>PowerShell JEA</a:t>
            </a:r>
            <a:endParaRPr lang="en-US" sz="7200" b="0" strike="noStrike" spc="-1">
              <a:latin typeface="Arial"/>
            </a:endParaRPr>
          </a:p>
        </p:txBody>
      </p:sp>
      <p:sp>
        <p:nvSpPr>
          <p:cNvPr id="132" name="CustomShape 2"/>
          <p:cNvSpPr/>
          <p:nvPr/>
        </p:nvSpPr>
        <p:spPr>
          <a:xfrm>
            <a:off x="1709640" y="3869640"/>
            <a:ext cx="8766000" cy="138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spcBef>
                <a:spcPts val="1400"/>
              </a:spcBef>
            </a:pPr>
            <a:r>
              <a:rPr lang="en-US" sz="2200" b="0" strike="noStrike" spc="-1">
                <a:solidFill>
                  <a:srgbClr val="FFFFFF"/>
                </a:solidFill>
                <a:latin typeface="Corbel"/>
                <a:ea typeface="DejaVu Sans"/>
              </a:rPr>
              <a:t>(Just Enough Administration)</a:t>
            </a:r>
            <a:endParaRPr lang="en-US" sz="2200" b="0" strike="noStrike" spc="-1">
              <a:latin typeface="Arial"/>
            </a:endParaRPr>
          </a:p>
          <a:p>
            <a:pPr algn="ctr">
              <a:lnSpc>
                <a:spcPct val="90000"/>
              </a:lnSpc>
              <a:spcBef>
                <a:spcPts val="1400"/>
              </a:spcBef>
            </a:pPr>
            <a:r>
              <a:rPr lang="en-US" sz="2200" b="0" strike="noStrike" spc="-1">
                <a:solidFill>
                  <a:srgbClr val="FFFFFF"/>
                </a:solidFill>
                <a:latin typeface="Corbel"/>
                <a:ea typeface="DejaVu Sans"/>
              </a:rPr>
              <a:t>Presented by</a:t>
            </a:r>
            <a:endParaRPr lang="en-US" sz="2200" b="0" strike="noStrike" spc="-1">
              <a:latin typeface="Arial"/>
            </a:endParaRPr>
          </a:p>
          <a:p>
            <a:pPr algn="ctr">
              <a:lnSpc>
                <a:spcPct val="90000"/>
              </a:lnSpc>
              <a:spcBef>
                <a:spcPts val="1400"/>
              </a:spcBef>
            </a:pPr>
            <a:r>
              <a:rPr lang="en-US" sz="2200" b="0" strike="noStrike" spc="-1">
                <a:solidFill>
                  <a:srgbClr val="FFFFFF"/>
                </a:solidFill>
                <a:latin typeface="Corbel"/>
                <a:ea typeface="DejaVu Sans"/>
              </a:rPr>
              <a:t>James Honeycutt</a:t>
            </a:r>
            <a:endParaRPr lang="en-US"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143000" y="609480"/>
            <a:ext cx="9873720" cy="13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orbel"/>
                <a:ea typeface="DejaVu Sans"/>
              </a:rPr>
              <a:t>Role Capabilities File</a:t>
            </a:r>
            <a:endParaRPr lang="en-US" sz="4400" b="0" strike="noStrike" spc="-1">
              <a:latin typeface="Arial"/>
            </a:endParaRPr>
          </a:p>
        </p:txBody>
      </p:sp>
      <p:sp>
        <p:nvSpPr>
          <p:cNvPr id="151" name="CustomShape 2"/>
          <p:cNvSpPr/>
          <p:nvPr/>
        </p:nvSpPr>
        <p:spPr>
          <a:xfrm>
            <a:off x="1143000" y="2057400"/>
            <a:ext cx="9871200" cy="403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181080">
              <a:lnSpc>
                <a:spcPct val="90000"/>
              </a:lnSpc>
              <a:spcBef>
                <a:spcPts val="1400"/>
              </a:spcBef>
              <a:buClr>
                <a:srgbClr val="A5B592"/>
              </a:buClr>
              <a:buSzPct val="80000"/>
              <a:buFont typeface="Corbel"/>
              <a:buChar char="•"/>
            </a:pPr>
            <a:r>
              <a:rPr lang="en-US" sz="2200" b="0" strike="noStrike" spc="-1" dirty="0">
                <a:solidFill>
                  <a:srgbClr val="000000"/>
                </a:solidFill>
                <a:latin typeface="Corbel"/>
                <a:ea typeface="DejaVu Sans"/>
              </a:rPr>
              <a:t>Controls what Cmdlets, Modules, Functions, and Parameters are allowed</a:t>
            </a:r>
            <a:endParaRPr lang="en-US" sz="2200" b="0" strike="noStrike" spc="-1" dirty="0">
              <a:latin typeface="Arial"/>
            </a:endParaRPr>
          </a:p>
          <a:p>
            <a:pPr marL="228600" indent="-181080">
              <a:lnSpc>
                <a:spcPct val="90000"/>
              </a:lnSpc>
              <a:spcBef>
                <a:spcPts val="1400"/>
              </a:spcBef>
              <a:buClr>
                <a:srgbClr val="A5B592"/>
              </a:buClr>
              <a:buSzPct val="80000"/>
              <a:buFont typeface="Corbel"/>
              <a:buChar char="•"/>
            </a:pPr>
            <a:r>
              <a:rPr lang="en-US" sz="2200" b="0" strike="noStrike" spc="-1" dirty="0">
                <a:solidFill>
                  <a:srgbClr val="000000"/>
                </a:solidFill>
                <a:latin typeface="Corbel"/>
                <a:ea typeface="DejaVu Sans"/>
              </a:rPr>
              <a:t>New-</a:t>
            </a:r>
            <a:r>
              <a:rPr lang="en-US" sz="2200" b="0" strike="noStrike" spc="-1" dirty="0" err="1">
                <a:solidFill>
                  <a:srgbClr val="000000"/>
                </a:solidFill>
                <a:latin typeface="Corbel"/>
                <a:ea typeface="DejaVu Sans"/>
              </a:rPr>
              <a:t>PSRoleCapabilityFile</a:t>
            </a:r>
            <a:r>
              <a:rPr lang="en-US" sz="2200" b="0" strike="noStrike" spc="-1" dirty="0">
                <a:solidFill>
                  <a:srgbClr val="000000"/>
                </a:solidFill>
                <a:latin typeface="Corbel"/>
                <a:ea typeface="DejaVu Sans"/>
              </a:rPr>
              <a:t> -Path .\</a:t>
            </a:r>
            <a:r>
              <a:rPr lang="en-US" sz="2200" b="0" strike="noStrike" spc="-1" dirty="0" err="1">
                <a:solidFill>
                  <a:srgbClr val="000000"/>
                </a:solidFill>
                <a:latin typeface="Corbel"/>
                <a:ea typeface="DejaVu Sans"/>
              </a:rPr>
              <a:t>MyFirstJEARole.psrc</a:t>
            </a:r>
            <a:endParaRPr lang="en-US" sz="2200" b="0" strike="noStrike" spc="-1" dirty="0">
              <a:latin typeface="Arial"/>
            </a:endParaRPr>
          </a:p>
          <a:p>
            <a:pPr marL="228600" indent="-181080">
              <a:lnSpc>
                <a:spcPct val="90000"/>
              </a:lnSpc>
              <a:spcBef>
                <a:spcPts val="1400"/>
              </a:spcBef>
              <a:buClr>
                <a:srgbClr val="A5B592"/>
              </a:buClr>
              <a:buSzPct val="80000"/>
              <a:buFont typeface="Corbel"/>
              <a:buChar char="•"/>
            </a:pPr>
            <a:r>
              <a:rPr lang="en-US" sz="2200" b="0" strike="noStrike" spc="-1" dirty="0" err="1">
                <a:solidFill>
                  <a:srgbClr val="000000"/>
                </a:solidFill>
                <a:latin typeface="Corbel"/>
                <a:ea typeface="DejaVu Sans"/>
              </a:rPr>
              <a:t>VisibleCmdlets</a:t>
            </a:r>
            <a:r>
              <a:rPr lang="en-US" sz="2200" b="0" strike="noStrike" spc="-1" dirty="0">
                <a:solidFill>
                  <a:srgbClr val="000000"/>
                </a:solidFill>
                <a:latin typeface="Corbel"/>
                <a:ea typeface="DejaVu Sans"/>
              </a:rPr>
              <a:t> = </a:t>
            </a:r>
            <a:endParaRPr lang="en-US" sz="2200" b="0" strike="noStrike" spc="-1" dirty="0">
              <a:latin typeface="Arial"/>
            </a:endParaRPr>
          </a:p>
          <a:p>
            <a:pPr marL="457200" lvl="1" indent="-181080">
              <a:lnSpc>
                <a:spcPct val="90000"/>
              </a:lnSpc>
              <a:spcBef>
                <a:spcPts val="201"/>
              </a:spcBef>
              <a:spcAft>
                <a:spcPts val="400"/>
              </a:spcAft>
              <a:buClr>
                <a:srgbClr val="A5B592"/>
              </a:buClr>
              <a:buSzPct val="80000"/>
              <a:buFont typeface="Corbel"/>
              <a:buChar char="•"/>
            </a:pPr>
            <a:r>
              <a:rPr lang="en-US" sz="2000" b="0" strike="noStrike" spc="-1" dirty="0">
                <a:solidFill>
                  <a:srgbClr val="000000"/>
                </a:solidFill>
                <a:latin typeface="Corbel"/>
                <a:ea typeface="DejaVu Sans"/>
              </a:rPr>
              <a:t>@{ Name = 'Restart-Service'; Parameters = @{ Name = 'Name'; </a:t>
            </a:r>
            <a:r>
              <a:rPr lang="en-US" sz="2000" b="0" strike="noStrike" spc="-1" dirty="0" err="1">
                <a:solidFill>
                  <a:srgbClr val="000000"/>
                </a:solidFill>
                <a:latin typeface="Corbel"/>
                <a:ea typeface="DejaVu Sans"/>
              </a:rPr>
              <a:t>ValidateSet</a:t>
            </a:r>
            <a:r>
              <a:rPr lang="en-US" sz="2000" b="0" strike="noStrike" spc="-1" dirty="0">
                <a:solidFill>
                  <a:srgbClr val="000000"/>
                </a:solidFill>
                <a:latin typeface="Corbel"/>
                <a:ea typeface="DejaVu Sans"/>
              </a:rPr>
              <a:t> = '</a:t>
            </a:r>
            <a:r>
              <a:rPr lang="en-US" sz="2000" b="0" strike="noStrike" spc="-1" dirty="0" err="1">
                <a:solidFill>
                  <a:srgbClr val="000000"/>
                </a:solidFill>
                <a:latin typeface="Corbel"/>
                <a:ea typeface="DejaVu Sans"/>
              </a:rPr>
              <a:t>Dns</a:t>
            </a:r>
            <a:r>
              <a:rPr lang="en-US" sz="2000" b="0" strike="noStrike" spc="-1" dirty="0">
                <a:solidFill>
                  <a:srgbClr val="000000"/>
                </a:solidFill>
                <a:latin typeface="Corbel"/>
                <a:ea typeface="DejaVu Sans"/>
              </a:rPr>
              <a:t>', 'Spooler' }},</a:t>
            </a:r>
            <a:endParaRPr lang="en-US" sz="2000" b="0" strike="noStrike" spc="-1" dirty="0">
              <a:latin typeface="Arial"/>
            </a:endParaRPr>
          </a:p>
          <a:p>
            <a:pPr marL="457200" lvl="1" indent="-181080">
              <a:lnSpc>
                <a:spcPct val="90000"/>
              </a:lnSpc>
              <a:spcBef>
                <a:spcPts val="201"/>
              </a:spcBef>
              <a:spcAft>
                <a:spcPts val="400"/>
              </a:spcAft>
              <a:buClr>
                <a:srgbClr val="A5B592"/>
              </a:buClr>
              <a:buSzPct val="80000"/>
              <a:buFont typeface="Corbel"/>
              <a:buChar char="•"/>
            </a:pPr>
            <a:r>
              <a:rPr lang="en-US" sz="2000" b="0" strike="noStrike" spc="-1" dirty="0">
                <a:solidFill>
                  <a:srgbClr val="000000"/>
                </a:solidFill>
                <a:latin typeface="Corbel"/>
                <a:ea typeface="DejaVu Sans"/>
              </a:rPr>
              <a:t>@{ Name = 'Start-Website'; Parameters = @{ Name = 'Name'; </a:t>
            </a:r>
            <a:r>
              <a:rPr lang="en-US" sz="2000" b="0" strike="noStrike" spc="-1" dirty="0" err="1">
                <a:solidFill>
                  <a:srgbClr val="000000"/>
                </a:solidFill>
                <a:latin typeface="Corbel"/>
                <a:ea typeface="DejaVu Sans"/>
              </a:rPr>
              <a:t>ValidatePattern</a:t>
            </a:r>
            <a:r>
              <a:rPr lang="en-US" sz="2000" b="0" strike="noStrike" spc="-1" dirty="0">
                <a:solidFill>
                  <a:srgbClr val="000000"/>
                </a:solidFill>
                <a:latin typeface="Corbel"/>
                <a:ea typeface="DejaVu Sans"/>
              </a:rPr>
              <a:t> = 'HR_*' }}</a:t>
            </a:r>
            <a:endParaRPr lang="en-US" sz="2000" b="0" strike="noStrike" spc="-1" dirty="0">
              <a:latin typeface="Arial"/>
            </a:endParaRPr>
          </a:p>
          <a:p>
            <a:pPr marL="228600" indent="-181080">
              <a:lnSpc>
                <a:spcPct val="90000"/>
              </a:lnSpc>
              <a:spcBef>
                <a:spcPts val="1400"/>
              </a:spcBef>
              <a:buClr>
                <a:srgbClr val="A5B592"/>
              </a:buClr>
              <a:buSzPct val="80000"/>
              <a:buFont typeface="Corbel"/>
              <a:buChar char="•"/>
            </a:pPr>
            <a:r>
              <a:rPr lang="en-US" sz="2200" b="0" strike="noStrike" spc="-1" dirty="0" err="1">
                <a:solidFill>
                  <a:srgbClr val="000000"/>
                </a:solidFill>
                <a:latin typeface="Corbel"/>
                <a:ea typeface="DejaVu Sans"/>
              </a:rPr>
              <a:t>VisibleExternalCommands</a:t>
            </a:r>
            <a:r>
              <a:rPr lang="en-US" sz="2200" b="0" strike="noStrike" spc="-1" dirty="0">
                <a:solidFill>
                  <a:srgbClr val="000000"/>
                </a:solidFill>
                <a:latin typeface="Corbel"/>
                <a:ea typeface="DejaVu Sans"/>
              </a:rPr>
              <a:t> = 'C:\Windows\System32\whoami.exe', 'C:\Program Files\Contoso\Scripts\UpdateITSoftware.ps1'</a:t>
            </a:r>
            <a:endParaRPr lang="en-US" sz="22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fill="hold" nodeType="clickEffect">
                                  <p:stCondLst>
                                    <p:cond delay="0"/>
                                  </p:stCondLst>
                                  <p:childTnLst>
                                    <p:set>
                                      <p:cBhvr>
                                        <p:cTn id="10" dur="1" fill="hold">
                                          <p:stCondLst>
                                            <p:cond delay="0"/>
                                          </p:stCondLst>
                                        </p:cTn>
                                        <p:tgtEl>
                                          <p:spTgt spid="151">
                                            <p:txEl>
                                              <p:pRg st="1" end="1"/>
                                            </p:txEl>
                                          </p:spTgt>
                                        </p:tgtEl>
                                        <p:attrNameLst>
                                          <p:attrName>style.visibility</p:attrName>
                                        </p:attrNameLst>
                                      </p:cBhvr>
                                      <p:to>
                                        <p:strVal val="visible"/>
                                      </p:to>
                                    </p:set>
                                    <p:animEffect transition="in" filter="fade">
                                      <p:cBhvr additive="repl">
                                        <p:cTn id="11" dur="500"/>
                                        <p:tgtEl>
                                          <p:spTgt spid="151">
                                            <p:txEl>
                                              <p:pRg st="1" end="1"/>
                                            </p:txEl>
                                          </p:spTgt>
                                        </p:tgtEl>
                                      </p:cBhvr>
                                    </p:animEffect>
                                  </p:childTnLst>
                                </p:cTn>
                              </p:par>
                              <p:par>
                                <p:cTn id="12" presetID="10" presetClass="entr" fill="hold" nodeType="withEffect">
                                  <p:stCondLst>
                                    <p:cond delay="0"/>
                                  </p:stCondLst>
                                  <p:childTnLst>
                                    <p:set>
                                      <p:cBhvr>
                                        <p:cTn id="13" dur="1" fill="hold">
                                          <p:stCondLst>
                                            <p:cond delay="0"/>
                                          </p:stCondLst>
                                        </p:cTn>
                                        <p:tgtEl>
                                          <p:spTgt spid="151">
                                            <p:txEl>
                                              <p:pRg st="2" end="2"/>
                                            </p:txEl>
                                          </p:spTgt>
                                        </p:tgtEl>
                                        <p:attrNameLst>
                                          <p:attrName>style.visibility</p:attrName>
                                        </p:attrNameLst>
                                      </p:cBhvr>
                                      <p:to>
                                        <p:strVal val="visible"/>
                                      </p:to>
                                    </p:set>
                                    <p:animEffect transition="in" filter="fade">
                                      <p:cBhvr additive="repl">
                                        <p:cTn id="14" dur="500"/>
                                        <p:tgtEl>
                                          <p:spTgt spid="151">
                                            <p:txEl>
                                              <p:pRg st="2" end="2"/>
                                            </p:txEl>
                                          </p:spTgt>
                                        </p:tgtEl>
                                      </p:cBhvr>
                                    </p:animEffect>
                                  </p:childTnLst>
                                </p:cTn>
                              </p:par>
                              <p:par>
                                <p:cTn id="15" presetID="10" presetClass="entr" fill="hold" nodeType="withEffect">
                                  <p:stCondLst>
                                    <p:cond delay="0"/>
                                  </p:stCondLst>
                                  <p:childTnLst>
                                    <p:set>
                                      <p:cBhvr>
                                        <p:cTn id="16" dur="1" fill="hold">
                                          <p:stCondLst>
                                            <p:cond delay="0"/>
                                          </p:stCondLst>
                                        </p:cTn>
                                        <p:tgtEl>
                                          <p:spTgt spid="151">
                                            <p:txEl>
                                              <p:pRg st="3" end="3"/>
                                            </p:txEl>
                                          </p:spTgt>
                                        </p:tgtEl>
                                        <p:attrNameLst>
                                          <p:attrName>style.visibility</p:attrName>
                                        </p:attrNameLst>
                                      </p:cBhvr>
                                      <p:to>
                                        <p:strVal val="visible"/>
                                      </p:to>
                                    </p:set>
                                    <p:animEffect transition="in" filter="fade">
                                      <p:cBhvr additive="repl">
                                        <p:cTn id="17" dur="500"/>
                                        <p:tgtEl>
                                          <p:spTgt spid="151">
                                            <p:txEl>
                                              <p:pRg st="3" end="3"/>
                                            </p:txEl>
                                          </p:spTgt>
                                        </p:tgtEl>
                                      </p:cBhvr>
                                    </p:animEffect>
                                  </p:childTnLst>
                                </p:cTn>
                              </p:par>
                              <p:par>
                                <p:cTn id="18" presetID="10" presetClass="entr" fill="hold" nodeType="withEffect">
                                  <p:stCondLst>
                                    <p:cond delay="0"/>
                                  </p:stCondLst>
                                  <p:childTnLst>
                                    <p:set>
                                      <p:cBhvr>
                                        <p:cTn id="19" dur="1" fill="hold">
                                          <p:stCondLst>
                                            <p:cond delay="0"/>
                                          </p:stCondLst>
                                        </p:cTn>
                                        <p:tgtEl>
                                          <p:spTgt spid="151">
                                            <p:txEl>
                                              <p:pRg st="4" end="4"/>
                                            </p:txEl>
                                          </p:spTgt>
                                        </p:tgtEl>
                                        <p:attrNameLst>
                                          <p:attrName>style.visibility</p:attrName>
                                        </p:attrNameLst>
                                      </p:cBhvr>
                                      <p:to>
                                        <p:strVal val="visible"/>
                                      </p:to>
                                    </p:set>
                                    <p:animEffect transition="in" filter="fade">
                                      <p:cBhvr additive="repl">
                                        <p:cTn id="20" dur="500"/>
                                        <p:tgtEl>
                                          <p:spTgt spid="151">
                                            <p:txEl>
                                              <p:pRg st="4" end="4"/>
                                            </p:txEl>
                                          </p:spTgt>
                                        </p:tgtEl>
                                      </p:cBhvr>
                                    </p:animEffect>
                                  </p:childTnLst>
                                </p:cTn>
                              </p:par>
                              <p:par>
                                <p:cTn id="21" presetID="10" presetClass="entr" fill="hold" nodeType="withEffect">
                                  <p:stCondLst>
                                    <p:cond delay="0"/>
                                  </p:stCondLst>
                                  <p:childTnLst>
                                    <p:set>
                                      <p:cBhvr>
                                        <p:cTn id="22" dur="1" fill="hold">
                                          <p:stCondLst>
                                            <p:cond delay="0"/>
                                          </p:stCondLst>
                                        </p:cTn>
                                        <p:tgtEl>
                                          <p:spTgt spid="151">
                                            <p:txEl>
                                              <p:pRg st="5" end="5"/>
                                            </p:txEl>
                                          </p:spTgt>
                                        </p:tgtEl>
                                        <p:attrNameLst>
                                          <p:attrName>style.visibility</p:attrName>
                                        </p:attrNameLst>
                                      </p:cBhvr>
                                      <p:to>
                                        <p:strVal val="visible"/>
                                      </p:to>
                                    </p:set>
                                    <p:animEffect transition="in" filter="fade">
                                      <p:cBhvr additive="repl">
                                        <p:cTn id="23" dur="500"/>
                                        <p:tgtEl>
                                          <p:spTgt spid="1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1143000" y="609480"/>
            <a:ext cx="9873720" cy="13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orbel"/>
                <a:ea typeface="DejaVu Sans"/>
              </a:rPr>
              <a:t>Session Configurations</a:t>
            </a:r>
            <a:endParaRPr lang="en-US" sz="4400" b="0" strike="noStrike" spc="-1">
              <a:latin typeface="Arial"/>
            </a:endParaRPr>
          </a:p>
        </p:txBody>
      </p:sp>
      <p:sp>
        <p:nvSpPr>
          <p:cNvPr id="153" name="CustomShape 2"/>
          <p:cNvSpPr/>
          <p:nvPr/>
        </p:nvSpPr>
        <p:spPr>
          <a:xfrm>
            <a:off x="1143000" y="2057400"/>
            <a:ext cx="9871200" cy="403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181080">
              <a:lnSpc>
                <a:spcPct val="90000"/>
              </a:lnSpc>
              <a:spcBef>
                <a:spcPts val="1400"/>
              </a:spcBef>
              <a:buClr>
                <a:srgbClr val="A5B592"/>
              </a:buClr>
              <a:buSzPct val="80000"/>
              <a:buFont typeface="Corbel"/>
              <a:buChar char="•"/>
            </a:pPr>
            <a:r>
              <a:rPr lang="en-US" sz="2200" b="0" strike="noStrike" spc="-1">
                <a:solidFill>
                  <a:srgbClr val="000000"/>
                </a:solidFill>
                <a:latin typeface="Corbel"/>
                <a:ea typeface="DejaVu Sans"/>
              </a:rPr>
              <a:t>Controls who can log in and determines what role capability file to use.</a:t>
            </a:r>
            <a:endParaRPr lang="en-US" sz="2200" b="0" strike="noStrike" spc="-1">
              <a:latin typeface="Arial"/>
            </a:endParaRPr>
          </a:p>
          <a:p>
            <a:pPr marL="228600" indent="-181080">
              <a:lnSpc>
                <a:spcPct val="90000"/>
              </a:lnSpc>
              <a:spcBef>
                <a:spcPts val="1400"/>
              </a:spcBef>
              <a:buClr>
                <a:srgbClr val="A5B592"/>
              </a:buClr>
              <a:buSzPct val="80000"/>
              <a:buFont typeface="Corbel"/>
              <a:buChar char="•"/>
            </a:pPr>
            <a:r>
              <a:rPr lang="en-US" sz="2200" b="0" strike="noStrike" spc="-1">
                <a:solidFill>
                  <a:srgbClr val="000000"/>
                </a:solidFill>
                <a:latin typeface="Corbel"/>
                <a:ea typeface="DejaVu Sans"/>
              </a:rPr>
              <a:t>Virtual accounts are created on the fly and are used for the one session only.  Will have local rights on endpoint and member servers or domain admin rights on DC</a:t>
            </a:r>
            <a:endParaRPr lang="en-US" sz="2200" b="0" strike="noStrike" spc="-1">
              <a:latin typeface="Arial"/>
            </a:endParaRPr>
          </a:p>
          <a:p>
            <a:pPr marL="228600" indent="-181080">
              <a:lnSpc>
                <a:spcPct val="90000"/>
              </a:lnSpc>
              <a:spcBef>
                <a:spcPts val="1400"/>
              </a:spcBef>
              <a:buClr>
                <a:srgbClr val="A5B592"/>
              </a:buClr>
              <a:buSzPct val="80000"/>
              <a:buFont typeface="Corbel"/>
              <a:buChar char="•"/>
            </a:pPr>
            <a:r>
              <a:rPr lang="en-US" sz="2200" b="0" strike="noStrike" spc="-1">
                <a:solidFill>
                  <a:srgbClr val="000000"/>
                </a:solidFill>
                <a:latin typeface="Corbel"/>
                <a:ea typeface="DejaVu Sans"/>
              </a:rPr>
              <a:t>Specified Virtual accounts can be specified, but must be in the appropriate local group.  Group Managed Service Accounts can be used if the user needs network resources. (Harder to trace back to a specific user)</a:t>
            </a:r>
            <a:endParaRPr lang="en-US" sz="2200" b="0" strike="noStrike" spc="-1">
              <a:latin typeface="Arial"/>
            </a:endParaRPr>
          </a:p>
          <a:p>
            <a:pPr marL="45720">
              <a:lnSpc>
                <a:spcPct val="90000"/>
              </a:lnSpc>
              <a:spcBef>
                <a:spcPts val="1400"/>
              </a:spcBef>
            </a:pPr>
            <a:endParaRPr lang="en-US" sz="2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animEffect transition="in" filter="wipe(down)">
                                      <p:cBhvr additive="repl">
                                        <p:cTn id="7" dur="500"/>
                                        <p:tgtEl>
                                          <p:spTgt spid="1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3">
                                            <p:txEl>
                                              <p:pRg st="1" end="1"/>
                                            </p:txEl>
                                          </p:spTgt>
                                        </p:tgtEl>
                                        <p:attrNameLst>
                                          <p:attrName>style.visibility</p:attrName>
                                        </p:attrNameLst>
                                      </p:cBhvr>
                                      <p:to>
                                        <p:strVal val="visible"/>
                                      </p:to>
                                    </p:set>
                                    <p:animEffect transition="in" filter="wipe(down)">
                                      <p:cBhvr additive="repl">
                                        <p:cTn id="12" dur="500"/>
                                        <p:tgtEl>
                                          <p:spTgt spid="1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3">
                                            <p:txEl>
                                              <p:pRg st="2" end="2"/>
                                            </p:txEl>
                                          </p:spTgt>
                                        </p:tgtEl>
                                        <p:attrNameLst>
                                          <p:attrName>style.visibility</p:attrName>
                                        </p:attrNameLst>
                                      </p:cBhvr>
                                      <p:to>
                                        <p:strVal val="visible"/>
                                      </p:to>
                                    </p:set>
                                    <p:animEffect transition="in" filter="wipe(down)">
                                      <p:cBhvr additive="repl">
                                        <p:cTn id="17" dur="500"/>
                                        <p:tgtEl>
                                          <p:spTgt spid="1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1143000" y="609480"/>
            <a:ext cx="9873720" cy="13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orbel"/>
                <a:ea typeface="DejaVu Sans"/>
              </a:rPr>
              <a:t>Session Configuration File</a:t>
            </a:r>
            <a:endParaRPr lang="en-US" sz="4400" b="0" strike="noStrike" spc="-1">
              <a:latin typeface="Arial"/>
            </a:endParaRPr>
          </a:p>
        </p:txBody>
      </p:sp>
      <p:sp>
        <p:nvSpPr>
          <p:cNvPr id="155" name="CustomShape 2"/>
          <p:cNvSpPr/>
          <p:nvPr/>
        </p:nvSpPr>
        <p:spPr>
          <a:xfrm>
            <a:off x="1143000" y="2057400"/>
            <a:ext cx="9871200" cy="403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181080">
              <a:lnSpc>
                <a:spcPct val="90000"/>
              </a:lnSpc>
              <a:spcBef>
                <a:spcPts val="1400"/>
              </a:spcBef>
              <a:buClr>
                <a:srgbClr val="A5B592"/>
              </a:buClr>
              <a:buSzPct val="80000"/>
              <a:buFont typeface="Corbel"/>
              <a:buChar char="•"/>
            </a:pPr>
            <a:r>
              <a:rPr lang="en-US" sz="2200" b="0" strike="noStrike" spc="-1">
                <a:solidFill>
                  <a:srgbClr val="000000"/>
                </a:solidFill>
                <a:latin typeface="Corbel"/>
                <a:ea typeface="DejaVu Sans"/>
              </a:rPr>
              <a:t>New-PSSessionConfigurationFile -SessionType RestrictedRemoteServer -Path .\MyJEAEndpoint.pssc</a:t>
            </a:r>
            <a:endParaRPr lang="en-US" sz="2200" b="0" strike="noStrike" spc="-1">
              <a:latin typeface="Arial"/>
            </a:endParaRPr>
          </a:p>
          <a:p>
            <a:pPr marL="228600" indent="-181080">
              <a:lnSpc>
                <a:spcPct val="90000"/>
              </a:lnSpc>
              <a:spcBef>
                <a:spcPts val="1400"/>
              </a:spcBef>
              <a:buClr>
                <a:srgbClr val="A5B592"/>
              </a:buClr>
              <a:buSzPct val="80000"/>
              <a:buFont typeface="Corbel"/>
              <a:buChar char="•"/>
            </a:pPr>
            <a:r>
              <a:rPr lang="en-US" sz="2200" b="0" strike="noStrike" spc="-1">
                <a:solidFill>
                  <a:srgbClr val="000000"/>
                </a:solidFill>
                <a:latin typeface="Corbel"/>
                <a:ea typeface="DejaVu Sans"/>
              </a:rPr>
              <a:t>RunAsVirtualAccount = $true</a:t>
            </a:r>
            <a:endParaRPr lang="en-US" sz="2200" b="0" strike="noStrike" spc="-1">
              <a:latin typeface="Arial"/>
            </a:endParaRPr>
          </a:p>
          <a:p>
            <a:pPr marL="228600" indent="-181080">
              <a:lnSpc>
                <a:spcPct val="90000"/>
              </a:lnSpc>
              <a:spcBef>
                <a:spcPts val="1400"/>
              </a:spcBef>
              <a:buClr>
                <a:srgbClr val="A5B592"/>
              </a:buClr>
              <a:buSzPct val="80000"/>
              <a:buFont typeface="Corbel"/>
              <a:buChar char="•"/>
            </a:pPr>
            <a:r>
              <a:rPr lang="en-US" sz="2200" b="0" strike="noStrike" spc="-1">
                <a:solidFill>
                  <a:srgbClr val="000000"/>
                </a:solidFill>
                <a:latin typeface="Corbel"/>
                <a:ea typeface="DejaVu Sans"/>
              </a:rPr>
              <a:t>TranscriptDirectory = 'C:\ProgramData\JEAConfiguration\Transcripts’</a:t>
            </a:r>
            <a:endParaRPr lang="en-US" sz="2200" b="0" strike="noStrike" spc="-1">
              <a:latin typeface="Arial"/>
            </a:endParaRPr>
          </a:p>
          <a:p>
            <a:pPr marL="228600" indent="-181080">
              <a:lnSpc>
                <a:spcPct val="90000"/>
              </a:lnSpc>
              <a:spcBef>
                <a:spcPts val="1400"/>
              </a:spcBef>
              <a:buClr>
                <a:srgbClr val="A5B592"/>
              </a:buClr>
              <a:buSzPct val="80000"/>
              <a:buFont typeface="Corbel"/>
              <a:buChar char="•"/>
            </a:pPr>
            <a:r>
              <a:rPr lang="en-US" sz="2200" b="0" strike="noStrike" spc="-1">
                <a:solidFill>
                  <a:srgbClr val="000000"/>
                </a:solidFill>
                <a:latin typeface="Corbel"/>
                <a:ea typeface="DejaVu Sans"/>
              </a:rPr>
              <a:t>RoleDefinitions = @{</a:t>
            </a:r>
            <a:endParaRPr lang="en-US" sz="2200" b="0" strike="noStrike" spc="-1">
              <a:latin typeface="Arial"/>
            </a:endParaRPr>
          </a:p>
          <a:p>
            <a:pPr marL="457200" lvl="1" indent="-181080">
              <a:lnSpc>
                <a:spcPct val="90000"/>
              </a:lnSpc>
              <a:spcBef>
                <a:spcPts val="201"/>
              </a:spcBef>
              <a:spcAft>
                <a:spcPts val="400"/>
              </a:spcAft>
              <a:buClr>
                <a:srgbClr val="A5B592"/>
              </a:buClr>
              <a:buSzPct val="80000"/>
              <a:buFont typeface="Corbel"/>
              <a:buChar char="•"/>
            </a:pPr>
            <a:r>
              <a:rPr lang="en-US" sz="2000" b="0" strike="noStrike" spc="-1">
                <a:solidFill>
                  <a:srgbClr val="000000"/>
                </a:solidFill>
                <a:latin typeface="Corbel"/>
                <a:ea typeface="DejaVu Sans"/>
              </a:rPr>
              <a:t> 'CONTOSO\JEA_DNS_ADMINS'    = @{ RoleCapabilities = 'DnsAdmin', 'DnsOperator', 'DnsAuditor’ }</a:t>
            </a:r>
            <a:endParaRPr lang="en-US" sz="2000" b="0" strike="noStrike" spc="-1">
              <a:latin typeface="Arial"/>
            </a:endParaRPr>
          </a:p>
          <a:p>
            <a:pPr marL="457200" lvl="1" indent="-181080">
              <a:lnSpc>
                <a:spcPct val="90000"/>
              </a:lnSpc>
              <a:spcBef>
                <a:spcPts val="201"/>
              </a:spcBef>
              <a:spcAft>
                <a:spcPts val="400"/>
              </a:spcAft>
              <a:buClr>
                <a:srgbClr val="A5B592"/>
              </a:buClr>
              <a:buSzPct val="80000"/>
              <a:buFont typeface="Corbel"/>
              <a:buChar char="•"/>
            </a:pPr>
            <a:r>
              <a:rPr lang="en-US" sz="2000" b="0" strike="noStrike" spc="-1">
                <a:solidFill>
                  <a:srgbClr val="000000"/>
                </a:solidFill>
                <a:latin typeface="Corbel"/>
                <a:ea typeface="DejaVu Sans"/>
              </a:rPr>
              <a:t>  'CONTOSO\JEA_DNS_OPERATORS' = @{ RoleCapabilities = 'DnsOperator', 'DnsAuditor’ }</a:t>
            </a:r>
            <a:endParaRPr lang="en-US" sz="2000" b="0" strike="noStrike" spc="-1">
              <a:latin typeface="Arial"/>
            </a:endParaRPr>
          </a:p>
          <a:p>
            <a:pPr marL="457200" lvl="1" indent="-181080">
              <a:lnSpc>
                <a:spcPct val="90000"/>
              </a:lnSpc>
              <a:spcBef>
                <a:spcPts val="201"/>
              </a:spcBef>
              <a:spcAft>
                <a:spcPts val="400"/>
              </a:spcAft>
              <a:buClr>
                <a:srgbClr val="A5B592"/>
              </a:buClr>
              <a:buSzPct val="80000"/>
              <a:buFont typeface="Corbel"/>
              <a:buChar char="•"/>
            </a:pPr>
            <a:r>
              <a:rPr lang="en-US" sz="2000" b="0" strike="noStrike" spc="-1">
                <a:solidFill>
                  <a:srgbClr val="000000"/>
                </a:solidFill>
                <a:latin typeface="Corbel"/>
                <a:ea typeface="DejaVu Sans"/>
              </a:rPr>
              <a:t>  'CONTOSO\JEA_DNS_AUDITORS'  = @{ RoleCapabilities = 'DnsAuditor' }</a:t>
            </a:r>
            <a:endParaRPr lang="en-US" sz="2000" b="0" strike="noStrike" spc="-1">
              <a:latin typeface="Arial"/>
            </a:endParaRPr>
          </a:p>
          <a:p>
            <a:pPr marL="228600" indent="-181080">
              <a:lnSpc>
                <a:spcPct val="90000"/>
              </a:lnSpc>
              <a:spcBef>
                <a:spcPts val="1400"/>
              </a:spcBef>
              <a:buClr>
                <a:srgbClr val="A5B592"/>
              </a:buClr>
              <a:buSzPct val="80000"/>
              <a:buFont typeface="Corbel"/>
              <a:buChar char="•"/>
            </a:pPr>
            <a:r>
              <a:rPr lang="en-US" sz="2200" b="0" strike="noStrike" spc="-1">
                <a:solidFill>
                  <a:srgbClr val="000000"/>
                </a:solidFill>
                <a:latin typeface="Corbel"/>
                <a:ea typeface="DejaVu Sans"/>
              </a:rPr>
              <a:t>}</a:t>
            </a:r>
            <a:endParaRPr lang="en-US" sz="2200" b="0" strike="noStrike" spc="-1">
              <a:latin typeface="Arial"/>
            </a:endParaRPr>
          </a:p>
          <a:p>
            <a:pPr>
              <a:lnSpc>
                <a:spcPct val="90000"/>
              </a:lnSpc>
              <a:spcBef>
                <a:spcPts val="1400"/>
              </a:spcBef>
            </a:pPr>
            <a:endParaRPr lang="en-US" sz="22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1143000" y="609480"/>
            <a:ext cx="9873720" cy="13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orbel"/>
                <a:ea typeface="DejaVu Sans"/>
              </a:rPr>
              <a:t>How It All Works Together</a:t>
            </a:r>
            <a:endParaRPr lang="en-US" sz="4400" b="0" strike="noStrike" spc="-1">
              <a:latin typeface="Arial"/>
            </a:endParaRPr>
          </a:p>
        </p:txBody>
      </p:sp>
      <p:grpSp>
        <p:nvGrpSpPr>
          <p:cNvPr id="157" name="Group 2"/>
          <p:cNvGrpSpPr/>
          <p:nvPr/>
        </p:nvGrpSpPr>
        <p:grpSpPr>
          <a:xfrm>
            <a:off x="10134360" y="2060280"/>
            <a:ext cx="1770120" cy="2152080"/>
            <a:chOff x="10134360" y="2060280"/>
            <a:chExt cx="1770120" cy="2152080"/>
          </a:xfrm>
        </p:grpSpPr>
        <p:pic>
          <p:nvPicPr>
            <p:cNvPr id="158" name="Picture 2" descr="https://lh3.googleusercontent.com/EWLmy19UFuMtIBb5vgWnb7NAvEy-jPNEBSiJIPysqJnZiedtWTqfVPvKHxiIWG6ZLy7ynX16ylTcaQKCZlW7eZI7sz__A7Qf8PrbbWZ4uevDiMmNKLa52SJsqfZBY3EQJ6jsZfbfxiY"/>
            <p:cNvPicPr/>
            <p:nvPr/>
          </p:nvPicPr>
          <p:blipFill>
            <a:blip r:embed="rId3"/>
            <a:stretch/>
          </p:blipFill>
          <p:spPr>
            <a:xfrm flipH="1">
              <a:off x="10134360" y="2060280"/>
              <a:ext cx="1770120" cy="2152080"/>
            </a:xfrm>
            <a:prstGeom prst="rect">
              <a:avLst/>
            </a:prstGeom>
            <a:ln>
              <a:noFill/>
            </a:ln>
          </p:spPr>
        </p:pic>
        <p:pic>
          <p:nvPicPr>
            <p:cNvPr id="159" name="Picture 3" descr="https://lh4.googleusercontent.com/E4YEyyQJM1Ji-jprEVPmKA2nXTYcCMadcD3AfjU-v--tfTNReIBHtduNxhFBr3tkIvlXubYzJ14d3hgX9e7qRwEti2WvBFZ_wl6t-IzFSkHWFRT3KENMbWUlzYRr87lxwKpv6_JHI7w"/>
            <p:cNvPicPr/>
            <p:nvPr/>
          </p:nvPicPr>
          <p:blipFill>
            <a:blip r:embed="rId4"/>
            <a:stretch/>
          </p:blipFill>
          <p:spPr>
            <a:xfrm rot="10446000">
              <a:off x="11079720" y="3195360"/>
              <a:ext cx="603360" cy="596520"/>
            </a:xfrm>
            <a:prstGeom prst="rect">
              <a:avLst/>
            </a:prstGeom>
            <a:ln>
              <a:noFill/>
            </a:ln>
          </p:spPr>
        </p:pic>
      </p:grpSp>
      <p:pic>
        <p:nvPicPr>
          <p:cNvPr id="160" name="Picture 5" descr="https://lh5.googleusercontent.com/kNx2S3_YsAbCBzs41w5pvnQMgZHlbqlCNM7EDsUnF24NBrFLeZbcDYsk1uwDwuJouOa2AZJAuez4j3jAbCTQd0VCCwENhnRJuN0JXg_pL80D6-KaNYgXdIg26hzkZkjDhfVozJct0MY"/>
          <p:cNvPicPr/>
          <p:nvPr/>
        </p:nvPicPr>
        <p:blipFill>
          <a:blip r:embed="rId5"/>
          <a:stretch/>
        </p:blipFill>
        <p:spPr>
          <a:xfrm>
            <a:off x="357120" y="1823040"/>
            <a:ext cx="3597480" cy="2316600"/>
          </a:xfrm>
          <a:prstGeom prst="rect">
            <a:avLst/>
          </a:prstGeom>
          <a:ln>
            <a:noFill/>
          </a:ln>
        </p:spPr>
      </p:pic>
      <p:grpSp>
        <p:nvGrpSpPr>
          <p:cNvPr id="161" name="Group 3"/>
          <p:cNvGrpSpPr/>
          <p:nvPr/>
        </p:nvGrpSpPr>
        <p:grpSpPr>
          <a:xfrm>
            <a:off x="3741840" y="3099600"/>
            <a:ext cx="6501600" cy="533880"/>
            <a:chOff x="3741840" y="3099600"/>
            <a:chExt cx="6501600" cy="533880"/>
          </a:xfrm>
        </p:grpSpPr>
        <p:grpSp>
          <p:nvGrpSpPr>
            <p:cNvPr id="162" name="Group 4"/>
            <p:cNvGrpSpPr/>
            <p:nvPr/>
          </p:nvGrpSpPr>
          <p:grpSpPr>
            <a:xfrm>
              <a:off x="3788280" y="3179520"/>
              <a:ext cx="6455160" cy="405000"/>
              <a:chOff x="3788280" y="3179520"/>
              <a:chExt cx="6455160" cy="405000"/>
            </a:xfrm>
          </p:grpSpPr>
          <p:sp>
            <p:nvSpPr>
              <p:cNvPr id="163" name="CustomShape 5"/>
              <p:cNvSpPr/>
              <p:nvPr/>
            </p:nvSpPr>
            <p:spPr>
              <a:xfrm>
                <a:off x="3788280" y="3179520"/>
                <a:ext cx="6455160" cy="405000"/>
              </a:xfrm>
              <a:prstGeom prst="rightArrow">
                <a:avLst>
                  <a:gd name="adj1" fmla="val 50000"/>
                  <a:gd name="adj2" fmla="val 50000"/>
                </a:avLst>
              </a:prstGeom>
              <a:solidFill>
                <a:srgbClr val="4375CC"/>
              </a:solidFill>
              <a:ln>
                <a:solidFill>
                  <a:srgbClr val="4375CC"/>
                </a:solidFill>
                <a:round/>
              </a:ln>
            </p:spPr>
            <p:style>
              <a:lnRef idx="2">
                <a:schemeClr val="accent1">
                  <a:shade val="50000"/>
                </a:schemeClr>
              </a:lnRef>
              <a:fillRef idx="1">
                <a:schemeClr val="accent1"/>
              </a:fillRef>
              <a:effectRef idx="0">
                <a:schemeClr val="accent1"/>
              </a:effectRef>
              <a:fontRef idx="minor"/>
            </p:style>
          </p:sp>
          <p:sp>
            <p:nvSpPr>
              <p:cNvPr id="164" name="CustomShape 6"/>
              <p:cNvSpPr/>
              <p:nvPr/>
            </p:nvSpPr>
            <p:spPr>
              <a:xfrm>
                <a:off x="4371840" y="3182760"/>
                <a:ext cx="58712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FFF00"/>
                    </a:solidFill>
                    <a:latin typeface="Corbel"/>
                    <a:ea typeface="DejaVu Sans"/>
                  </a:rPr>
                  <a:t>Enter-Pssession –name &lt;SVR&gt; –endpoint &lt;Session Config&gt;</a:t>
                </a:r>
                <a:endParaRPr lang="en-US" sz="1800" b="0" strike="noStrike" spc="-1">
                  <a:latin typeface="Arial"/>
                </a:endParaRPr>
              </a:p>
            </p:txBody>
          </p:sp>
        </p:grpSp>
        <p:pic>
          <p:nvPicPr>
            <p:cNvPr id="165" name="Picture 6" descr="https://lh4.googleusercontent.com/uGK9yEDDZt6aeVFt_UPCYIGnRMwxyvFAldmCVnoFkwa5up7XTh6nvgKfrtiYIQENIXl7J-zXwMApxcztL7MOvbQzaPK6hnL4dCpiyF_FnGOjfAgyik8HMB9pyaB__Is3Ugc8vTlaFYk"/>
            <p:cNvPicPr/>
            <p:nvPr/>
          </p:nvPicPr>
          <p:blipFill>
            <a:blip r:embed="rId6"/>
            <a:stretch/>
          </p:blipFill>
          <p:spPr>
            <a:xfrm>
              <a:off x="3741840" y="3099600"/>
              <a:ext cx="721440" cy="533880"/>
            </a:xfrm>
            <a:prstGeom prst="rect">
              <a:avLst/>
            </a:prstGeom>
            <a:ln>
              <a:noFill/>
            </a:ln>
          </p:spPr>
        </p:pic>
      </p:grpSp>
      <p:sp>
        <p:nvSpPr>
          <p:cNvPr id="166" name="CustomShape 7"/>
          <p:cNvSpPr/>
          <p:nvPr/>
        </p:nvSpPr>
        <p:spPr>
          <a:xfrm>
            <a:off x="3610800" y="3699720"/>
            <a:ext cx="6622560" cy="405000"/>
          </a:xfrm>
          <a:prstGeom prst="leftArrow">
            <a:avLst>
              <a:gd name="adj1" fmla="val 50000"/>
              <a:gd name="adj2" fmla="val 50000"/>
            </a:avLst>
          </a:prstGeom>
          <a:solidFill>
            <a:srgbClr val="4375CC"/>
          </a:solidFill>
          <a:ln>
            <a:solidFill>
              <a:srgbClr val="4375CC"/>
            </a:solidFill>
            <a:round/>
          </a:ln>
        </p:spPr>
        <p:style>
          <a:lnRef idx="2">
            <a:schemeClr val="accent1">
              <a:shade val="50000"/>
            </a:schemeClr>
          </a:lnRef>
          <a:fillRef idx="1">
            <a:schemeClr val="accent1"/>
          </a:fillRef>
          <a:effectRef idx="0">
            <a:schemeClr val="accent1"/>
          </a:effectRef>
          <a:fontRef idx="minor"/>
        </p:style>
      </p:sp>
      <p:grpSp>
        <p:nvGrpSpPr>
          <p:cNvPr id="167" name="Group 8"/>
          <p:cNvGrpSpPr/>
          <p:nvPr/>
        </p:nvGrpSpPr>
        <p:grpSpPr>
          <a:xfrm>
            <a:off x="7464600" y="4851000"/>
            <a:ext cx="2533320" cy="1770120"/>
            <a:chOff x="7464600" y="4851000"/>
            <a:chExt cx="2533320" cy="1770120"/>
          </a:xfrm>
        </p:grpSpPr>
        <p:pic>
          <p:nvPicPr>
            <p:cNvPr id="168" name="Picture 4" descr="https://lh4.googleusercontent.com/5OAHgIclWa6qu_5XaPgNgZF1-cQHoQwzbQPHH8AMIImFPpuh9u3o3I_RvyLNZBinutrun8tVws7jO91ClMEuws7xGzPmQhag9dejRpJX2UmCk2rFgzqb3qB3NBosiNV8Sc4JKpKa4BA"/>
            <p:cNvPicPr/>
            <p:nvPr/>
          </p:nvPicPr>
          <p:blipFill>
            <a:blip r:embed="rId7"/>
            <a:stretch/>
          </p:blipFill>
          <p:spPr>
            <a:xfrm>
              <a:off x="7464600" y="4851000"/>
              <a:ext cx="2533320" cy="1770120"/>
            </a:xfrm>
            <a:prstGeom prst="rect">
              <a:avLst/>
            </a:prstGeom>
            <a:ln>
              <a:noFill/>
            </a:ln>
          </p:spPr>
        </p:pic>
        <p:sp>
          <p:nvSpPr>
            <p:cNvPr id="169" name="CustomShape 9"/>
            <p:cNvSpPr/>
            <p:nvPr/>
          </p:nvSpPr>
          <p:spPr>
            <a:xfrm>
              <a:off x="8007480" y="4968000"/>
              <a:ext cx="10681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orbel"/>
                  <a:ea typeface="DejaVu Sans"/>
                </a:rPr>
                <a:t>Roles Cap. File</a:t>
              </a:r>
              <a:endParaRPr lang="en-US" sz="1800" b="0" strike="noStrike" spc="-1">
                <a:latin typeface="Arial"/>
              </a:endParaRPr>
            </a:p>
          </p:txBody>
        </p:sp>
      </p:grpSp>
      <p:sp>
        <p:nvSpPr>
          <p:cNvPr id="170" name="CustomShape 10"/>
          <p:cNvSpPr/>
          <p:nvPr/>
        </p:nvSpPr>
        <p:spPr>
          <a:xfrm rot="18771600">
            <a:off x="9589680" y="4864680"/>
            <a:ext cx="1950480" cy="405000"/>
          </a:xfrm>
          <a:prstGeom prst="leftArrow">
            <a:avLst>
              <a:gd name="adj1" fmla="val 50000"/>
              <a:gd name="adj2" fmla="val 50000"/>
            </a:avLst>
          </a:prstGeom>
          <a:solidFill>
            <a:srgbClr val="4375CC"/>
          </a:solidFill>
          <a:ln>
            <a:solidFill>
              <a:srgbClr val="4375CC"/>
            </a:solidFill>
            <a:round/>
          </a:ln>
        </p:spPr>
        <p:style>
          <a:lnRef idx="2">
            <a:schemeClr val="accent1">
              <a:shade val="50000"/>
            </a:schemeClr>
          </a:lnRef>
          <a:fillRef idx="1">
            <a:schemeClr val="accent1"/>
          </a:fillRef>
          <a:effectRef idx="0">
            <a:schemeClr val="accent1"/>
          </a:effectRef>
          <a:fontRef idx="minor"/>
        </p:style>
      </p:sp>
      <p:sp>
        <p:nvSpPr>
          <p:cNvPr id="171" name="CustomShape 11"/>
          <p:cNvSpPr/>
          <p:nvPr/>
        </p:nvSpPr>
        <p:spPr>
          <a:xfrm rot="7963800">
            <a:off x="9309600" y="4440960"/>
            <a:ext cx="1708200" cy="405000"/>
          </a:xfrm>
          <a:prstGeom prst="leftArrow">
            <a:avLst>
              <a:gd name="adj1" fmla="val 50000"/>
              <a:gd name="adj2" fmla="val 50000"/>
            </a:avLst>
          </a:prstGeom>
          <a:solidFill>
            <a:srgbClr val="4375CC"/>
          </a:solidFill>
          <a:ln>
            <a:solidFill>
              <a:srgbClr val="4375CC"/>
            </a:solidFill>
            <a:round/>
          </a:ln>
        </p:spPr>
        <p:style>
          <a:lnRef idx="2">
            <a:schemeClr val="accent1">
              <a:shade val="50000"/>
            </a:schemeClr>
          </a:lnRef>
          <a:fillRef idx="1">
            <a:schemeClr val="accent1"/>
          </a:fillRef>
          <a:effectRef idx="0">
            <a:schemeClr val="accent1"/>
          </a:effectRef>
          <a:fontRef idx="minor"/>
        </p:style>
      </p:sp>
      <p:pic>
        <p:nvPicPr>
          <p:cNvPr id="172" name="Picture 18"/>
          <p:cNvPicPr/>
          <p:nvPr/>
        </p:nvPicPr>
        <p:blipFill>
          <a:blip r:embed="rId7"/>
          <a:stretch/>
        </p:blipFill>
        <p:spPr>
          <a:xfrm>
            <a:off x="10410840" y="2979360"/>
            <a:ext cx="567360" cy="5673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1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fade">
                                      <p:cBhvr additive="repl">
                                        <p:cTn id="17" dur="500"/>
                                        <p:tgtEl>
                                          <p:spTgt spid="16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70"/>
                                        </p:tgtEl>
                                        <p:attrNameLst>
                                          <p:attrName>style.visibility</p:attrName>
                                        </p:attrNameLst>
                                      </p:cBhvr>
                                      <p:to>
                                        <p:strVal val="visible"/>
                                      </p:to>
                                    </p:set>
                                    <p:anim calcmode="lin" valueType="num">
                                      <p:cBhvr additive="repl">
                                        <p:cTn id="22" dur="500" fill="hold"/>
                                        <p:tgtEl>
                                          <p:spTgt spid="170"/>
                                        </p:tgtEl>
                                        <p:attrNameLst>
                                          <p:attrName>ppt_x</p:attrName>
                                        </p:attrNameLst>
                                      </p:cBhvr>
                                      <p:tavLst>
                                        <p:tav tm="0">
                                          <p:val>
                                            <p:strVal val="#ppt_x"/>
                                          </p:val>
                                        </p:tav>
                                        <p:tav tm="100000">
                                          <p:val>
                                            <p:strVal val="#ppt_x"/>
                                          </p:val>
                                        </p:tav>
                                      </p:tavLst>
                                    </p:anim>
                                    <p:anim calcmode="lin" valueType="num">
                                      <p:cBhvr additive="repl">
                                        <p:cTn id="23" dur="500" fill="hold"/>
                                        <p:tgtEl>
                                          <p:spTgt spid="170"/>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67"/>
                                        </p:tgtEl>
                                        <p:attrNameLst>
                                          <p:attrName>style.visibility</p:attrName>
                                        </p:attrNameLst>
                                      </p:cBhvr>
                                      <p:to>
                                        <p:strVal val="visible"/>
                                      </p:to>
                                    </p:set>
                                    <p:anim calcmode="lin" valueType="num">
                                      <p:cBhvr additive="repl">
                                        <p:cTn id="26" dur="500" fill="hold"/>
                                        <p:tgtEl>
                                          <p:spTgt spid="167"/>
                                        </p:tgtEl>
                                        <p:attrNameLst>
                                          <p:attrName>ppt_x</p:attrName>
                                        </p:attrNameLst>
                                      </p:cBhvr>
                                      <p:tavLst>
                                        <p:tav tm="0">
                                          <p:val>
                                            <p:strVal val="#ppt_x"/>
                                          </p:val>
                                        </p:tav>
                                        <p:tav tm="100000">
                                          <p:val>
                                            <p:strVal val="#ppt_x"/>
                                          </p:val>
                                        </p:tav>
                                      </p:tavLst>
                                    </p:anim>
                                    <p:anim calcmode="lin" valueType="num">
                                      <p:cBhvr additive="repl">
                                        <p:cTn id="27" dur="500" fill="hold"/>
                                        <p:tgtEl>
                                          <p:spTgt spid="16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fill="hold" nodeType="clickEffect">
                                  <p:stCondLst>
                                    <p:cond delay="0"/>
                                  </p:stCondLst>
                                  <p:childTnLst>
                                    <p:set>
                                      <p:cBhvr>
                                        <p:cTn id="31" dur="1" fill="hold">
                                          <p:stCondLst>
                                            <p:cond delay="0"/>
                                          </p:stCondLst>
                                        </p:cTn>
                                        <p:tgtEl>
                                          <p:spTgt spid="171"/>
                                        </p:tgtEl>
                                        <p:attrNameLst>
                                          <p:attrName>style.visibility</p:attrName>
                                        </p:attrNameLst>
                                      </p:cBhvr>
                                      <p:to>
                                        <p:strVal val="visible"/>
                                      </p:to>
                                    </p:set>
                                    <p:animEffect transition="in" filter="fade">
                                      <p:cBhvr additive="repl">
                                        <p:cTn id="32" dur="1000"/>
                                        <p:tgtEl>
                                          <p:spTgt spid="171"/>
                                        </p:tgtEl>
                                      </p:cBhvr>
                                    </p:animEffect>
                                    <p:anim calcmode="lin" valueType="num">
                                      <p:cBhvr additive="repl">
                                        <p:cTn id="33" dur="1000" fill="hold"/>
                                        <p:tgtEl>
                                          <p:spTgt spid="171"/>
                                        </p:tgtEl>
                                        <p:attrNameLst>
                                          <p:attrName>ppt_x</p:attrName>
                                        </p:attrNameLst>
                                      </p:cBhvr>
                                      <p:tavLst>
                                        <p:tav tm="0">
                                          <p:val>
                                            <p:strVal val="#ppt_x"/>
                                          </p:val>
                                        </p:tav>
                                        <p:tav tm="100000">
                                          <p:val>
                                            <p:strVal val="#ppt_x"/>
                                          </p:val>
                                        </p:tav>
                                      </p:tavLst>
                                    </p:anim>
                                    <p:anim calcmode="lin" valueType="num">
                                      <p:cBhvr additive="repl">
                                        <p:cTn id="34" dur="1000" fill="hold"/>
                                        <p:tgtEl>
                                          <p:spTgt spid="17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166"/>
                                        </p:tgtEl>
                                        <p:attrNameLst>
                                          <p:attrName>style.visibility</p:attrName>
                                        </p:attrNameLst>
                                      </p:cBhvr>
                                      <p:to>
                                        <p:strVal val="visible"/>
                                      </p:to>
                                    </p:set>
                                    <p:animEffect transition="in" filter="randombar(horizontal)">
                                      <p:cBhvr additive="repl">
                                        <p:cTn id="39"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3791160" y="2828880"/>
            <a:ext cx="460764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7200" b="0" strike="noStrike" spc="-1">
                <a:solidFill>
                  <a:srgbClr val="000000"/>
                </a:solidFill>
                <a:latin typeface="Corbel"/>
                <a:ea typeface="DejaVu Sans"/>
              </a:rPr>
              <a:t>Demo Time</a:t>
            </a:r>
            <a:endParaRPr lang="en-US" sz="7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6" presetClass="path" fill="hold" nodeType="withEffect">
                                  <p:stCondLst>
                                    <p:cond delay="0"/>
                                  </p:stCondLst>
                                  <p:iterate type="lt">
                                    <p:tmAbs val="100"/>
                                  </p:iterate>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cBhvr>
                                        <p:cTn id="6" dur="2000" fill="hold"/>
                                        <p:tgtEl>
                                          <p:spTgt spid="17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143000" y="609480"/>
            <a:ext cx="9873720" cy="13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orbel"/>
                <a:ea typeface="DejaVu Sans"/>
              </a:rPr>
              <a:t>What Next</a:t>
            </a:r>
            <a:endParaRPr lang="en-US" sz="4400" b="0" strike="noStrike" spc="-1">
              <a:latin typeface="Arial"/>
            </a:endParaRPr>
          </a:p>
        </p:txBody>
      </p:sp>
      <p:sp>
        <p:nvSpPr>
          <p:cNvPr id="175" name="CustomShape 2"/>
          <p:cNvSpPr/>
          <p:nvPr/>
        </p:nvSpPr>
        <p:spPr>
          <a:xfrm>
            <a:off x="1143000" y="2057400"/>
            <a:ext cx="9871200" cy="403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181080">
              <a:lnSpc>
                <a:spcPct val="90000"/>
              </a:lnSpc>
              <a:spcBef>
                <a:spcPts val="1400"/>
              </a:spcBef>
              <a:buClr>
                <a:srgbClr val="A5B592"/>
              </a:buClr>
              <a:buSzPct val="80000"/>
              <a:buFont typeface="Corbel"/>
              <a:buChar char="•"/>
            </a:pPr>
            <a:r>
              <a:rPr lang="en-US" sz="2200" b="0" strike="noStrike" spc="-1">
                <a:solidFill>
                  <a:srgbClr val="000000"/>
                </a:solidFill>
                <a:latin typeface="Corbel"/>
                <a:ea typeface="DejaVu Sans"/>
              </a:rPr>
              <a:t>Implementing is not a project, it is an ongoing task</a:t>
            </a:r>
            <a:endParaRPr lang="en-US" sz="2200" b="0" strike="noStrike" spc="-1">
              <a:latin typeface="Arial"/>
            </a:endParaRPr>
          </a:p>
          <a:p>
            <a:pPr marL="228600" indent="-181080">
              <a:lnSpc>
                <a:spcPct val="90000"/>
              </a:lnSpc>
              <a:spcBef>
                <a:spcPts val="1400"/>
              </a:spcBef>
              <a:buClr>
                <a:srgbClr val="A5B592"/>
              </a:buClr>
              <a:buSzPct val="80000"/>
              <a:buFont typeface="Corbel"/>
              <a:buChar char="•"/>
            </a:pPr>
            <a:r>
              <a:rPr lang="en-US" sz="2200" b="0" strike="noStrike" spc="-1">
                <a:solidFill>
                  <a:srgbClr val="000000"/>
                </a:solidFill>
                <a:latin typeface="Corbel"/>
                <a:ea typeface="DejaVu Sans"/>
              </a:rPr>
              <a:t>It empowers your users and fellow admins</a:t>
            </a:r>
            <a:endParaRPr lang="en-US" sz="2200" b="0" strike="noStrike" spc="-1">
              <a:latin typeface="Arial"/>
            </a:endParaRPr>
          </a:p>
          <a:p>
            <a:pPr>
              <a:lnSpc>
                <a:spcPct val="90000"/>
              </a:lnSpc>
              <a:spcBef>
                <a:spcPts val="1400"/>
              </a:spcBef>
            </a:pPr>
            <a:endParaRPr lang="en-US" sz="2200" b="0" strike="noStrike" spc="-1">
              <a:latin typeface="Arial"/>
            </a:endParaRPr>
          </a:p>
          <a:p>
            <a:pPr>
              <a:lnSpc>
                <a:spcPct val="90000"/>
              </a:lnSpc>
              <a:spcBef>
                <a:spcPts val="1400"/>
              </a:spcBef>
            </a:pPr>
            <a:endParaRPr lang="en-US" sz="2200" b="0" strike="noStrike" spc="-1">
              <a:latin typeface="Arial"/>
            </a:endParaRPr>
          </a:p>
          <a:p>
            <a:pPr marL="228600" indent="-181080">
              <a:lnSpc>
                <a:spcPct val="90000"/>
              </a:lnSpc>
              <a:spcBef>
                <a:spcPts val="1400"/>
              </a:spcBef>
              <a:buClr>
                <a:srgbClr val="A5B592"/>
              </a:buClr>
              <a:buSzPct val="80000"/>
              <a:buFont typeface="Corbel"/>
              <a:buChar char="•"/>
            </a:pPr>
            <a:r>
              <a:rPr lang="en-US" sz="6000" b="0" strike="noStrike" spc="-1">
                <a:solidFill>
                  <a:srgbClr val="000000"/>
                </a:solidFill>
                <a:latin typeface="Corbel"/>
                <a:ea typeface="DejaVu Sans"/>
              </a:rPr>
              <a:t>Make them feel like </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5">
                                            <p:txEl>
                                              <p:pRg st="4" end="4"/>
                                            </p:txEl>
                                          </p:spTgt>
                                        </p:tgtEl>
                                        <p:attrNameLst>
                                          <p:attrName>style.visibility</p:attrName>
                                        </p:attrNameLst>
                                      </p:cBhvr>
                                      <p:to>
                                        <p:strVal val="visible"/>
                                      </p:to>
                                    </p:set>
                                    <p:animEffect transition="in" filter="circle(in)">
                                      <p:cBhvr additive="repl">
                                        <p:cTn id="7" dur="2000"/>
                                        <p:tgtEl>
                                          <p:spTgt spid="1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1143000" y="609480"/>
            <a:ext cx="9873720" cy="1354680"/>
          </a:xfrm>
          <a:prstGeom prst="rect">
            <a:avLst/>
          </a:prstGeom>
          <a:noFill/>
          <a:ln>
            <a:noFill/>
          </a:ln>
        </p:spPr>
        <p:style>
          <a:lnRef idx="0">
            <a:scrgbClr r="0" g="0" b="0"/>
          </a:lnRef>
          <a:fillRef idx="0">
            <a:scrgbClr r="0" g="0" b="0"/>
          </a:fillRef>
          <a:effectRef idx="0">
            <a:scrgbClr r="0" g="0" b="0"/>
          </a:effectRef>
          <a:fontRef idx="minor"/>
        </p:style>
      </p:sp>
      <p:pic>
        <p:nvPicPr>
          <p:cNvPr id="177" name="Content Placeholder 4"/>
          <p:cNvPicPr/>
          <p:nvPr/>
        </p:nvPicPr>
        <p:blipFill>
          <a:blip r:embed="rId3"/>
          <a:stretch/>
        </p:blipFill>
        <p:spPr>
          <a:xfrm>
            <a:off x="239760" y="233280"/>
            <a:ext cx="11725560" cy="641412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1143000" y="609480"/>
            <a:ext cx="9873720" cy="13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orbel"/>
                <a:ea typeface="DejaVu Sans"/>
              </a:rPr>
              <a:t>References &amp; Further Reading</a:t>
            </a:r>
            <a:endParaRPr lang="en-US" sz="4400" b="0" strike="noStrike" spc="-1">
              <a:latin typeface="Arial"/>
            </a:endParaRPr>
          </a:p>
        </p:txBody>
      </p:sp>
      <p:sp>
        <p:nvSpPr>
          <p:cNvPr id="179" name="CustomShape 2"/>
          <p:cNvSpPr/>
          <p:nvPr/>
        </p:nvSpPr>
        <p:spPr>
          <a:xfrm>
            <a:off x="1143000" y="2057400"/>
            <a:ext cx="987120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181080">
              <a:lnSpc>
                <a:spcPct val="90000"/>
              </a:lnSpc>
              <a:spcBef>
                <a:spcPts val="1400"/>
              </a:spcBef>
              <a:buClr>
                <a:srgbClr val="A5B592"/>
              </a:buClr>
              <a:buSzPct val="80000"/>
              <a:buFont typeface="Corbel"/>
              <a:buChar char="•"/>
            </a:pPr>
            <a:r>
              <a:rPr lang="en-US" sz="2200" b="0" u="sng" strike="noStrike" spc="-1">
                <a:solidFill>
                  <a:srgbClr val="8E58B6"/>
                </a:solidFill>
                <a:uFillTx/>
                <a:latin typeface="Corbel"/>
                <a:ea typeface="DejaVu Sans"/>
                <a:hlinkClick r:id="rId3"/>
              </a:rPr>
              <a:t>https://docs.microsoft.com/en-us/powershell/jea/overview</a:t>
            </a:r>
            <a:endParaRPr lang="en-US" sz="2200" b="0" strike="noStrike" spc="-1">
              <a:latin typeface="Arial"/>
            </a:endParaRPr>
          </a:p>
          <a:p>
            <a:pPr marL="228600" indent="-181080">
              <a:lnSpc>
                <a:spcPct val="90000"/>
              </a:lnSpc>
              <a:spcBef>
                <a:spcPts val="1400"/>
              </a:spcBef>
              <a:buClr>
                <a:srgbClr val="A5B592"/>
              </a:buClr>
              <a:buSzPct val="80000"/>
              <a:buFont typeface="Corbel"/>
              <a:buChar char="•"/>
            </a:pPr>
            <a:r>
              <a:rPr lang="en-US" sz="2200" b="0" u="sng" strike="noStrike" spc="-1">
                <a:solidFill>
                  <a:srgbClr val="8E58B6"/>
                </a:solidFill>
                <a:uFillTx/>
                <a:latin typeface="Corbel"/>
                <a:ea typeface="DejaVu Sans"/>
                <a:hlinkClick r:id="rId4"/>
              </a:rPr>
              <a:t>https://docs.microsoft.com/en-us/powershell/jea/role-capabilities</a:t>
            </a:r>
            <a:endParaRPr lang="en-US" sz="2200" b="0" strike="noStrike" spc="-1">
              <a:latin typeface="Arial"/>
            </a:endParaRPr>
          </a:p>
          <a:p>
            <a:pPr marL="228600" indent="-181080">
              <a:lnSpc>
                <a:spcPct val="90000"/>
              </a:lnSpc>
              <a:spcBef>
                <a:spcPts val="1400"/>
              </a:spcBef>
              <a:buClr>
                <a:srgbClr val="A5B592"/>
              </a:buClr>
              <a:buSzPct val="80000"/>
              <a:buFont typeface="Corbel"/>
              <a:buChar char="•"/>
            </a:pPr>
            <a:r>
              <a:rPr lang="en-US" sz="2200" b="0" strike="noStrike" spc="-1">
                <a:solidFill>
                  <a:srgbClr val="000000"/>
                </a:solidFill>
                <a:latin typeface="Corbel"/>
                <a:ea typeface="DejaVu Sans"/>
              </a:rPr>
              <a:t>https://docs.microsoft.com/en-us/powershell/jea/session-configurations</a:t>
            </a:r>
            <a:endParaRPr lang="en-US" sz="2200" b="0" strike="noStrike" spc="-1">
              <a:latin typeface="Arial"/>
            </a:endParaRPr>
          </a:p>
          <a:p>
            <a:pPr marL="228600" indent="-181080">
              <a:lnSpc>
                <a:spcPct val="90000"/>
              </a:lnSpc>
              <a:spcBef>
                <a:spcPts val="1400"/>
              </a:spcBef>
              <a:buClr>
                <a:srgbClr val="A5B592"/>
              </a:buClr>
              <a:buSzPct val="80000"/>
              <a:buFont typeface="Corbel"/>
              <a:buChar char="•"/>
            </a:pPr>
            <a:r>
              <a:rPr lang="en-US" sz="2200" b="0" strike="noStrike" spc="-1">
                <a:solidFill>
                  <a:srgbClr val="000000"/>
                </a:solidFill>
                <a:latin typeface="Corbel"/>
                <a:ea typeface="DejaVu Sans"/>
              </a:rPr>
              <a:t>SANs SEC505:Windows Security and PowerShell Automation</a:t>
            </a:r>
            <a:endParaRPr lang="en-US" sz="2200" b="0" strike="noStrike" spc="-1">
              <a:latin typeface="Arial"/>
            </a:endParaRPr>
          </a:p>
          <a:p>
            <a:pPr marL="228600" indent="-181080">
              <a:lnSpc>
                <a:spcPct val="90000"/>
              </a:lnSpc>
              <a:spcBef>
                <a:spcPts val="1400"/>
              </a:spcBef>
              <a:buClr>
                <a:srgbClr val="A5B592"/>
              </a:buClr>
              <a:buSzPct val="80000"/>
              <a:buFont typeface="Corbel"/>
              <a:buChar char="•"/>
            </a:pPr>
            <a:r>
              <a:rPr lang="en-US" sz="2200" b="0" u="sng" strike="noStrike" spc="-1">
                <a:solidFill>
                  <a:srgbClr val="8E58B6"/>
                </a:solidFill>
                <a:uFillTx/>
                <a:latin typeface="Corbel"/>
                <a:ea typeface="DejaVu Sans"/>
                <a:hlinkClick r:id="rId5"/>
              </a:rPr>
              <a:t>https://www.youtube.com/watch?v=zftC6eDzRJY&amp;t=1025s</a:t>
            </a:r>
            <a:endParaRPr lang="en-US" sz="2200" b="0" strike="noStrike" spc="-1">
              <a:latin typeface="Arial"/>
            </a:endParaRPr>
          </a:p>
          <a:p>
            <a:pPr marL="228600" indent="-181080">
              <a:lnSpc>
                <a:spcPct val="90000"/>
              </a:lnSpc>
              <a:spcBef>
                <a:spcPts val="1400"/>
              </a:spcBef>
              <a:buClr>
                <a:srgbClr val="A5B592"/>
              </a:buClr>
              <a:buSzPct val="80000"/>
              <a:buFont typeface="Corbel"/>
              <a:buChar char="•"/>
            </a:pPr>
            <a:r>
              <a:rPr lang="en-US" sz="2200" b="0" u="sng" strike="noStrike" spc="-1">
                <a:solidFill>
                  <a:srgbClr val="8E58B6"/>
                </a:solidFill>
                <a:uFillTx/>
                <a:latin typeface="Corbel"/>
                <a:ea typeface="DejaVu Sans"/>
                <a:hlinkClick r:id="rId6"/>
              </a:rPr>
              <a:t>https://www.youtube.com/watch?v=f_Dd5fRXixY</a:t>
            </a:r>
            <a:endParaRPr lang="en-US" sz="2200" b="0" strike="noStrike" spc="-1">
              <a:latin typeface="Arial"/>
            </a:endParaRPr>
          </a:p>
          <a:p>
            <a:pPr>
              <a:lnSpc>
                <a:spcPct val="90000"/>
              </a:lnSpc>
              <a:spcBef>
                <a:spcPts val="1400"/>
              </a:spcBef>
            </a:pPr>
            <a:endParaRPr lang="en-US" sz="2200" b="0" strike="noStrike" spc="-1">
              <a:latin typeface="Arial"/>
            </a:endParaRPr>
          </a:p>
        </p:txBody>
      </p:sp>
      <p:sp>
        <p:nvSpPr>
          <p:cNvPr id="180" name="CustomShape 3"/>
          <p:cNvSpPr/>
          <p:nvPr/>
        </p:nvSpPr>
        <p:spPr>
          <a:xfrm>
            <a:off x="7639920" y="5478840"/>
            <a:ext cx="3521416" cy="110654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200" b="0" strike="noStrike" spc="-1" dirty="0">
                <a:solidFill>
                  <a:srgbClr val="000000"/>
                </a:solidFill>
                <a:latin typeface="Corbel"/>
                <a:ea typeface="DejaVu Sans"/>
              </a:rPr>
              <a:t>Twitter: @</a:t>
            </a:r>
            <a:r>
              <a:rPr lang="en-US" sz="2200" b="0" strike="noStrike" spc="-1" dirty="0">
                <a:solidFill>
                  <a:srgbClr val="000000"/>
                </a:solidFill>
                <a:latin typeface="+mj-lt"/>
                <a:ea typeface="DejaVu Sans"/>
              </a:rPr>
              <a:t>P0w3rChi3f</a:t>
            </a:r>
            <a:endParaRPr lang="en-US" sz="2200" b="0" strike="noStrike" spc="-1" dirty="0">
              <a:latin typeface="+mj-lt"/>
            </a:endParaRPr>
          </a:p>
          <a:p>
            <a:pPr>
              <a:lnSpc>
                <a:spcPct val="100000"/>
              </a:lnSpc>
            </a:pPr>
            <a:r>
              <a:rPr lang="en-US" sz="2200" b="0" strike="noStrike" spc="-1" dirty="0">
                <a:solidFill>
                  <a:srgbClr val="000000"/>
                </a:solidFill>
                <a:latin typeface="Corbel"/>
                <a:ea typeface="DejaVu Sans"/>
              </a:rPr>
              <a:t>LinkedIn: </a:t>
            </a:r>
            <a:r>
              <a:rPr lang="en-US" sz="2200" b="0" strike="noStrike" spc="-1" dirty="0" err="1">
                <a:solidFill>
                  <a:srgbClr val="000000"/>
                </a:solidFill>
                <a:latin typeface="+mj-lt"/>
                <a:ea typeface="DejaVu Sans"/>
              </a:rPr>
              <a:t>james-honeycutt</a:t>
            </a:r>
            <a:endParaRPr lang="en-US" sz="2200" b="0" strike="noStrike" spc="-1" dirty="0">
              <a:latin typeface="+mj-lt"/>
            </a:endParaRPr>
          </a:p>
          <a:p>
            <a:pPr>
              <a:lnSpc>
                <a:spcPct val="100000"/>
              </a:lnSpc>
            </a:pPr>
            <a:r>
              <a:rPr lang="en-US" sz="2200" b="0" strike="noStrike" spc="-1" dirty="0">
                <a:solidFill>
                  <a:srgbClr val="000000"/>
                </a:solidFill>
                <a:latin typeface="+mj-lt"/>
                <a:ea typeface="DejaVu Sans"/>
              </a:rPr>
              <a:t>https://jameshoneycutt.net</a:t>
            </a:r>
            <a:endParaRPr lang="en-US" sz="2200" b="0" strike="noStrike" spc="-1"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1143000" y="609480"/>
            <a:ext cx="9873720" cy="13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A5B592"/>
                </a:solidFill>
                <a:latin typeface="Corbel"/>
                <a:ea typeface="DejaVu Sans"/>
              </a:rPr>
              <a:t>Upcoming Talks and Classes</a:t>
            </a:r>
            <a:endParaRPr lang="en-US" sz="4400" b="0" strike="noStrike" spc="-1">
              <a:latin typeface="Arial"/>
            </a:endParaRPr>
          </a:p>
        </p:txBody>
      </p:sp>
      <p:sp>
        <p:nvSpPr>
          <p:cNvPr id="182" name="CustomShape 2"/>
          <p:cNvSpPr/>
          <p:nvPr/>
        </p:nvSpPr>
        <p:spPr>
          <a:xfrm>
            <a:off x="1143000" y="2057400"/>
            <a:ext cx="9871200" cy="403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
              <a:lnSpc>
                <a:spcPct val="90000"/>
              </a:lnSpc>
              <a:spcBef>
                <a:spcPts val="1400"/>
              </a:spcBef>
            </a:pPr>
            <a:r>
              <a:rPr lang="en-US" sz="2200" b="0" strike="noStrike" spc="-1" dirty="0">
                <a:solidFill>
                  <a:srgbClr val="000000"/>
                </a:solidFill>
                <a:latin typeface="Corbel"/>
                <a:ea typeface="DejaVu Sans"/>
              </a:rPr>
              <a:t>Jameshoneycutt.net/my-events</a:t>
            </a:r>
            <a:endParaRPr lang="en-US" sz="2200" b="0" strike="noStrike" spc="-1" dirty="0">
              <a:solidFill>
                <a:srgbClr val="000000"/>
              </a:solidFill>
              <a:latin typeface="Arial"/>
            </a:endParaRPr>
          </a:p>
          <a:p>
            <a:pPr marL="45720">
              <a:lnSpc>
                <a:spcPct val="90000"/>
              </a:lnSpc>
              <a:spcBef>
                <a:spcPts val="1400"/>
              </a:spcBef>
            </a:pPr>
            <a:endParaRPr lang="en-US" sz="2200" b="0" strike="noStrike" spc="-1" dirty="0">
              <a:solidFill>
                <a:srgbClr val="000000"/>
              </a:solidFill>
              <a:latin typeface="Arial"/>
            </a:endParaRPr>
          </a:p>
          <a:p>
            <a:pPr marL="45720">
              <a:lnSpc>
                <a:spcPct val="90000"/>
              </a:lnSpc>
              <a:spcBef>
                <a:spcPts val="1400"/>
              </a:spcBef>
            </a:pPr>
            <a:r>
              <a:rPr lang="en-US" sz="2200" b="0" strike="noStrike" spc="-1" dirty="0">
                <a:solidFill>
                  <a:srgbClr val="000000"/>
                </a:solidFill>
                <a:latin typeface="Corbel"/>
                <a:ea typeface="DejaVu Sans"/>
              </a:rPr>
              <a:t>20 February – </a:t>
            </a:r>
            <a:r>
              <a:rPr lang="en-US" sz="2200" spc="-1" dirty="0">
                <a:solidFill>
                  <a:srgbClr val="000000"/>
                </a:solidFill>
                <a:latin typeface="Corbel"/>
                <a:ea typeface="DejaVu Sans"/>
              </a:rPr>
              <a:t>Unallocated Space</a:t>
            </a:r>
            <a:r>
              <a:rPr lang="en-US" sz="2200" b="0" strike="noStrike" spc="-1" dirty="0">
                <a:solidFill>
                  <a:srgbClr val="000000"/>
                </a:solidFill>
                <a:latin typeface="Corbel"/>
                <a:ea typeface="DejaVu Sans"/>
              </a:rPr>
              <a:t> (PowerShell JEA)</a:t>
            </a:r>
            <a:endParaRPr lang="en-US" sz="2200" b="0" strike="noStrike" spc="-1" dirty="0">
              <a:solidFill>
                <a:srgbClr val="000000"/>
              </a:solidFill>
              <a:latin typeface="Arial"/>
            </a:endParaRPr>
          </a:p>
          <a:p>
            <a:pPr marL="45720">
              <a:lnSpc>
                <a:spcPct val="90000"/>
              </a:lnSpc>
              <a:spcBef>
                <a:spcPts val="1400"/>
              </a:spcBef>
            </a:pPr>
            <a:r>
              <a:rPr lang="en-US" sz="2200" b="0" strike="noStrike" spc="-1" dirty="0">
                <a:solidFill>
                  <a:srgbClr val="000000"/>
                </a:solidFill>
                <a:latin typeface="Corbel"/>
                <a:ea typeface="DejaVu Sans"/>
              </a:rPr>
              <a:t>04-05 April – </a:t>
            </a:r>
            <a:r>
              <a:rPr lang="en-US" sz="2200" b="0" strike="noStrike" spc="-1" dirty="0" err="1">
                <a:solidFill>
                  <a:srgbClr val="000000"/>
                </a:solidFill>
                <a:latin typeface="Corbel"/>
                <a:ea typeface="DejaVu Sans"/>
              </a:rPr>
              <a:t>BsidesCharm</a:t>
            </a:r>
            <a:r>
              <a:rPr lang="en-US" sz="2200" b="0" strike="noStrike" spc="-1" dirty="0">
                <a:solidFill>
                  <a:srgbClr val="000000"/>
                </a:solidFill>
                <a:latin typeface="Corbel"/>
                <a:ea typeface="DejaVu Sans"/>
              </a:rPr>
              <a:t> (PowerShell Crash Course Workshop)</a:t>
            </a:r>
          </a:p>
          <a:p>
            <a:pPr marL="45720">
              <a:lnSpc>
                <a:spcPct val="90000"/>
              </a:lnSpc>
              <a:spcBef>
                <a:spcPts val="1400"/>
              </a:spcBef>
            </a:pPr>
            <a:r>
              <a:rPr lang="en-US" sz="2200" spc="-1" dirty="0">
                <a:solidFill>
                  <a:srgbClr val="000000"/>
                </a:solidFill>
                <a:latin typeface="Corbel"/>
              </a:rPr>
              <a:t>12 May – SANs SEC505 (Windows Security and PowerShell Automation)</a:t>
            </a:r>
            <a:endParaRPr lang="en-US" sz="2200" b="0" strike="noStrike" spc="-1" dirty="0">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 name="Picture 4"/>
          <p:cNvPicPr/>
          <p:nvPr/>
        </p:nvPicPr>
        <p:blipFill>
          <a:blip r:embed="rId3"/>
          <a:stretch/>
        </p:blipFill>
        <p:spPr>
          <a:xfrm>
            <a:off x="1435680" y="513360"/>
            <a:ext cx="9318960" cy="610092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1143000" y="609480"/>
            <a:ext cx="9873720" cy="13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orbel"/>
                <a:ea typeface="DejaVu Sans"/>
              </a:rPr>
              <a:t>About Me</a:t>
            </a:r>
            <a:endParaRPr lang="en-US" sz="4400" b="0" strike="noStrike" spc="-1">
              <a:latin typeface="Arial"/>
            </a:endParaRPr>
          </a:p>
        </p:txBody>
      </p:sp>
      <p:sp>
        <p:nvSpPr>
          <p:cNvPr id="135" name="CustomShape 2"/>
          <p:cNvSpPr/>
          <p:nvPr/>
        </p:nvSpPr>
        <p:spPr>
          <a:xfrm>
            <a:off x="1143000" y="2057400"/>
            <a:ext cx="9871200" cy="403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181080">
              <a:lnSpc>
                <a:spcPct val="90000"/>
              </a:lnSpc>
              <a:spcBef>
                <a:spcPts val="1400"/>
              </a:spcBef>
              <a:buClr>
                <a:srgbClr val="A5B592"/>
              </a:buClr>
              <a:buSzPct val="80000"/>
              <a:buFont typeface="Corbel"/>
              <a:buChar char="•"/>
            </a:pPr>
            <a:r>
              <a:rPr lang="en-US" sz="2200" b="0" strike="noStrike" spc="-1">
                <a:solidFill>
                  <a:srgbClr val="000000"/>
                </a:solidFill>
                <a:latin typeface="Corbel"/>
                <a:ea typeface="DejaVu Sans"/>
              </a:rPr>
              <a:t>23 Years Military Service</a:t>
            </a:r>
            <a:endParaRPr lang="en-US" sz="2200" b="0" strike="noStrike" spc="-1">
              <a:latin typeface="Arial"/>
            </a:endParaRPr>
          </a:p>
          <a:p>
            <a:pPr marL="228600" indent="-181080">
              <a:lnSpc>
                <a:spcPct val="90000"/>
              </a:lnSpc>
              <a:spcBef>
                <a:spcPts val="1400"/>
              </a:spcBef>
              <a:buClr>
                <a:srgbClr val="A5B592"/>
              </a:buClr>
              <a:buSzPct val="80000"/>
              <a:buFont typeface="Corbel"/>
              <a:buChar char="•"/>
            </a:pPr>
            <a:r>
              <a:rPr lang="en-US" sz="2200" b="0" strike="noStrike" spc="-1" dirty="0">
                <a:solidFill>
                  <a:srgbClr val="000000"/>
                </a:solidFill>
                <a:latin typeface="Corbel"/>
                <a:ea typeface="DejaVu Sans"/>
              </a:rPr>
              <a:t>19 Years Windows Environment</a:t>
            </a:r>
            <a:endParaRPr lang="en-US" sz="2200" b="0" strike="noStrike" spc="-1" dirty="0">
              <a:latin typeface="Arial"/>
            </a:endParaRPr>
          </a:p>
          <a:p>
            <a:pPr marL="228600" indent="-181080">
              <a:lnSpc>
                <a:spcPct val="90000"/>
              </a:lnSpc>
              <a:spcBef>
                <a:spcPts val="1400"/>
              </a:spcBef>
              <a:buClr>
                <a:srgbClr val="A5B592"/>
              </a:buClr>
              <a:buSzPct val="80000"/>
              <a:buFont typeface="Corbel"/>
              <a:buChar char="•"/>
            </a:pPr>
            <a:r>
              <a:rPr lang="en-US" sz="2200" b="0" strike="noStrike" spc="-1" dirty="0">
                <a:solidFill>
                  <a:srgbClr val="000000"/>
                </a:solidFill>
                <a:latin typeface="Corbel"/>
                <a:ea typeface="DejaVu Sans"/>
              </a:rPr>
              <a:t>SANs Mentor (GMON/SEC511, GCWN/SEC505)</a:t>
            </a:r>
            <a:endParaRPr lang="en-US" sz="2200" b="0" strike="noStrike" spc="-1" dirty="0">
              <a:latin typeface="Arial"/>
            </a:endParaRPr>
          </a:p>
          <a:p>
            <a:pPr marL="228600" indent="-181080">
              <a:lnSpc>
                <a:spcPct val="90000"/>
              </a:lnSpc>
              <a:spcBef>
                <a:spcPts val="1400"/>
              </a:spcBef>
              <a:buClr>
                <a:srgbClr val="A5B592"/>
              </a:buClr>
              <a:buSzPct val="80000"/>
              <a:buFont typeface="Corbel"/>
              <a:buChar char="•"/>
            </a:pPr>
            <a:r>
              <a:rPr lang="en-US" sz="2200" b="0" strike="noStrike" spc="-1" dirty="0">
                <a:solidFill>
                  <a:srgbClr val="000000"/>
                </a:solidFill>
                <a:latin typeface="Corbel"/>
                <a:ea typeface="DejaVu Sans"/>
              </a:rPr>
              <a:t>Self taught PowerShell</a:t>
            </a:r>
            <a:endParaRPr lang="en-US" sz="2200" b="0" strike="noStrike" spc="-1" dirty="0">
              <a:latin typeface="Arial"/>
            </a:endParaRPr>
          </a:p>
          <a:p>
            <a:pPr marL="228600" indent="-181080">
              <a:lnSpc>
                <a:spcPct val="90000"/>
              </a:lnSpc>
              <a:spcBef>
                <a:spcPts val="1400"/>
              </a:spcBef>
              <a:buClr>
                <a:srgbClr val="A5B592"/>
              </a:buClr>
              <a:buSzPct val="80000"/>
              <a:buFont typeface="Corbel"/>
              <a:buChar char="•"/>
            </a:pPr>
            <a:r>
              <a:rPr lang="en-US" sz="2200" b="0" strike="noStrike" spc="-1" dirty="0">
                <a:solidFill>
                  <a:srgbClr val="000000"/>
                </a:solidFill>
                <a:latin typeface="Corbel"/>
                <a:ea typeface="DejaVu Sans"/>
              </a:rPr>
              <a:t>Passion for PowerShell</a:t>
            </a:r>
            <a:endParaRPr lang="en-US" sz="2200" b="0" strike="noStrike" spc="-1" dirty="0">
              <a:latin typeface="Arial"/>
            </a:endParaRPr>
          </a:p>
        </p:txBody>
      </p:sp>
      <p:sp>
        <p:nvSpPr>
          <p:cNvPr id="136" name="CustomShape 3"/>
          <p:cNvSpPr/>
          <p:nvPr/>
        </p:nvSpPr>
        <p:spPr>
          <a:xfrm>
            <a:off x="7923240" y="2057400"/>
            <a:ext cx="3374280" cy="110654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0" strike="noStrike" spc="-1" dirty="0">
                <a:solidFill>
                  <a:srgbClr val="000000"/>
                </a:solidFill>
                <a:latin typeface="Corbel"/>
                <a:ea typeface="DejaVu Sans"/>
              </a:rPr>
              <a:t>Twitter: @</a:t>
            </a:r>
            <a:r>
              <a:rPr lang="en-US" sz="2200" b="0" strike="noStrike" spc="-1" dirty="0">
                <a:solidFill>
                  <a:srgbClr val="000000"/>
                </a:solidFill>
                <a:latin typeface="+mj-lt"/>
                <a:ea typeface="DejaVu Sans"/>
              </a:rPr>
              <a:t>P0w3rChi3f</a:t>
            </a:r>
            <a:endParaRPr lang="en-US" sz="2200" b="0" strike="noStrike" spc="-1" dirty="0">
              <a:latin typeface="+mj-lt"/>
            </a:endParaRPr>
          </a:p>
          <a:p>
            <a:pPr>
              <a:lnSpc>
                <a:spcPct val="100000"/>
              </a:lnSpc>
            </a:pPr>
            <a:r>
              <a:rPr lang="en-US" sz="2200" b="0" strike="noStrike" spc="-1" dirty="0">
                <a:solidFill>
                  <a:srgbClr val="000000"/>
                </a:solidFill>
                <a:latin typeface="Corbel"/>
                <a:ea typeface="DejaVu Sans"/>
              </a:rPr>
              <a:t>LinkedIn: </a:t>
            </a:r>
            <a:r>
              <a:rPr lang="en-US" sz="2200" b="0" strike="noStrike" spc="-1" dirty="0" err="1">
                <a:solidFill>
                  <a:srgbClr val="000000"/>
                </a:solidFill>
                <a:latin typeface="Corbel"/>
                <a:ea typeface="DejaVu Sans"/>
              </a:rPr>
              <a:t>james</a:t>
            </a:r>
            <a:r>
              <a:rPr lang="en-US" sz="2200" b="0" strike="noStrike" spc="-1" dirty="0">
                <a:solidFill>
                  <a:srgbClr val="000000"/>
                </a:solidFill>
                <a:latin typeface="Corbel"/>
                <a:ea typeface="DejaVu Sans"/>
              </a:rPr>
              <a:t>-Honeycutt</a:t>
            </a:r>
            <a:endParaRPr lang="en-US" sz="2200" b="0" strike="noStrike" spc="-1" dirty="0">
              <a:latin typeface="Arial"/>
            </a:endParaRPr>
          </a:p>
          <a:p>
            <a:pPr>
              <a:lnSpc>
                <a:spcPct val="100000"/>
              </a:lnSpc>
            </a:pPr>
            <a:r>
              <a:rPr lang="en-US" sz="2200" b="0" strike="noStrike" spc="-1" dirty="0">
                <a:solidFill>
                  <a:srgbClr val="000000"/>
                </a:solidFill>
                <a:latin typeface="Corbel"/>
                <a:ea typeface="DejaVu Sans"/>
              </a:rPr>
              <a:t>http://jameshoneycutt.net</a:t>
            </a:r>
            <a:endParaRPr lang="en-US" sz="22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Content Placeholder 4"/>
          <p:cNvPicPr/>
          <p:nvPr/>
        </p:nvPicPr>
        <p:blipFill>
          <a:blip r:embed="rId3"/>
          <a:stretch/>
        </p:blipFill>
        <p:spPr>
          <a:xfrm>
            <a:off x="1231560" y="1164600"/>
            <a:ext cx="9726840" cy="546516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Content Placeholder 4"/>
          <p:cNvPicPr/>
          <p:nvPr/>
        </p:nvPicPr>
        <p:blipFill>
          <a:blip r:embed="rId3"/>
          <a:stretch/>
        </p:blipFill>
        <p:spPr>
          <a:xfrm>
            <a:off x="2791800" y="239760"/>
            <a:ext cx="6606720" cy="638532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609480" y="273600"/>
            <a:ext cx="10971360" cy="1143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0" strike="noStrike" spc="-1">
                <a:solidFill>
                  <a:srgbClr val="000000"/>
                </a:solidFill>
                <a:latin typeface="Corbel"/>
                <a:ea typeface="DejaVu Sans"/>
              </a:rPr>
              <a:t>Scenario</a:t>
            </a:r>
            <a:endParaRPr lang="en-US" sz="4400" b="0" strike="noStrike" spc="-1">
              <a:latin typeface="Arial"/>
            </a:endParaRPr>
          </a:p>
        </p:txBody>
      </p:sp>
      <p:sp>
        <p:nvSpPr>
          <p:cNvPr id="141" name="CustomShape 2"/>
          <p:cNvSpPr/>
          <p:nvPr/>
        </p:nvSpPr>
        <p:spPr>
          <a:xfrm>
            <a:off x="609480" y="1604520"/>
            <a:ext cx="10971360" cy="39762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2920">
              <a:lnSpc>
                <a:spcPct val="100000"/>
              </a:lnSpc>
              <a:spcBef>
                <a:spcPts val="1417"/>
              </a:spcBef>
              <a:buClr>
                <a:srgbClr val="000000"/>
              </a:buClr>
              <a:buSzPct val="45000"/>
              <a:buFont typeface="Wingdings" charset="2"/>
              <a:buChar char=""/>
            </a:pPr>
            <a:r>
              <a:rPr lang="en-US" sz="2200" b="0" strike="noStrike" spc="-1">
                <a:solidFill>
                  <a:srgbClr val="000000"/>
                </a:solidFill>
                <a:latin typeface="Corbel"/>
                <a:ea typeface="DejaVu Sans"/>
              </a:rPr>
              <a:t>You work in small shop with 3 systems administrators.  You IT shop has a development team of 5 people and there is a contractor who is the system owner of one server.  Your development team has full admin rights to the database and web servers  The SysAdmins still update and patch the database and web servers, the developers just need admin rights for development. </a:t>
            </a:r>
            <a:endParaRPr lang="en-US" sz="2200" b="0" strike="noStrike" spc="-1">
              <a:latin typeface="Arial"/>
            </a:endParaRPr>
          </a:p>
          <a:p>
            <a:pPr marL="432000" indent="-322920">
              <a:lnSpc>
                <a:spcPct val="100000"/>
              </a:lnSpc>
              <a:spcBef>
                <a:spcPts val="1417"/>
              </a:spcBef>
              <a:buClr>
                <a:srgbClr val="000000"/>
              </a:buClr>
              <a:buSzPct val="45000"/>
              <a:buFont typeface="Wingdings" charset="2"/>
              <a:buChar char=""/>
            </a:pPr>
            <a:r>
              <a:rPr lang="en-US" sz="2200" b="0" strike="noStrike" spc="-1">
                <a:solidFill>
                  <a:srgbClr val="000000"/>
                </a:solidFill>
                <a:latin typeface="Corbel"/>
                <a:ea typeface="DejaVu Sans"/>
              </a:rPr>
              <a:t>The contractor remotes into his server to operate and manage the thermostats for the organization.  He is just a user on the server and cannot perform any admin functions, to include restarting the machine.  He likes to leave his office and drive 10-15 miles to the sysadmin to perform maintances and reboot the machine.</a:t>
            </a:r>
            <a:endParaRPr lang="en-US" sz="22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143000" y="609480"/>
            <a:ext cx="9873720" cy="13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orbel"/>
                <a:ea typeface="DejaVu Sans"/>
              </a:rPr>
              <a:t>What is PowerShell JEA</a:t>
            </a:r>
            <a:endParaRPr lang="en-US" sz="4400" b="0" strike="noStrike" spc="-1">
              <a:latin typeface="Arial"/>
            </a:endParaRPr>
          </a:p>
        </p:txBody>
      </p:sp>
      <p:sp>
        <p:nvSpPr>
          <p:cNvPr id="143" name="CustomShape 2"/>
          <p:cNvSpPr/>
          <p:nvPr/>
        </p:nvSpPr>
        <p:spPr>
          <a:xfrm>
            <a:off x="1143000" y="2057400"/>
            <a:ext cx="9871200" cy="403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181080">
              <a:lnSpc>
                <a:spcPct val="90000"/>
              </a:lnSpc>
              <a:spcBef>
                <a:spcPts val="1400"/>
              </a:spcBef>
              <a:buClr>
                <a:srgbClr val="A5B592"/>
              </a:buClr>
              <a:buSzPct val="80000"/>
              <a:buFont typeface="Corbel"/>
              <a:buChar char="•"/>
            </a:pPr>
            <a:r>
              <a:rPr lang="en-US" sz="2200" b="0" strike="noStrike" spc="-1">
                <a:solidFill>
                  <a:srgbClr val="000000"/>
                </a:solidFill>
                <a:latin typeface="Corbel"/>
                <a:ea typeface="DejaVu Sans"/>
              </a:rPr>
              <a:t>“Just Enough Administration (JEA) is a security technology that enables delegated administration for anything that can be managed with PowerShell.” –Microsoft</a:t>
            </a:r>
            <a:endParaRPr lang="en-US" sz="2200" b="0" strike="noStrike" spc="-1">
              <a:latin typeface="Arial"/>
            </a:endParaRPr>
          </a:p>
          <a:p>
            <a:pPr marL="228600" indent="-181080">
              <a:lnSpc>
                <a:spcPct val="90000"/>
              </a:lnSpc>
              <a:spcBef>
                <a:spcPts val="1400"/>
              </a:spcBef>
              <a:buClr>
                <a:srgbClr val="A5B592"/>
              </a:buClr>
              <a:buSzPct val="80000"/>
              <a:buFont typeface="Corbel"/>
              <a:buChar char="•"/>
            </a:pPr>
            <a:r>
              <a:rPr lang="en-US" sz="2200" b="0" strike="noStrike" spc="-1">
                <a:solidFill>
                  <a:srgbClr val="000000"/>
                </a:solidFill>
                <a:latin typeface="Corbel"/>
                <a:ea typeface="DejaVu Sans"/>
              </a:rPr>
              <a:t>“Just like keys on a key chain” – Jeffery Snover</a:t>
            </a:r>
            <a:endParaRPr lang="en-US" sz="2200" b="0" strike="noStrike" spc="-1">
              <a:latin typeface="Arial"/>
            </a:endParaRPr>
          </a:p>
          <a:p>
            <a:pPr marL="228600" indent="-181080">
              <a:lnSpc>
                <a:spcPct val="90000"/>
              </a:lnSpc>
              <a:spcBef>
                <a:spcPts val="1400"/>
              </a:spcBef>
              <a:buClr>
                <a:srgbClr val="A5B592"/>
              </a:buClr>
              <a:buSzPct val="80000"/>
              <a:buFont typeface="Corbel"/>
              <a:buChar char="•"/>
            </a:pPr>
            <a:r>
              <a:rPr lang="en-US" sz="2200" b="0" strike="noStrike" spc="-1">
                <a:solidFill>
                  <a:srgbClr val="000000"/>
                </a:solidFill>
                <a:latin typeface="Corbel"/>
                <a:ea typeface="DejaVu Sans"/>
              </a:rPr>
              <a:t>“Really cool way to empower my users and fellow admins” – James Honeycutt</a:t>
            </a:r>
            <a:endParaRPr lang="en-US" sz="2200" b="0" strike="noStrike" spc="-1">
              <a:latin typeface="Arial"/>
            </a:endParaRPr>
          </a:p>
          <a:p>
            <a:pPr marL="228600" indent="-181080">
              <a:lnSpc>
                <a:spcPct val="90000"/>
              </a:lnSpc>
              <a:spcBef>
                <a:spcPts val="1400"/>
              </a:spcBef>
              <a:buClr>
                <a:srgbClr val="A5B592"/>
              </a:buClr>
              <a:buSzPct val="80000"/>
              <a:buFont typeface="Corbel"/>
              <a:buChar char="•"/>
            </a:pPr>
            <a:r>
              <a:rPr lang="en-US" sz="2200" b="0" strike="noStrike" spc="-1">
                <a:solidFill>
                  <a:srgbClr val="000000"/>
                </a:solidFill>
                <a:latin typeface="Corbel"/>
                <a:ea typeface="DejaVu Sans"/>
              </a:rPr>
              <a:t>Allows common users to perform admin functions (when properly configured) </a:t>
            </a:r>
            <a:endParaRPr lang="en-US" sz="2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1143000" y="609480"/>
            <a:ext cx="9873720" cy="13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orbel"/>
                <a:ea typeface="DejaVu Sans"/>
              </a:rPr>
              <a:t>Requirements</a:t>
            </a:r>
            <a:endParaRPr lang="en-US" sz="4400" b="0" strike="noStrike" spc="-1">
              <a:latin typeface="Arial"/>
            </a:endParaRPr>
          </a:p>
        </p:txBody>
      </p:sp>
      <p:graphicFrame>
        <p:nvGraphicFramePr>
          <p:cNvPr id="145" name="Table 2"/>
          <p:cNvGraphicFramePr/>
          <p:nvPr>
            <p:extLst>
              <p:ext uri="{D42A27DB-BD31-4B8C-83A1-F6EECF244321}">
                <p14:modId xmlns:p14="http://schemas.microsoft.com/office/powerpoint/2010/main" val="390117210"/>
              </p:ext>
            </p:extLst>
          </p:nvPr>
        </p:nvGraphicFramePr>
        <p:xfrm>
          <a:off x="1279511" y="2053336"/>
          <a:ext cx="8509680" cy="2751328"/>
        </p:xfrm>
        <a:graphic>
          <a:graphicData uri="http://schemas.openxmlformats.org/drawingml/2006/table">
            <a:tbl>
              <a:tblPr>
                <a:effectLst/>
              </a:tblPr>
              <a:tblGrid>
                <a:gridCol w="4254840">
                  <a:extLst>
                    <a:ext uri="{9D8B030D-6E8A-4147-A177-3AD203B41FA5}">
                      <a16:colId xmlns:a16="http://schemas.microsoft.com/office/drawing/2014/main" val="20000"/>
                    </a:ext>
                  </a:extLst>
                </a:gridCol>
                <a:gridCol w="4254840">
                  <a:extLst>
                    <a:ext uri="{9D8B030D-6E8A-4147-A177-3AD203B41FA5}">
                      <a16:colId xmlns:a16="http://schemas.microsoft.com/office/drawing/2014/main" val="20001"/>
                    </a:ext>
                  </a:extLst>
                </a:gridCol>
              </a:tblGrid>
              <a:tr h="0">
                <a:tc>
                  <a:txBody>
                    <a:bodyPr/>
                    <a:lstStyle/>
                    <a:p>
                      <a:pPr marL="47520" indent="0">
                        <a:lnSpc>
                          <a:spcPct val="90000"/>
                        </a:lnSpc>
                        <a:spcBef>
                          <a:spcPts val="1400"/>
                        </a:spcBef>
                        <a:buClr>
                          <a:srgbClr val="A5B592"/>
                        </a:buClr>
                        <a:buSzPct val="80000"/>
                        <a:buFontTx/>
                        <a:buNone/>
                      </a:pPr>
                      <a:r>
                        <a:rPr lang="en-US" sz="2800" b="0" u="sng" strike="noStrike" spc="-1" dirty="0">
                          <a:solidFill>
                            <a:srgbClr val="000000"/>
                          </a:solidFill>
                          <a:latin typeface="Corbel"/>
                        </a:rPr>
                        <a:t>Client </a:t>
                      </a:r>
                      <a:br>
                        <a:rPr dirty="0"/>
                      </a:br>
                      <a:r>
                        <a:rPr lang="en-US" sz="2800" b="0" strike="noStrike" spc="-1" dirty="0">
                          <a:solidFill>
                            <a:srgbClr val="000000"/>
                          </a:solidFill>
                          <a:latin typeface="Corbel"/>
                        </a:rPr>
                        <a:t>Win 10 1511 or higher</a:t>
                      </a:r>
                      <a:br>
                        <a:rPr dirty="0"/>
                      </a:br>
                      <a:r>
                        <a:rPr lang="en-US" sz="2800" b="0" strike="noStrike" spc="-1" dirty="0">
                          <a:solidFill>
                            <a:srgbClr val="000000"/>
                          </a:solidFill>
                          <a:latin typeface="Corbel"/>
                        </a:rPr>
                        <a:t>Win 8, 8.1</a:t>
                      </a:r>
                      <a:br>
                        <a:rPr dirty="0"/>
                      </a:br>
                      <a:r>
                        <a:rPr lang="en-US" sz="2800" b="0" strike="noStrike" spc="-1" dirty="0">
                          <a:solidFill>
                            <a:srgbClr val="000000"/>
                          </a:solidFill>
                          <a:latin typeface="Corbel"/>
                        </a:rPr>
                        <a:t>Win 7</a:t>
                      </a:r>
                      <a:endParaRPr lang="en-US" sz="2800" b="0" strike="noStrike" spc="-1" dirty="0">
                        <a:latin typeface="Arial"/>
                      </a:endParaRPr>
                    </a:p>
                    <a:p>
                      <a:pPr>
                        <a:lnSpc>
                          <a:spcPct val="90000"/>
                        </a:lnSpc>
                        <a:spcBef>
                          <a:spcPts val="1400"/>
                        </a:spcBef>
                      </a:pPr>
                      <a:endParaRPr lang="en-US" sz="2800" b="0" strike="noStrike" spc="-1" dirty="0">
                        <a:latin typeface="Arial"/>
                      </a:endParaRPr>
                    </a:p>
                    <a:p>
                      <a:pPr>
                        <a:lnSpc>
                          <a:spcPct val="90000"/>
                        </a:lnSpc>
                        <a:spcBef>
                          <a:spcPts val="1400"/>
                        </a:spcBef>
                      </a:pPr>
                      <a:endParaRPr lang="en-US" sz="2800" b="0" strike="noStrike" spc="-1" dirty="0">
                        <a:latin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indent="0">
                        <a:lnSpc>
                          <a:spcPct val="90000"/>
                        </a:lnSpc>
                        <a:spcBef>
                          <a:spcPts val="1400"/>
                        </a:spcBef>
                        <a:buClr>
                          <a:srgbClr val="000000"/>
                        </a:buClr>
                        <a:buFontTx/>
                        <a:buNone/>
                      </a:pPr>
                      <a:r>
                        <a:rPr lang="en-US" sz="2800" b="0" u="sng" strike="noStrike" spc="-1" dirty="0">
                          <a:solidFill>
                            <a:srgbClr val="000000"/>
                          </a:solidFill>
                          <a:latin typeface="Corbel"/>
                        </a:rPr>
                        <a:t>Server</a:t>
                      </a:r>
                    </a:p>
                    <a:p>
                      <a:pPr marL="0" indent="0">
                        <a:lnSpc>
                          <a:spcPct val="90000"/>
                        </a:lnSpc>
                        <a:spcBef>
                          <a:spcPts val="1400"/>
                        </a:spcBef>
                        <a:buClr>
                          <a:srgbClr val="000000"/>
                        </a:buClr>
                        <a:buFont typeface="Symbol"/>
                        <a:buNone/>
                      </a:pPr>
                      <a:r>
                        <a:rPr lang="en-US" sz="2800" b="0" strike="noStrike" spc="-1" dirty="0">
                          <a:solidFill>
                            <a:srgbClr val="000000"/>
                          </a:solidFill>
                          <a:latin typeface="Corbel"/>
                        </a:rPr>
                        <a:t>2019</a:t>
                      </a:r>
                      <a:br>
                        <a:rPr dirty="0"/>
                      </a:br>
                      <a:r>
                        <a:rPr lang="en-US" sz="2800" b="0" strike="noStrike" spc="-1" dirty="0">
                          <a:solidFill>
                            <a:srgbClr val="000000"/>
                          </a:solidFill>
                          <a:latin typeface="Corbel"/>
                        </a:rPr>
                        <a:t>2016</a:t>
                      </a:r>
                      <a:br>
                        <a:rPr dirty="0"/>
                      </a:br>
                      <a:r>
                        <a:rPr lang="en-US" sz="2800" b="0" strike="noStrike" spc="-1" dirty="0">
                          <a:solidFill>
                            <a:srgbClr val="000000"/>
                          </a:solidFill>
                          <a:latin typeface="Corbel"/>
                        </a:rPr>
                        <a:t>2012, 2012r2</a:t>
                      </a:r>
                      <a:br>
                        <a:rPr dirty="0"/>
                      </a:br>
                      <a:r>
                        <a:rPr lang="en-US" sz="2800" b="0" strike="noStrike" spc="-1" dirty="0">
                          <a:solidFill>
                            <a:srgbClr val="000000"/>
                          </a:solidFill>
                          <a:latin typeface="Corbel"/>
                        </a:rPr>
                        <a:t>2008r2</a:t>
                      </a:r>
                      <a:endParaRPr lang="en-US" sz="2800" b="0" strike="noStrike" spc="-1" dirty="0">
                        <a:latin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46" name="CustomShape 3"/>
          <p:cNvSpPr/>
          <p:nvPr/>
        </p:nvSpPr>
        <p:spPr>
          <a:xfrm>
            <a:off x="1015560" y="4420440"/>
            <a:ext cx="8508600" cy="136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1280">
              <a:lnSpc>
                <a:spcPct val="100000"/>
              </a:lnSpc>
              <a:buClr>
                <a:srgbClr val="000000"/>
              </a:buClr>
              <a:buFont typeface="Arial"/>
              <a:buChar char="•"/>
            </a:pPr>
            <a:r>
              <a:rPr lang="en-US" sz="2800" b="0" strike="noStrike" spc="-1">
                <a:solidFill>
                  <a:srgbClr val="000000"/>
                </a:solidFill>
                <a:latin typeface="Corbel"/>
                <a:ea typeface="DejaVu Sans"/>
              </a:rPr>
              <a:t>WMF 5 (Windows Management Framework)</a:t>
            </a:r>
            <a:endParaRPr lang="en-US" sz="2800" b="0" strike="noStrike" spc="-1">
              <a:latin typeface="Arial"/>
            </a:endParaRPr>
          </a:p>
          <a:p>
            <a:pPr>
              <a:lnSpc>
                <a:spcPct val="100000"/>
              </a:lnSpc>
            </a:pPr>
            <a:endParaRPr lang="en-US" sz="2800" b="0" strike="noStrike" spc="-1">
              <a:latin typeface="Arial"/>
            </a:endParaRPr>
          </a:p>
          <a:p>
            <a:pPr marL="343080" indent="-341280">
              <a:lnSpc>
                <a:spcPct val="100000"/>
              </a:lnSpc>
              <a:buClr>
                <a:srgbClr val="000000"/>
              </a:buClr>
              <a:buFont typeface="Arial"/>
              <a:buChar char="•"/>
            </a:pPr>
            <a:r>
              <a:rPr lang="en-US" sz="2800" b="0" strike="noStrike" spc="-1">
                <a:solidFill>
                  <a:srgbClr val="000000"/>
                </a:solidFill>
                <a:latin typeface="Corbel"/>
                <a:ea typeface="DejaVu Sans"/>
              </a:rPr>
              <a:t>PowerShell Remoting</a:t>
            </a:r>
            <a:endParaRPr lang="en-US" sz="2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1159560" y="693720"/>
            <a:ext cx="9871200" cy="546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45720" algn="ctr">
              <a:lnSpc>
                <a:spcPct val="90000"/>
              </a:lnSpc>
              <a:spcBef>
                <a:spcPts val="1400"/>
              </a:spcBef>
            </a:pPr>
            <a:r>
              <a:rPr lang="en-US" sz="7200" b="0" strike="noStrike" spc="-1">
                <a:solidFill>
                  <a:srgbClr val="000000"/>
                </a:solidFill>
                <a:latin typeface="Corbel"/>
                <a:ea typeface="DejaVu Sans"/>
              </a:rPr>
              <a:t>How does it work?</a:t>
            </a:r>
            <a:endParaRPr lang="en-US" sz="72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1143000" y="609480"/>
            <a:ext cx="9873720" cy="13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orbel"/>
                <a:ea typeface="DejaVu Sans"/>
              </a:rPr>
              <a:t>How It Works</a:t>
            </a:r>
            <a:endParaRPr lang="en-US" sz="4400" b="0" strike="noStrike" spc="-1">
              <a:latin typeface="Arial"/>
            </a:endParaRPr>
          </a:p>
        </p:txBody>
      </p:sp>
      <p:sp>
        <p:nvSpPr>
          <p:cNvPr id="149" name="CustomShape 2"/>
          <p:cNvSpPr/>
          <p:nvPr/>
        </p:nvSpPr>
        <p:spPr>
          <a:xfrm>
            <a:off x="1143000" y="2057400"/>
            <a:ext cx="9871200" cy="403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181080">
              <a:lnSpc>
                <a:spcPct val="90000"/>
              </a:lnSpc>
              <a:spcBef>
                <a:spcPts val="1400"/>
              </a:spcBef>
              <a:buClr>
                <a:srgbClr val="A5B592"/>
              </a:buClr>
              <a:buSzPct val="80000"/>
              <a:buFont typeface="Corbel"/>
              <a:buChar char="•"/>
            </a:pPr>
            <a:r>
              <a:rPr lang="en-US" sz="2200" b="0" strike="noStrike" spc="-1" dirty="0">
                <a:solidFill>
                  <a:srgbClr val="000000"/>
                </a:solidFill>
                <a:latin typeface="Corbel"/>
                <a:ea typeface="DejaVu Sans"/>
              </a:rPr>
              <a:t>User/Admin uses PowerShell remoting to access remote server using the Session configuration file and using “</a:t>
            </a:r>
            <a:r>
              <a:rPr lang="en-US" sz="2200" b="0" strike="noStrike" spc="-1" dirty="0" err="1">
                <a:solidFill>
                  <a:srgbClr val="000000"/>
                </a:solidFill>
                <a:latin typeface="Corbel"/>
                <a:ea typeface="DejaVu Sans"/>
              </a:rPr>
              <a:t>Runas</a:t>
            </a:r>
            <a:r>
              <a:rPr lang="en-US" sz="2200" b="0" strike="noStrike" spc="-1" dirty="0">
                <a:solidFill>
                  <a:srgbClr val="000000"/>
                </a:solidFill>
                <a:latin typeface="Corbel"/>
                <a:ea typeface="DejaVu Sans"/>
              </a:rPr>
              <a:t>”</a:t>
            </a:r>
            <a:endParaRPr lang="en-US" sz="2200" b="0" strike="noStrike" spc="-1" dirty="0">
              <a:latin typeface="Arial"/>
            </a:endParaRPr>
          </a:p>
          <a:p>
            <a:pPr marL="228600" indent="-181080">
              <a:lnSpc>
                <a:spcPct val="90000"/>
              </a:lnSpc>
              <a:spcBef>
                <a:spcPts val="1400"/>
              </a:spcBef>
              <a:buClr>
                <a:srgbClr val="A5B592"/>
              </a:buClr>
              <a:buSzPct val="80000"/>
              <a:buFont typeface="Corbel"/>
              <a:buChar char="•"/>
            </a:pPr>
            <a:r>
              <a:rPr lang="en-US" sz="2200" b="0" strike="noStrike" spc="-1" dirty="0">
                <a:solidFill>
                  <a:srgbClr val="000000"/>
                </a:solidFill>
                <a:latin typeface="Corbel"/>
                <a:ea typeface="DejaVu Sans"/>
              </a:rPr>
              <a:t>A virtual Admin account is created and used during THIS SESSION ONLY</a:t>
            </a:r>
            <a:endParaRPr lang="en-US" sz="2200" b="0" strike="noStrike" spc="-1" dirty="0">
              <a:latin typeface="Arial"/>
            </a:endParaRPr>
          </a:p>
          <a:p>
            <a:pPr marL="228600" indent="-181080">
              <a:lnSpc>
                <a:spcPct val="90000"/>
              </a:lnSpc>
              <a:spcBef>
                <a:spcPts val="1400"/>
              </a:spcBef>
              <a:buClr>
                <a:srgbClr val="A5B592"/>
              </a:buClr>
              <a:buSzPct val="80000"/>
              <a:buFont typeface="Corbel"/>
              <a:buChar char="•"/>
            </a:pPr>
            <a:r>
              <a:rPr lang="en-US" sz="2200" b="0" strike="noStrike" spc="-1" dirty="0">
                <a:solidFill>
                  <a:srgbClr val="000000"/>
                </a:solidFill>
                <a:latin typeface="Corbel"/>
                <a:ea typeface="DejaVu Sans"/>
              </a:rPr>
              <a:t>The virtual admin technically has access to all </a:t>
            </a:r>
            <a:r>
              <a:rPr lang="en-US" sz="2200" spc="-1" dirty="0">
                <a:solidFill>
                  <a:srgbClr val="000000"/>
                </a:solidFill>
                <a:latin typeface="Corbel"/>
                <a:ea typeface="DejaVu Sans"/>
              </a:rPr>
              <a:t>cmd</a:t>
            </a:r>
            <a:r>
              <a:rPr lang="en-US" sz="2200" b="0" strike="noStrike" spc="-1" dirty="0">
                <a:solidFill>
                  <a:srgbClr val="000000"/>
                </a:solidFill>
                <a:latin typeface="Corbel"/>
                <a:ea typeface="DejaVu Sans"/>
              </a:rPr>
              <a:t>lets, but only shows the user what they are entitled to, based on the Role Capabilities File</a:t>
            </a:r>
            <a:endParaRPr lang="en-US" sz="2200" b="0" strike="noStrike" spc="-1" dirty="0">
              <a:latin typeface="Arial"/>
            </a:endParaRPr>
          </a:p>
          <a:p>
            <a:pPr marL="228600" indent="-181080">
              <a:lnSpc>
                <a:spcPct val="90000"/>
              </a:lnSpc>
              <a:spcBef>
                <a:spcPts val="1400"/>
              </a:spcBef>
              <a:buClr>
                <a:srgbClr val="A5B592"/>
              </a:buClr>
              <a:buSzPct val="80000"/>
              <a:buFont typeface="Corbel"/>
              <a:buChar char="•"/>
            </a:pPr>
            <a:r>
              <a:rPr lang="en-US" sz="2200" b="0" strike="noStrike" spc="-1" dirty="0">
                <a:solidFill>
                  <a:srgbClr val="000000"/>
                </a:solidFill>
                <a:latin typeface="Corbel"/>
                <a:ea typeface="DejaVu Sans"/>
              </a:rPr>
              <a:t>User does what they need to, exits remote </a:t>
            </a:r>
            <a:r>
              <a:rPr lang="en-US" sz="2200" b="0" strike="noStrike" spc="-1" dirty="0" err="1">
                <a:solidFill>
                  <a:srgbClr val="000000"/>
                </a:solidFill>
                <a:latin typeface="Corbel"/>
                <a:ea typeface="DejaVu Sans"/>
              </a:rPr>
              <a:t>pssession</a:t>
            </a:r>
            <a:endParaRPr lang="en-US" sz="22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9">
                                            <p:txEl>
                                              <p:pRg st="0" end="0"/>
                                            </p:txEl>
                                          </p:spTgt>
                                        </p:tgtEl>
                                        <p:attrNameLst>
                                          <p:attrName>style.visibility</p:attrName>
                                        </p:attrNameLst>
                                      </p:cBhvr>
                                      <p:to>
                                        <p:strVal val="visible"/>
                                      </p:to>
                                    </p:set>
                                    <p:anim calcmode="lin" valueType="num">
                                      <p:cBhvr additive="repl">
                                        <p:cTn id="7" dur="500" fill="hold"/>
                                        <p:tgtEl>
                                          <p:spTgt spid="149">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9">
                                            <p:txEl>
                                              <p:pRg st="1" end="1"/>
                                            </p:txEl>
                                          </p:spTgt>
                                        </p:tgtEl>
                                        <p:attrNameLst>
                                          <p:attrName>style.visibility</p:attrName>
                                        </p:attrNameLst>
                                      </p:cBhvr>
                                      <p:to>
                                        <p:strVal val="visible"/>
                                      </p:to>
                                    </p:set>
                                    <p:anim calcmode="lin" valueType="num">
                                      <p:cBhvr additive="repl">
                                        <p:cTn id="13" dur="500" fill="hold"/>
                                        <p:tgtEl>
                                          <p:spTgt spid="149">
                                            <p:txEl>
                                              <p:pRg st="1" end="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9">
                                            <p:txEl>
                                              <p:pRg st="2" end="2"/>
                                            </p:txEl>
                                          </p:spTgt>
                                        </p:tgtEl>
                                        <p:attrNameLst>
                                          <p:attrName>style.visibility</p:attrName>
                                        </p:attrNameLst>
                                      </p:cBhvr>
                                      <p:to>
                                        <p:strVal val="visible"/>
                                      </p:to>
                                    </p:set>
                                    <p:anim calcmode="lin" valueType="num">
                                      <p:cBhvr additive="repl">
                                        <p:cTn id="19" dur="500" fill="hold"/>
                                        <p:tgtEl>
                                          <p:spTgt spid="149">
                                            <p:txEl>
                                              <p:pRg st="2" end="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9">
                                            <p:txEl>
                                              <p:pRg st="3" end="3"/>
                                            </p:txEl>
                                          </p:spTgt>
                                        </p:tgtEl>
                                        <p:attrNameLst>
                                          <p:attrName>style.visibility</p:attrName>
                                        </p:attrNameLst>
                                      </p:cBhvr>
                                      <p:to>
                                        <p:strVal val="visible"/>
                                      </p:to>
                                    </p:set>
                                    <p:anim calcmode="lin" valueType="num">
                                      <p:cBhvr additive="repl">
                                        <p:cTn id="25" dur="500" fill="hold"/>
                                        <p:tgtEl>
                                          <p:spTgt spid="149">
                                            <p:txEl>
                                              <p:pRg st="3" end="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4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Honeycutt - Presentation</Template>
  <TotalTime>9141</TotalTime>
  <Words>1148</Words>
  <Application>Microsoft Office PowerPoint</Application>
  <PresentationFormat>Widescreen</PresentationFormat>
  <Paragraphs>116</Paragraphs>
  <Slides>19</Slides>
  <Notes>19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19</vt:i4>
      </vt:variant>
    </vt:vector>
  </HeadingPairs>
  <TitlesOfParts>
    <vt:vector size="27" baseType="lpstr">
      <vt:lpstr>Arial</vt:lpstr>
      <vt:lpstr>Corbel</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J-J-J-JEA Power</dc:title>
  <dc:subject/>
  <dc:creator>James Honeycutt</dc:creator>
  <dc:description/>
  <cp:lastModifiedBy>James Honeycutt</cp:lastModifiedBy>
  <cp:revision>75</cp:revision>
  <cp:lastPrinted>2020-02-20T03:20:51Z</cp:lastPrinted>
  <dcterms:created xsi:type="dcterms:W3CDTF">2019-02-25T18:46:34Z</dcterms:created>
  <dcterms:modified xsi:type="dcterms:W3CDTF">2020-02-20T03:27:31Z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2</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5</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20</vt:i4>
  </property>
</Properties>
</file>