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09" r:id="rId1"/>
  </p:sldMasterIdLst>
  <p:notesMasterIdLst>
    <p:notesMasterId r:id="rId21"/>
  </p:notesMasterIdLst>
  <p:sldIdLst>
    <p:sldId id="256" r:id="rId2"/>
    <p:sldId id="277" r:id="rId3"/>
    <p:sldId id="259"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100" y="56"/>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PlaceHolder 1"/>
          <p:cNvSpPr>
            <a:spLocks noGrp="1" noRot="1" noChangeAspect="1"/>
          </p:cNvSpPr>
          <p:nvPr>
            <p:ph type="sldImg"/>
          </p:nvPr>
        </p:nvSpPr>
        <p:spPr>
          <a:xfrm>
            <a:off x="139700" y="804863"/>
            <a:ext cx="7035800" cy="3957637"/>
          </a:xfrm>
          <a:prstGeom prst="rect">
            <a:avLst/>
          </a:prstGeom>
        </p:spPr>
        <p:txBody>
          <a:bodyPr lIns="0" tIns="0" rIns="0" bIns="0" anchor="ctr">
            <a:noAutofit/>
          </a:bodyPr>
          <a:lstStyle/>
          <a:p>
            <a:pPr algn="ctr"/>
            <a:r>
              <a:rPr lang="en-US" sz="4700" b="0" strike="noStrike" spc="-1">
                <a:latin typeface="Arial"/>
              </a:rPr>
              <a:t>Click to move the slide</a:t>
            </a:r>
          </a:p>
        </p:txBody>
      </p:sp>
      <p:sp>
        <p:nvSpPr>
          <p:cNvPr id="126" name="PlaceHolder 2"/>
          <p:cNvSpPr>
            <a:spLocks noGrp="1"/>
          </p:cNvSpPr>
          <p:nvPr>
            <p:ph type="body"/>
          </p:nvPr>
        </p:nvSpPr>
        <p:spPr>
          <a:xfrm>
            <a:off x="341568" y="4721478"/>
            <a:ext cx="6632064" cy="4752216"/>
          </a:xfrm>
          <a:prstGeom prst="rect">
            <a:avLst/>
          </a:prstGeom>
        </p:spPr>
        <p:txBody>
          <a:bodyPr lIns="0" tIns="0" rIns="0" bIns="0">
            <a:noAutofit/>
          </a:bodyPr>
          <a:lstStyle/>
          <a:p>
            <a:r>
              <a:rPr lang="en-US" sz="2100" b="0" strike="noStrike" spc="-1">
                <a:latin typeface="Arial"/>
              </a:rPr>
              <a:t>Click to edit the notes format</a:t>
            </a:r>
          </a:p>
        </p:txBody>
      </p:sp>
      <p:sp>
        <p:nvSpPr>
          <p:cNvPr id="127" name="PlaceHolder 3"/>
          <p:cNvSpPr>
            <a:spLocks noGrp="1"/>
          </p:cNvSpPr>
          <p:nvPr>
            <p:ph type="hdr"/>
          </p:nvPr>
        </p:nvSpPr>
        <p:spPr>
          <a:xfrm>
            <a:off x="0" y="0"/>
            <a:ext cx="3597696" cy="527688"/>
          </a:xfrm>
          <a:prstGeom prst="rect">
            <a:avLst/>
          </a:prstGeom>
        </p:spPr>
        <p:txBody>
          <a:bodyPr lIns="0" tIns="0" rIns="0" bIns="0">
            <a:noAutofit/>
          </a:bodyPr>
          <a:lstStyle/>
          <a:p>
            <a:r>
              <a:rPr lang="en-US" sz="1500" b="0" strike="noStrike" spc="-1">
                <a:latin typeface="Times New Roman"/>
              </a:rPr>
              <a:t> </a:t>
            </a:r>
          </a:p>
        </p:txBody>
      </p:sp>
      <p:sp>
        <p:nvSpPr>
          <p:cNvPr id="128" name="PlaceHolder 4"/>
          <p:cNvSpPr>
            <a:spLocks noGrp="1"/>
          </p:cNvSpPr>
          <p:nvPr>
            <p:ph type="dt"/>
          </p:nvPr>
        </p:nvSpPr>
        <p:spPr>
          <a:xfrm>
            <a:off x="3704340" y="0"/>
            <a:ext cx="3597696" cy="527688"/>
          </a:xfrm>
          <a:prstGeom prst="rect">
            <a:avLst/>
          </a:prstGeom>
        </p:spPr>
        <p:txBody>
          <a:bodyPr lIns="0" tIns="0" rIns="0" bIns="0">
            <a:noAutofit/>
          </a:bodyPr>
          <a:lstStyle/>
          <a:p>
            <a:pPr algn="r"/>
            <a:r>
              <a:rPr lang="en-US" sz="1500" b="0" strike="noStrike" spc="-1">
                <a:latin typeface="Times New Roman"/>
              </a:rPr>
              <a:t> </a:t>
            </a:r>
          </a:p>
        </p:txBody>
      </p:sp>
      <p:sp>
        <p:nvSpPr>
          <p:cNvPr id="129" name="PlaceHolder 5"/>
          <p:cNvSpPr>
            <a:spLocks noGrp="1"/>
          </p:cNvSpPr>
          <p:nvPr>
            <p:ph type="ftr"/>
          </p:nvPr>
        </p:nvSpPr>
        <p:spPr>
          <a:xfrm>
            <a:off x="0" y="10033254"/>
            <a:ext cx="3597696" cy="527688"/>
          </a:xfrm>
          <a:prstGeom prst="rect">
            <a:avLst/>
          </a:prstGeom>
        </p:spPr>
        <p:txBody>
          <a:bodyPr lIns="0" tIns="0" rIns="0" bIns="0" anchor="b">
            <a:noAutofit/>
          </a:bodyPr>
          <a:lstStyle/>
          <a:p>
            <a:r>
              <a:rPr lang="en-US" sz="1500" b="0" strike="noStrike" spc="-1">
                <a:latin typeface="Times New Roman"/>
              </a:rPr>
              <a:t> </a:t>
            </a:r>
          </a:p>
        </p:txBody>
      </p:sp>
      <p:sp>
        <p:nvSpPr>
          <p:cNvPr id="130" name="PlaceHolder 6"/>
          <p:cNvSpPr>
            <a:spLocks noGrp="1"/>
          </p:cNvSpPr>
          <p:nvPr>
            <p:ph type="sldNum"/>
          </p:nvPr>
        </p:nvSpPr>
        <p:spPr>
          <a:xfrm>
            <a:off x="4692480" y="10033254"/>
            <a:ext cx="3597696" cy="527688"/>
          </a:xfrm>
          <a:prstGeom prst="rect">
            <a:avLst/>
          </a:prstGeom>
        </p:spPr>
        <p:txBody>
          <a:bodyPr lIns="0" tIns="0" rIns="0" bIns="0" anchor="b">
            <a:noAutofit/>
          </a:bodyPr>
          <a:lstStyle/>
          <a:p>
            <a:pPr algn="r"/>
            <a:fld id="{48F3DA80-3B4E-4E31-8B37-57CF806745FB}" type="slidenum">
              <a:rPr lang="en-US" sz="1500" b="0" strike="noStrike" spc="-1">
                <a:latin typeface="Times New Roman"/>
              </a:rPr>
              <a:t>‹#›</a:t>
            </a:fld>
            <a:endParaRPr lang="en-US" sz="15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powershell/jea/session-configurations"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technet.microsoft.com/library/dn433292.aspx"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powershell/jea/role-capabilities"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technet.microsoft.com/library/jj635704.aspx"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48F3DA80-3B4E-4E31-8B37-57CF806745FB}" type="slidenum">
              <a:rPr lang="en-US" sz="1500" spc="-1">
                <a:latin typeface="Times New Roman"/>
              </a:rPr>
              <a:t>1</a:t>
            </a:fld>
            <a:endParaRPr lang="en-US" sz="1500" spc="-1">
              <a:latin typeface="Times New Roman"/>
            </a:endParaRPr>
          </a:p>
        </p:txBody>
      </p:sp>
    </p:spTree>
    <p:extLst>
      <p:ext uri="{BB962C8B-B14F-4D97-AF65-F5344CB8AC3E}">
        <p14:creationId xmlns:p14="http://schemas.microsoft.com/office/powerpoint/2010/main" val="3361453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PlaceHolder 1"/>
          <p:cNvSpPr>
            <a:spLocks noGrp="1" noRot="1" noChangeAspect="1"/>
          </p:cNvSpPr>
          <p:nvPr>
            <p:ph type="sldImg"/>
          </p:nvPr>
        </p:nvSpPr>
        <p:spPr>
          <a:xfrm>
            <a:off x="779463" y="1200150"/>
            <a:ext cx="5754687" cy="3238500"/>
          </a:xfrm>
          <a:prstGeom prst="rect">
            <a:avLst/>
          </a:prstGeom>
        </p:spPr>
      </p:sp>
      <p:sp>
        <p:nvSpPr>
          <p:cNvPr id="194" name="PlaceHolder 2"/>
          <p:cNvSpPr>
            <a:spLocks noGrp="1"/>
          </p:cNvSpPr>
          <p:nvPr>
            <p:ph type="body"/>
          </p:nvPr>
        </p:nvSpPr>
        <p:spPr>
          <a:xfrm>
            <a:off x="731520" y="4620672"/>
            <a:ext cx="5850240" cy="3778488"/>
          </a:xfrm>
          <a:prstGeom prst="rect">
            <a:avLst/>
          </a:prstGeom>
        </p:spPr>
        <p:txBody>
          <a:bodyPr lIns="0" tIns="0" rIns="0" bIns="0">
            <a:noAutofit/>
          </a:bodyPr>
          <a:lstStyle/>
          <a:p>
            <a:pPr marL="228334" indent="-226811"/>
            <a:r>
              <a:rPr lang="en-US" sz="1300" u="sng" spc="-1">
                <a:solidFill>
                  <a:srgbClr val="000000"/>
                </a:solidFill>
                <a:hlinkClick r:id="rId3"/>
              </a:rPr>
              <a:t>https://docs.microsoft.com/en-us/powershell/jea/session-configurations</a:t>
            </a:r>
            <a:endParaRPr lang="en-US" sz="1300" spc="-1">
              <a:latin typeface="Arial"/>
            </a:endParaRPr>
          </a:p>
          <a:p>
            <a:pPr marL="228334" indent="-226811"/>
            <a:br/>
            <a:r>
              <a:rPr lang="en-US" sz="1300" spc="-1">
                <a:solidFill>
                  <a:srgbClr val="000000"/>
                </a:solidFill>
              </a:rPr>
              <a:t>You can open the session configuration file in any text editor. The -SessionType RestrictedRemoteServer field indicates that the session configuration will be used by JEA for secure management. Sessions configured this way will operate in </a:t>
            </a:r>
            <a:r>
              <a:rPr lang="en-US" sz="1300" u="sng" spc="-1">
                <a:solidFill>
                  <a:srgbClr val="000000"/>
                </a:solidFill>
                <a:hlinkClick r:id="rId4"/>
              </a:rPr>
              <a:t>NoLanguage mode</a:t>
            </a:r>
            <a:r>
              <a:rPr lang="en-US" sz="1300" u="sng" spc="-1">
                <a:solidFill>
                  <a:srgbClr val="000000"/>
                </a:solidFill>
              </a:rPr>
              <a:t> </a:t>
            </a:r>
            <a:r>
              <a:rPr lang="en-US" sz="1300" spc="-1">
                <a:solidFill>
                  <a:srgbClr val="000000"/>
                </a:solidFill>
              </a:rPr>
              <a:t>and only have the following 8 default commands (and aliases) available:</a:t>
            </a:r>
            <a:endParaRPr lang="en-US" sz="1300" spc="-1">
              <a:latin typeface="Arial"/>
            </a:endParaRPr>
          </a:p>
          <a:p>
            <a:pPr marL="228334" indent="-226811"/>
            <a:r>
              <a:rPr lang="en-US" sz="1300" spc="-1">
                <a:solidFill>
                  <a:srgbClr val="000000"/>
                </a:solidFill>
              </a:rPr>
              <a:t>Clear-Host (cls, clear)</a:t>
            </a:r>
            <a:endParaRPr lang="en-US" sz="1300" spc="-1">
              <a:latin typeface="Arial"/>
            </a:endParaRPr>
          </a:p>
          <a:p>
            <a:pPr marL="228334" indent="-226811"/>
            <a:r>
              <a:rPr lang="en-US" sz="1300" spc="-1">
                <a:solidFill>
                  <a:srgbClr val="000000"/>
                </a:solidFill>
              </a:rPr>
              <a:t>Exit-PSSession (exsn, exit)</a:t>
            </a:r>
            <a:endParaRPr lang="en-US" sz="1300" spc="-1">
              <a:latin typeface="Arial"/>
            </a:endParaRPr>
          </a:p>
          <a:p>
            <a:pPr marL="228334" indent="-226811"/>
            <a:r>
              <a:rPr lang="en-US" sz="1300" spc="-1">
                <a:solidFill>
                  <a:srgbClr val="000000"/>
                </a:solidFill>
              </a:rPr>
              <a:t>Get-Command (gcm)</a:t>
            </a:r>
            <a:endParaRPr lang="en-US" sz="1300" spc="-1">
              <a:latin typeface="Arial"/>
            </a:endParaRPr>
          </a:p>
          <a:p>
            <a:pPr marL="228334" indent="-226811"/>
            <a:r>
              <a:rPr lang="en-US" sz="1300" spc="-1">
                <a:solidFill>
                  <a:srgbClr val="000000"/>
                </a:solidFill>
              </a:rPr>
              <a:t>Get-FormatData</a:t>
            </a:r>
            <a:endParaRPr lang="en-US" sz="1300" spc="-1">
              <a:latin typeface="Arial"/>
            </a:endParaRPr>
          </a:p>
          <a:p>
            <a:pPr marL="228334" indent="-226811"/>
            <a:r>
              <a:rPr lang="en-US" sz="1300" spc="-1">
                <a:solidFill>
                  <a:srgbClr val="000000"/>
                </a:solidFill>
              </a:rPr>
              <a:t>Get-Help</a:t>
            </a:r>
            <a:endParaRPr lang="en-US" sz="1300" spc="-1">
              <a:latin typeface="Arial"/>
            </a:endParaRPr>
          </a:p>
          <a:p>
            <a:pPr marL="228334" indent="-226811"/>
            <a:r>
              <a:rPr lang="en-US" sz="1300" spc="-1">
                <a:solidFill>
                  <a:srgbClr val="000000"/>
                </a:solidFill>
              </a:rPr>
              <a:t>Measure-Object (measure)</a:t>
            </a:r>
            <a:endParaRPr lang="en-US" sz="1300" spc="-1">
              <a:latin typeface="Arial"/>
            </a:endParaRPr>
          </a:p>
          <a:p>
            <a:pPr marL="228334" indent="-226811"/>
            <a:r>
              <a:rPr lang="en-US" sz="1300" spc="-1">
                <a:solidFill>
                  <a:srgbClr val="000000"/>
                </a:solidFill>
              </a:rPr>
              <a:t>Out-Default</a:t>
            </a:r>
            <a:endParaRPr lang="en-US" sz="1300" spc="-1">
              <a:latin typeface="Arial"/>
            </a:endParaRPr>
          </a:p>
          <a:p>
            <a:pPr marL="228334" indent="-226811"/>
            <a:r>
              <a:rPr lang="en-US" sz="1300" spc="-1">
                <a:solidFill>
                  <a:srgbClr val="000000"/>
                </a:solidFill>
              </a:rPr>
              <a:t>Select-Object (select)</a:t>
            </a:r>
            <a:endParaRPr lang="en-US" sz="1300" spc="-1">
              <a:latin typeface="Arial"/>
            </a:endParaRPr>
          </a:p>
          <a:p>
            <a:pPr marL="228334" indent="-226811"/>
            <a:br/>
            <a:endParaRPr lang="en-US" sz="1300" spc="-1">
              <a:latin typeface="Arial"/>
            </a:endParaRPr>
          </a:p>
        </p:txBody>
      </p:sp>
      <p:sp>
        <p:nvSpPr>
          <p:cNvPr id="195" name="CustomShape 3"/>
          <p:cNvSpPr/>
          <p:nvPr/>
        </p:nvSpPr>
        <p:spPr>
          <a:xfrm>
            <a:off x="4143744" y="9119628"/>
            <a:ext cx="3168000" cy="479682"/>
          </a:xfrm>
          <a:prstGeom prst="rect">
            <a:avLst/>
          </a:prstGeom>
          <a:noFill/>
          <a:ln>
            <a:noFill/>
          </a:ln>
        </p:spPr>
        <p:style>
          <a:lnRef idx="0">
            <a:scrgbClr r="0" g="0" b="0"/>
          </a:lnRef>
          <a:fillRef idx="0">
            <a:scrgbClr r="0" g="0" b="0"/>
          </a:fillRef>
          <a:effectRef idx="0">
            <a:scrgbClr r="0" g="0" b="0"/>
          </a:effectRef>
          <a:fontRef idx="minor"/>
        </p:style>
        <p:txBody>
          <a:bodyPr lIns="95139" tIns="47570" rIns="95139" bIns="47570" anchor="b">
            <a:noAutofit/>
          </a:bodyPr>
          <a:lstStyle/>
          <a:p>
            <a:pPr algn="r">
              <a:lnSpc>
                <a:spcPct val="100000"/>
              </a:lnSpc>
            </a:pPr>
            <a:fld id="{44EF1FB8-81F0-4543-9BE1-938908A4DB45}" type="slidenum">
              <a:rPr lang="en-US" sz="1300" spc="-1">
                <a:solidFill>
                  <a:srgbClr val="000000"/>
                </a:solidFill>
                <a:latin typeface="Times New Roman"/>
              </a:rPr>
              <a:t>11</a:t>
            </a:fld>
            <a:endParaRPr lang="en-US" sz="1300"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noRot="1" noChangeAspect="1"/>
          </p:cNvSpPr>
          <p:nvPr>
            <p:ph type="sldImg"/>
          </p:nvPr>
        </p:nvSpPr>
        <p:spPr>
          <a:xfrm>
            <a:off x="779463" y="1200150"/>
            <a:ext cx="5754687" cy="3238500"/>
          </a:xfrm>
          <a:prstGeom prst="rect">
            <a:avLst/>
          </a:prstGeom>
        </p:spPr>
      </p:sp>
      <p:sp>
        <p:nvSpPr>
          <p:cNvPr id="197" name="PlaceHolder 2"/>
          <p:cNvSpPr>
            <a:spLocks noGrp="1"/>
          </p:cNvSpPr>
          <p:nvPr>
            <p:ph type="body"/>
          </p:nvPr>
        </p:nvSpPr>
        <p:spPr>
          <a:xfrm>
            <a:off x="731520" y="4620672"/>
            <a:ext cx="5850240" cy="3778488"/>
          </a:xfrm>
          <a:prstGeom prst="rect">
            <a:avLst/>
          </a:prstGeom>
        </p:spPr>
        <p:txBody>
          <a:bodyPr lIns="0" tIns="0" rIns="0" bIns="0">
            <a:noAutofit/>
          </a:bodyPr>
          <a:lstStyle/>
          <a:p>
            <a:pPr marL="228334" indent="-226811"/>
            <a:r>
              <a:rPr lang="en-US" sz="1300" spc="-1">
                <a:solidFill>
                  <a:srgbClr val="000000"/>
                </a:solidFill>
              </a:rPr>
              <a:t>https://docs.microsoft.com/en-us/powershell/jea/session-configurations</a:t>
            </a:r>
            <a:endParaRPr lang="en-US" sz="1300" spc="-1">
              <a:latin typeface="Arial"/>
            </a:endParaRPr>
          </a:p>
          <a:p>
            <a:pPr marL="228334" indent="-226811"/>
            <a:endParaRPr lang="en-US" sz="1300" spc="-1">
              <a:latin typeface="Arial"/>
            </a:endParaRPr>
          </a:p>
        </p:txBody>
      </p:sp>
      <p:sp>
        <p:nvSpPr>
          <p:cNvPr id="198" name="CustomShape 3"/>
          <p:cNvSpPr/>
          <p:nvPr/>
        </p:nvSpPr>
        <p:spPr>
          <a:xfrm>
            <a:off x="4143744" y="9119628"/>
            <a:ext cx="3168000" cy="479682"/>
          </a:xfrm>
          <a:prstGeom prst="rect">
            <a:avLst/>
          </a:prstGeom>
          <a:noFill/>
          <a:ln>
            <a:noFill/>
          </a:ln>
        </p:spPr>
        <p:style>
          <a:lnRef idx="0">
            <a:scrgbClr r="0" g="0" b="0"/>
          </a:lnRef>
          <a:fillRef idx="0">
            <a:scrgbClr r="0" g="0" b="0"/>
          </a:fillRef>
          <a:effectRef idx="0">
            <a:scrgbClr r="0" g="0" b="0"/>
          </a:effectRef>
          <a:fontRef idx="minor"/>
        </p:style>
        <p:txBody>
          <a:bodyPr lIns="95139" tIns="47570" rIns="95139" bIns="47570" anchor="b">
            <a:noAutofit/>
          </a:bodyPr>
          <a:lstStyle/>
          <a:p>
            <a:pPr algn="r">
              <a:lnSpc>
                <a:spcPct val="100000"/>
              </a:lnSpc>
            </a:pPr>
            <a:fld id="{C1387BEA-35B2-4693-8EC3-60CBBAFCAEFD}" type="slidenum">
              <a:rPr lang="en-US" sz="1300" spc="-1">
                <a:solidFill>
                  <a:srgbClr val="000000"/>
                </a:solidFill>
                <a:latin typeface="Times New Roman"/>
              </a:rPr>
              <a:t>12</a:t>
            </a:fld>
            <a:endParaRPr lang="en-US" sz="1300"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48F3DA80-3B4E-4E31-8B37-57CF806745FB}" type="slidenum">
              <a:rPr lang="en-US" sz="1500" spc="-1">
                <a:latin typeface="Times New Roman"/>
              </a:rPr>
              <a:t>13</a:t>
            </a:fld>
            <a:endParaRPr lang="en-US" sz="1500" spc="-1">
              <a:latin typeface="Times New Roman"/>
            </a:endParaRPr>
          </a:p>
        </p:txBody>
      </p:sp>
    </p:spTree>
    <p:extLst>
      <p:ext uri="{BB962C8B-B14F-4D97-AF65-F5344CB8AC3E}">
        <p14:creationId xmlns:p14="http://schemas.microsoft.com/office/powerpoint/2010/main" val="6909843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48F3DA80-3B4E-4E31-8B37-57CF806745FB}" type="slidenum">
              <a:rPr lang="en-US" sz="1500" spc="-1">
                <a:latin typeface="Times New Roman"/>
              </a:rPr>
              <a:t>14</a:t>
            </a:fld>
            <a:endParaRPr lang="en-US" sz="1500" spc="-1">
              <a:latin typeface="Times New Roman"/>
            </a:endParaRPr>
          </a:p>
        </p:txBody>
      </p:sp>
    </p:spTree>
    <p:extLst>
      <p:ext uri="{BB962C8B-B14F-4D97-AF65-F5344CB8AC3E}">
        <p14:creationId xmlns:p14="http://schemas.microsoft.com/office/powerpoint/2010/main" val="2362832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48F3DA80-3B4E-4E31-8B37-57CF806745FB}" type="slidenum">
              <a:rPr lang="en-US" sz="1500" spc="-1">
                <a:latin typeface="Times New Roman"/>
              </a:rPr>
              <a:t>15</a:t>
            </a:fld>
            <a:endParaRPr lang="en-US" sz="1500" spc="-1">
              <a:latin typeface="Times New Roman"/>
            </a:endParaRPr>
          </a:p>
        </p:txBody>
      </p:sp>
    </p:spTree>
    <p:extLst>
      <p:ext uri="{BB962C8B-B14F-4D97-AF65-F5344CB8AC3E}">
        <p14:creationId xmlns:p14="http://schemas.microsoft.com/office/powerpoint/2010/main" val="3893526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48F3DA80-3B4E-4E31-8B37-57CF806745FB}" type="slidenum">
              <a:rPr lang="en-US" sz="1500" spc="-1">
                <a:latin typeface="Times New Roman"/>
              </a:rPr>
              <a:t>16</a:t>
            </a:fld>
            <a:endParaRPr lang="en-US" sz="1500" spc="-1">
              <a:latin typeface="Times New Roman"/>
            </a:endParaRPr>
          </a:p>
        </p:txBody>
      </p:sp>
    </p:spTree>
    <p:extLst>
      <p:ext uri="{BB962C8B-B14F-4D97-AF65-F5344CB8AC3E}">
        <p14:creationId xmlns:p14="http://schemas.microsoft.com/office/powerpoint/2010/main" val="39849028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48F3DA80-3B4E-4E31-8B37-57CF806745FB}" type="slidenum">
              <a:rPr lang="en-US" sz="1500" spc="-1">
                <a:latin typeface="Times New Roman"/>
              </a:rPr>
              <a:t>17</a:t>
            </a:fld>
            <a:endParaRPr lang="en-US" sz="1500" spc="-1">
              <a:latin typeface="Times New Roman"/>
            </a:endParaRPr>
          </a:p>
        </p:txBody>
      </p:sp>
    </p:spTree>
    <p:extLst>
      <p:ext uri="{BB962C8B-B14F-4D97-AF65-F5344CB8AC3E}">
        <p14:creationId xmlns:p14="http://schemas.microsoft.com/office/powerpoint/2010/main" val="997077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48F3DA80-3B4E-4E31-8B37-57CF806745FB}" type="slidenum">
              <a:rPr lang="en-US" sz="1500" spc="-1">
                <a:latin typeface="Times New Roman"/>
              </a:rPr>
              <a:t>18</a:t>
            </a:fld>
            <a:endParaRPr lang="en-US" sz="1500" spc="-1">
              <a:latin typeface="Times New Roman"/>
            </a:endParaRPr>
          </a:p>
        </p:txBody>
      </p:sp>
    </p:spTree>
    <p:extLst>
      <p:ext uri="{BB962C8B-B14F-4D97-AF65-F5344CB8AC3E}">
        <p14:creationId xmlns:p14="http://schemas.microsoft.com/office/powerpoint/2010/main" val="859915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48F3DA80-3B4E-4E31-8B37-57CF806745FB}" type="slidenum">
              <a:rPr lang="en-US" sz="1500" spc="-1">
                <a:latin typeface="Times New Roman"/>
              </a:rPr>
              <a:t>19</a:t>
            </a:fld>
            <a:endParaRPr lang="en-US" sz="1500" spc="-1">
              <a:latin typeface="Times New Roman"/>
            </a:endParaRPr>
          </a:p>
        </p:txBody>
      </p:sp>
    </p:spTree>
    <p:extLst>
      <p:ext uri="{BB962C8B-B14F-4D97-AF65-F5344CB8AC3E}">
        <p14:creationId xmlns:p14="http://schemas.microsoft.com/office/powerpoint/2010/main" val="4084714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48F3DA80-3B4E-4E31-8B37-57CF806745FB}" type="slidenum">
              <a:rPr lang="en-US" sz="1500" spc="-1">
                <a:latin typeface="Times New Roman"/>
              </a:rPr>
              <a:t>3</a:t>
            </a:fld>
            <a:endParaRPr lang="en-US" sz="1500" spc="-1">
              <a:latin typeface="Times New Roman"/>
            </a:endParaRPr>
          </a:p>
        </p:txBody>
      </p:sp>
    </p:spTree>
    <p:extLst>
      <p:ext uri="{BB962C8B-B14F-4D97-AF65-F5344CB8AC3E}">
        <p14:creationId xmlns:p14="http://schemas.microsoft.com/office/powerpoint/2010/main" val="497105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48F3DA80-3B4E-4E31-8B37-57CF806745FB}" type="slidenum">
              <a:rPr lang="en-US" sz="1500" spc="-1">
                <a:latin typeface="Times New Roman"/>
              </a:rPr>
              <a:t>4</a:t>
            </a:fld>
            <a:endParaRPr lang="en-US" sz="1500" spc="-1">
              <a:latin typeface="Times New Roman"/>
            </a:endParaRPr>
          </a:p>
        </p:txBody>
      </p:sp>
    </p:spTree>
    <p:extLst>
      <p:ext uri="{BB962C8B-B14F-4D97-AF65-F5344CB8AC3E}">
        <p14:creationId xmlns:p14="http://schemas.microsoft.com/office/powerpoint/2010/main" val="3941287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48F3DA80-3B4E-4E31-8B37-57CF806745FB}" type="slidenum">
              <a:rPr lang="en-US" sz="1500" spc="-1">
                <a:latin typeface="Times New Roman"/>
              </a:rPr>
              <a:t>5</a:t>
            </a:fld>
            <a:endParaRPr lang="en-US" sz="1500" spc="-1">
              <a:latin typeface="Times New Roman"/>
            </a:endParaRPr>
          </a:p>
        </p:txBody>
      </p:sp>
    </p:spTree>
    <p:extLst>
      <p:ext uri="{BB962C8B-B14F-4D97-AF65-F5344CB8AC3E}">
        <p14:creationId xmlns:p14="http://schemas.microsoft.com/office/powerpoint/2010/main" val="1865845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noRot="1" noChangeAspect="1"/>
          </p:cNvSpPr>
          <p:nvPr>
            <p:ph type="sldImg"/>
          </p:nvPr>
        </p:nvSpPr>
        <p:spPr>
          <a:xfrm>
            <a:off x="779463" y="1200150"/>
            <a:ext cx="5754687" cy="3238500"/>
          </a:xfrm>
          <a:prstGeom prst="rect">
            <a:avLst/>
          </a:prstGeom>
        </p:spPr>
      </p:sp>
      <p:sp>
        <p:nvSpPr>
          <p:cNvPr id="185" name="PlaceHolder 2"/>
          <p:cNvSpPr>
            <a:spLocks noGrp="1"/>
          </p:cNvSpPr>
          <p:nvPr>
            <p:ph type="body"/>
          </p:nvPr>
        </p:nvSpPr>
        <p:spPr>
          <a:xfrm>
            <a:off x="731520" y="4620672"/>
            <a:ext cx="5850240" cy="3778488"/>
          </a:xfrm>
          <a:prstGeom prst="rect">
            <a:avLst/>
          </a:prstGeom>
        </p:spPr>
        <p:txBody>
          <a:bodyPr lIns="0" tIns="0" rIns="0" bIns="0">
            <a:noAutofit/>
          </a:bodyPr>
          <a:lstStyle/>
          <a:p>
            <a:endParaRPr lang="en-US" sz="2100" spc="-1">
              <a:latin typeface="Arial"/>
            </a:endParaRPr>
          </a:p>
        </p:txBody>
      </p:sp>
      <p:sp>
        <p:nvSpPr>
          <p:cNvPr id="186" name="CustomShape 3"/>
          <p:cNvSpPr/>
          <p:nvPr/>
        </p:nvSpPr>
        <p:spPr>
          <a:xfrm>
            <a:off x="4143744" y="9119628"/>
            <a:ext cx="3168000" cy="479682"/>
          </a:xfrm>
          <a:prstGeom prst="rect">
            <a:avLst/>
          </a:prstGeom>
          <a:noFill/>
          <a:ln>
            <a:noFill/>
          </a:ln>
        </p:spPr>
        <p:style>
          <a:lnRef idx="0">
            <a:scrgbClr r="0" g="0" b="0"/>
          </a:lnRef>
          <a:fillRef idx="0">
            <a:scrgbClr r="0" g="0" b="0"/>
          </a:fillRef>
          <a:effectRef idx="0">
            <a:scrgbClr r="0" g="0" b="0"/>
          </a:effectRef>
          <a:fontRef idx="minor"/>
        </p:style>
        <p:txBody>
          <a:bodyPr lIns="95139" tIns="47570" rIns="95139" bIns="47570" anchor="b">
            <a:noAutofit/>
          </a:bodyPr>
          <a:lstStyle/>
          <a:p>
            <a:pPr algn="r">
              <a:lnSpc>
                <a:spcPct val="100000"/>
              </a:lnSpc>
            </a:pPr>
            <a:fld id="{0898B4AB-AC87-4A79-9AF8-6391D54AAF61}" type="slidenum">
              <a:rPr lang="en-US" sz="1300" spc="-1">
                <a:solidFill>
                  <a:srgbClr val="000000"/>
                </a:solidFill>
                <a:latin typeface="Times New Roman"/>
              </a:rPr>
              <a:t>6</a:t>
            </a:fld>
            <a:endParaRPr lang="en-US" sz="1300"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48F3DA80-3B4E-4E31-8B37-57CF806745FB}" type="slidenum">
              <a:rPr lang="en-US" sz="1500" spc="-1">
                <a:latin typeface="Times New Roman"/>
              </a:rPr>
              <a:t>7</a:t>
            </a:fld>
            <a:endParaRPr lang="en-US" sz="1500" spc="-1">
              <a:latin typeface="Times New Roman"/>
            </a:endParaRPr>
          </a:p>
        </p:txBody>
      </p:sp>
    </p:spTree>
    <p:extLst>
      <p:ext uri="{BB962C8B-B14F-4D97-AF65-F5344CB8AC3E}">
        <p14:creationId xmlns:p14="http://schemas.microsoft.com/office/powerpoint/2010/main" val="4255156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48F3DA80-3B4E-4E31-8B37-57CF806745FB}" type="slidenum">
              <a:rPr lang="en-US" sz="1500" spc="-1">
                <a:latin typeface="Times New Roman"/>
              </a:rPr>
              <a:t>8</a:t>
            </a:fld>
            <a:endParaRPr lang="en-US" sz="1500" spc="-1">
              <a:latin typeface="Times New Roman"/>
            </a:endParaRPr>
          </a:p>
        </p:txBody>
      </p:sp>
    </p:spTree>
    <p:extLst>
      <p:ext uri="{BB962C8B-B14F-4D97-AF65-F5344CB8AC3E}">
        <p14:creationId xmlns:p14="http://schemas.microsoft.com/office/powerpoint/2010/main" val="3936703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laceHolder 1"/>
          <p:cNvSpPr>
            <a:spLocks noGrp="1" noRot="1" noChangeAspect="1"/>
          </p:cNvSpPr>
          <p:nvPr>
            <p:ph type="sldImg"/>
          </p:nvPr>
        </p:nvSpPr>
        <p:spPr>
          <a:xfrm>
            <a:off x="779463" y="1200150"/>
            <a:ext cx="5754687" cy="3238500"/>
          </a:xfrm>
          <a:prstGeom prst="rect">
            <a:avLst/>
          </a:prstGeom>
        </p:spPr>
      </p:sp>
      <p:sp>
        <p:nvSpPr>
          <p:cNvPr id="188" name="PlaceHolder 2"/>
          <p:cNvSpPr>
            <a:spLocks noGrp="1"/>
          </p:cNvSpPr>
          <p:nvPr>
            <p:ph type="body"/>
          </p:nvPr>
        </p:nvSpPr>
        <p:spPr>
          <a:xfrm>
            <a:off x="731520" y="4620672"/>
            <a:ext cx="5850240" cy="3778488"/>
          </a:xfrm>
          <a:prstGeom prst="rect">
            <a:avLst/>
          </a:prstGeom>
        </p:spPr>
        <p:txBody>
          <a:bodyPr lIns="0" tIns="0" rIns="0" bIns="0">
            <a:noAutofit/>
          </a:bodyPr>
          <a:lstStyle/>
          <a:p>
            <a:pPr marL="228334" indent="-226811"/>
            <a:r>
              <a:rPr lang="en-US" sz="1300" spc="-1">
                <a:solidFill>
                  <a:srgbClr val="000000"/>
                </a:solidFill>
              </a:rPr>
              <a:t>If the roles supported by this JEA endpoint are all used to manage the local machine, and a local administrator account is sufficient to run the commands succesfully, you should configure JEA to use a local virtual account. Virtual accounts are temporary accounts that are unique to a specific user and only last for the duration of their PowerShell session. On a member server or workstation, virtual accounts belong to the local computer's Administrators group, and have access to most system resources. On an Active Directory Domain Controller, virtual accounts belong to the domain's Domain Admins group.</a:t>
            </a:r>
            <a:endParaRPr lang="en-US" sz="1300" spc="-1">
              <a:latin typeface="Arial"/>
            </a:endParaRPr>
          </a:p>
          <a:p>
            <a:pPr marL="228334" indent="-226811"/>
            <a:br/>
            <a:endParaRPr lang="en-US" sz="1300" spc="-1">
              <a:latin typeface="Arial"/>
            </a:endParaRPr>
          </a:p>
        </p:txBody>
      </p:sp>
      <p:sp>
        <p:nvSpPr>
          <p:cNvPr id="189" name="CustomShape 3"/>
          <p:cNvSpPr/>
          <p:nvPr/>
        </p:nvSpPr>
        <p:spPr>
          <a:xfrm>
            <a:off x="4143744" y="9119628"/>
            <a:ext cx="3168000" cy="479682"/>
          </a:xfrm>
          <a:prstGeom prst="rect">
            <a:avLst/>
          </a:prstGeom>
          <a:noFill/>
          <a:ln>
            <a:noFill/>
          </a:ln>
        </p:spPr>
        <p:style>
          <a:lnRef idx="0">
            <a:scrgbClr r="0" g="0" b="0"/>
          </a:lnRef>
          <a:fillRef idx="0">
            <a:scrgbClr r="0" g="0" b="0"/>
          </a:fillRef>
          <a:effectRef idx="0">
            <a:scrgbClr r="0" g="0" b="0"/>
          </a:effectRef>
          <a:fontRef idx="minor"/>
        </p:style>
        <p:txBody>
          <a:bodyPr lIns="95139" tIns="47570" rIns="95139" bIns="47570" anchor="b">
            <a:noAutofit/>
          </a:bodyPr>
          <a:lstStyle/>
          <a:p>
            <a:pPr algn="r">
              <a:lnSpc>
                <a:spcPct val="100000"/>
              </a:lnSpc>
            </a:pPr>
            <a:fld id="{F5642BB0-0C50-4380-B3E7-C1EE601B085D}" type="slidenum">
              <a:rPr lang="en-US" sz="1300" spc="-1">
                <a:solidFill>
                  <a:srgbClr val="000000"/>
                </a:solidFill>
                <a:latin typeface="Times New Roman"/>
              </a:rPr>
              <a:t>9</a:t>
            </a:fld>
            <a:endParaRPr lang="en-US" sz="1300"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noRot="1" noChangeAspect="1"/>
          </p:cNvSpPr>
          <p:nvPr>
            <p:ph type="sldImg"/>
          </p:nvPr>
        </p:nvSpPr>
        <p:spPr>
          <a:xfrm>
            <a:off x="779463" y="1200150"/>
            <a:ext cx="5754687" cy="3238500"/>
          </a:xfrm>
          <a:prstGeom prst="rect">
            <a:avLst/>
          </a:prstGeom>
        </p:spPr>
      </p:sp>
      <p:sp>
        <p:nvSpPr>
          <p:cNvPr id="191" name="PlaceHolder 2"/>
          <p:cNvSpPr>
            <a:spLocks noGrp="1"/>
          </p:cNvSpPr>
          <p:nvPr>
            <p:ph type="body"/>
          </p:nvPr>
        </p:nvSpPr>
        <p:spPr>
          <a:xfrm>
            <a:off x="731520" y="4620672"/>
            <a:ext cx="5850240" cy="3778488"/>
          </a:xfrm>
          <a:prstGeom prst="rect">
            <a:avLst/>
          </a:prstGeom>
        </p:spPr>
        <p:txBody>
          <a:bodyPr lIns="0" tIns="0" rIns="0" bIns="0">
            <a:noAutofit/>
          </a:bodyPr>
          <a:lstStyle/>
          <a:p>
            <a:pPr marL="228334" indent="-226811"/>
            <a:r>
              <a:rPr lang="en-US" sz="1300" u="sng" spc="-1">
                <a:solidFill>
                  <a:srgbClr val="000000"/>
                </a:solidFill>
                <a:hlinkClick r:id="rId3"/>
              </a:rPr>
              <a:t>https://docs.microsoft.com/en-us/powershell/jea/role-capabilities</a:t>
            </a:r>
            <a:endParaRPr lang="en-US" sz="1300" spc="-1">
              <a:latin typeface="Arial"/>
            </a:endParaRPr>
          </a:p>
          <a:p>
            <a:pPr marL="228334" indent="-226811"/>
            <a:br/>
            <a:r>
              <a:rPr lang="en-US" sz="1300" spc="-1">
                <a:solidFill>
                  <a:srgbClr val="000000"/>
                </a:solidFill>
              </a:rPr>
              <a:t>For example, consider the role of a file server admin who wants to check which network shares are hosted by the local machine. One way to check is to use net share. However, allowing net.exe is very dangerous becuase the admin could just as easily use the command to gain admin privileges with net group Administrators unprivilegedjeauser /add. A better approach is to allow </a:t>
            </a:r>
            <a:r>
              <a:rPr lang="en-US" sz="1300" u="sng" spc="-1">
                <a:solidFill>
                  <a:srgbClr val="000000"/>
                </a:solidFill>
                <a:hlinkClick r:id="rId4"/>
              </a:rPr>
              <a:t>Get-SmbShare</a:t>
            </a:r>
            <a:r>
              <a:rPr lang="en-US" sz="1300" spc="-1">
                <a:solidFill>
                  <a:srgbClr val="000000"/>
                </a:solidFill>
              </a:rPr>
              <a:t> which achieves the same result but has a much more limited scope.</a:t>
            </a:r>
            <a:endParaRPr lang="en-US" sz="1300" spc="-1">
              <a:latin typeface="Arial"/>
            </a:endParaRPr>
          </a:p>
          <a:p>
            <a:pPr marL="228334" indent="-226811"/>
            <a:br/>
            <a:br/>
            <a:endParaRPr lang="en-US" sz="1300" spc="-1">
              <a:latin typeface="Arial"/>
            </a:endParaRPr>
          </a:p>
        </p:txBody>
      </p:sp>
      <p:sp>
        <p:nvSpPr>
          <p:cNvPr id="192" name="CustomShape 3"/>
          <p:cNvSpPr/>
          <p:nvPr/>
        </p:nvSpPr>
        <p:spPr>
          <a:xfrm>
            <a:off x="4143744" y="9119628"/>
            <a:ext cx="3168000" cy="479682"/>
          </a:xfrm>
          <a:prstGeom prst="rect">
            <a:avLst/>
          </a:prstGeom>
          <a:noFill/>
          <a:ln>
            <a:noFill/>
          </a:ln>
        </p:spPr>
        <p:style>
          <a:lnRef idx="0">
            <a:scrgbClr r="0" g="0" b="0"/>
          </a:lnRef>
          <a:fillRef idx="0">
            <a:scrgbClr r="0" g="0" b="0"/>
          </a:fillRef>
          <a:effectRef idx="0">
            <a:scrgbClr r="0" g="0" b="0"/>
          </a:effectRef>
          <a:fontRef idx="minor"/>
        </p:style>
        <p:txBody>
          <a:bodyPr lIns="95139" tIns="47570" rIns="95139" bIns="47570" anchor="b">
            <a:noAutofit/>
          </a:bodyPr>
          <a:lstStyle/>
          <a:p>
            <a:pPr algn="r">
              <a:lnSpc>
                <a:spcPct val="100000"/>
              </a:lnSpc>
            </a:pPr>
            <a:fld id="{5D9C36E7-D55E-468E-82BD-F6870E24248E}" type="slidenum">
              <a:rPr lang="en-US" sz="1300" spc="-1">
                <a:solidFill>
                  <a:srgbClr val="000000"/>
                </a:solidFill>
                <a:latin typeface="Times New Roman"/>
              </a:rPr>
              <a:t>10</a:t>
            </a:fld>
            <a:endParaRPr lang="en-US" sz="1300"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smtClean="0"/>
              <a:t>12/7/2020</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4FAB73BC-B049-4115-A692-8D63A059BFB8}" type="slidenum">
              <a:rPr lang="en-US" smtClean="0"/>
              <a:pPr/>
              <a:t>‹#›</a:t>
            </a:fld>
            <a:endParaRPr lang="en-US" dirty="0"/>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14969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smtClean="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83737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smtClean="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4731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smtClean="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84633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smtClean="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88018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smtClean="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51649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CF1133-3259-4C45-BABA-5B62D9C6F78D}" type="datetimeFigureOut">
              <a:rPr lang="en-US" smtClean="0"/>
              <a:t>12/7/2020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79725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12/7/2020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685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smtClean="0"/>
              <a:t>12/7/2020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69607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smtClean="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40157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smtClean="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59581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51CF1133-3259-4C45-BABA-5B62D9C6F78D}" type="datetimeFigureOut">
              <a:rPr lang="en-US" smtClean="0"/>
              <a:t>12/7/2020</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35679332"/>
      </p:ext>
    </p:extLst>
  </p:cSld>
  <p:clrMap bg1="dk1" tx1="lt1" bg2="dk2" tx2="lt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powershell/jea/overview"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hyperlink" Target="https://www.youtube.com/watch?v=f_Dd5fRXixY" TargetMode="External"/><Relationship Id="rId5" Type="http://schemas.openxmlformats.org/officeDocument/2006/relationships/hyperlink" Target="https://www.youtube.com/watch?v=zftC6eDzRJY&amp;t=1025s" TargetMode="External"/><Relationship Id="rId4" Type="http://schemas.openxmlformats.org/officeDocument/2006/relationships/hyperlink" Target="https://docs.microsoft.com/en-us/powershell/jea/role-capabilities"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1" name="CustomShape 1"/>
          <p:cNvSpPr/>
          <p:nvPr/>
        </p:nvSpPr>
        <p:spPr>
          <a:xfrm>
            <a:off x="899159" y="561252"/>
            <a:ext cx="9941211" cy="3428328"/>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defTabSz="914400">
              <a:lnSpc>
                <a:spcPct val="85000"/>
              </a:lnSpc>
              <a:spcBef>
                <a:spcPct val="0"/>
              </a:spcBef>
              <a:spcAft>
                <a:spcPts val="600"/>
              </a:spcAft>
            </a:pPr>
            <a:r>
              <a:rPr lang="en-US" sz="6000" b="1" strike="noStrike" cap="all" spc="-50">
                <a:effectLst>
                  <a:outerShdw blurRad="50800" dist="63500" dir="2700000" algn="tl" rotWithShape="0">
                    <a:srgbClr val="000000">
                      <a:alpha val="48000"/>
                    </a:srgbClr>
                  </a:outerShdw>
                </a:effectLst>
                <a:latin typeface="+mj-lt"/>
                <a:ea typeface="+mj-ea"/>
                <a:cs typeface="+mj-cs"/>
              </a:rPr>
              <a:t>PowerShell JEA</a:t>
            </a:r>
          </a:p>
        </p:txBody>
      </p:sp>
      <p:sp>
        <p:nvSpPr>
          <p:cNvPr id="132" name="CustomShape 2"/>
          <p:cNvSpPr/>
          <p:nvPr/>
        </p:nvSpPr>
        <p:spPr>
          <a:xfrm>
            <a:off x="1709640" y="3869640"/>
            <a:ext cx="8766000" cy="138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90000"/>
              </a:lnSpc>
              <a:spcBef>
                <a:spcPts val="1400"/>
              </a:spcBef>
            </a:pPr>
            <a:r>
              <a:rPr lang="en-US" sz="2200" b="0" strike="noStrike" spc="-1" dirty="0">
                <a:solidFill>
                  <a:srgbClr val="FFFFFF"/>
                </a:solidFill>
                <a:latin typeface="Corbel"/>
                <a:ea typeface="DejaVu Sans"/>
              </a:rPr>
              <a:t>(Just Enough Administration)</a:t>
            </a:r>
            <a:endParaRPr lang="en-US" sz="2200" b="0" strike="noStrike" spc="-1" dirty="0">
              <a:latin typeface="Arial"/>
            </a:endParaRPr>
          </a:p>
          <a:p>
            <a:pPr algn="ctr">
              <a:lnSpc>
                <a:spcPct val="90000"/>
              </a:lnSpc>
              <a:spcBef>
                <a:spcPts val="1400"/>
              </a:spcBef>
            </a:pPr>
            <a:r>
              <a:rPr lang="en-US" sz="2200" b="0" strike="noStrike" spc="-1" dirty="0">
                <a:solidFill>
                  <a:srgbClr val="FFFFFF"/>
                </a:solidFill>
                <a:latin typeface="Corbel"/>
                <a:ea typeface="DejaVu Sans"/>
              </a:rPr>
              <a:t>Presented by</a:t>
            </a:r>
            <a:endParaRPr lang="en-US" sz="2200" b="0" strike="noStrike" spc="-1" dirty="0">
              <a:latin typeface="Arial"/>
            </a:endParaRPr>
          </a:p>
          <a:p>
            <a:pPr algn="ctr">
              <a:lnSpc>
                <a:spcPct val="90000"/>
              </a:lnSpc>
              <a:spcBef>
                <a:spcPts val="1400"/>
              </a:spcBef>
            </a:pPr>
            <a:r>
              <a:rPr lang="en-US" sz="2200" b="0" strike="noStrike" spc="-1" dirty="0">
                <a:solidFill>
                  <a:srgbClr val="FFFFFF"/>
                </a:solidFill>
                <a:latin typeface="Corbel"/>
                <a:ea typeface="DejaVu Sans"/>
              </a:rPr>
              <a:t>James Honeycutt</a:t>
            </a:r>
            <a:endParaRPr lang="en-US" sz="22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47EF367F-DC1B-4BF3-8BE1-E53DB2F71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4" name="Rectangle 93">
            <a:extLst>
              <a:ext uri="{FF2B5EF4-FFF2-40B4-BE49-F238E27FC236}">
                <a16:creationId xmlns:a16="http://schemas.microsoft.com/office/drawing/2014/main" id="{106378C3-EA41-4A0B-8144-97AF179E9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8693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1BB06672-1A60-406F-A61F-4563851CE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519684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CustomShape 1"/>
          <p:cNvSpPr/>
          <p:nvPr/>
        </p:nvSpPr>
        <p:spPr>
          <a:xfrm>
            <a:off x="6485993" y="643465"/>
            <a:ext cx="4419074" cy="5560272"/>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defTabSz="914400">
              <a:lnSpc>
                <a:spcPct val="90000"/>
              </a:lnSpc>
              <a:spcBef>
                <a:spcPct val="0"/>
              </a:spcBef>
              <a:spcAft>
                <a:spcPts val="600"/>
              </a:spcAft>
            </a:pPr>
            <a:r>
              <a:rPr lang="en-US" sz="4400" b="0" strike="noStrike" spc="-50">
                <a:latin typeface="+mj-lt"/>
                <a:ea typeface="+mj-ea"/>
                <a:cs typeface="+mj-cs"/>
              </a:rPr>
              <a:t>Role Capabilities File</a:t>
            </a:r>
          </a:p>
        </p:txBody>
      </p:sp>
      <p:sp useBgFill="1">
        <p:nvSpPr>
          <p:cNvPr id="98" name="Rectangle 97">
            <a:extLst>
              <a:ext uri="{FF2B5EF4-FFF2-40B4-BE49-F238E27FC236}">
                <a16:creationId xmlns:a16="http://schemas.microsoft.com/office/drawing/2014/main" id="{2ABC575D-863A-449B-AA18-A22D2A84C8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6933" y="0"/>
            <a:ext cx="48090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CustomShape 2"/>
          <p:cNvSpPr/>
          <p:nvPr/>
        </p:nvSpPr>
        <p:spPr>
          <a:xfrm>
            <a:off x="1732248" y="643465"/>
            <a:ext cx="4009730" cy="5528735"/>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228600" indent="-182880" defTabSz="914400">
              <a:lnSpc>
                <a:spcPct val="90000"/>
              </a:lnSpc>
              <a:spcBef>
                <a:spcPts val="1400"/>
              </a:spcBef>
              <a:buClr>
                <a:schemeClr val="accent1"/>
              </a:buClr>
              <a:buSzPct val="80000"/>
              <a:buFont typeface="Corbel"/>
              <a:buChar char="•"/>
            </a:pPr>
            <a:r>
              <a:rPr lang="en-US" b="0" strike="noStrike" spc="-1"/>
              <a:t>Controls what Cmdlets, Modules, Functions, and Parameters are allowed</a:t>
            </a:r>
          </a:p>
          <a:p>
            <a:pPr marL="228600" indent="-182880" defTabSz="914400">
              <a:lnSpc>
                <a:spcPct val="90000"/>
              </a:lnSpc>
              <a:spcBef>
                <a:spcPts val="1400"/>
              </a:spcBef>
              <a:buClr>
                <a:schemeClr val="accent1"/>
              </a:buClr>
              <a:buSzPct val="80000"/>
              <a:buFont typeface="Corbel"/>
              <a:buChar char="•"/>
            </a:pPr>
            <a:r>
              <a:rPr lang="en-US" b="0" strike="noStrike" spc="-1"/>
              <a:t>New-PSRoleCapabilityFile -Path .\MyFirstJEARole.psrc</a:t>
            </a:r>
          </a:p>
          <a:p>
            <a:pPr marL="228600" indent="-182880" defTabSz="914400">
              <a:lnSpc>
                <a:spcPct val="90000"/>
              </a:lnSpc>
              <a:spcBef>
                <a:spcPts val="1400"/>
              </a:spcBef>
              <a:buClr>
                <a:schemeClr val="accent1"/>
              </a:buClr>
              <a:buSzPct val="80000"/>
              <a:buFont typeface="Corbel"/>
              <a:buChar char="•"/>
            </a:pPr>
            <a:r>
              <a:rPr lang="en-US" b="0" strike="noStrike" spc="-1"/>
              <a:t>VisibleCmdlets = </a:t>
            </a:r>
          </a:p>
          <a:p>
            <a:pPr marL="457200" lvl="1" indent="-182880" defTabSz="914400">
              <a:lnSpc>
                <a:spcPct val="90000"/>
              </a:lnSpc>
              <a:spcBef>
                <a:spcPts val="201"/>
              </a:spcBef>
              <a:spcAft>
                <a:spcPts val="400"/>
              </a:spcAft>
              <a:buClr>
                <a:schemeClr val="accent1"/>
              </a:buClr>
              <a:buSzPct val="80000"/>
              <a:buFont typeface="Corbel"/>
              <a:buChar char="•"/>
            </a:pPr>
            <a:r>
              <a:rPr lang="en-US" b="0" strike="noStrike" spc="-1"/>
              <a:t>@{ Name = 'Restart-Service'; Parameters = @{ Name = 'Name'; ValidateSet = 'Dns', 'Spooler' }},</a:t>
            </a:r>
          </a:p>
          <a:p>
            <a:pPr marL="457200" lvl="1" indent="-182880" defTabSz="914400">
              <a:lnSpc>
                <a:spcPct val="90000"/>
              </a:lnSpc>
              <a:spcBef>
                <a:spcPts val="201"/>
              </a:spcBef>
              <a:spcAft>
                <a:spcPts val="400"/>
              </a:spcAft>
              <a:buClr>
                <a:schemeClr val="accent1"/>
              </a:buClr>
              <a:buSzPct val="80000"/>
              <a:buFont typeface="Corbel"/>
              <a:buChar char="•"/>
            </a:pPr>
            <a:r>
              <a:rPr lang="en-US" b="0" strike="noStrike" spc="-1"/>
              <a:t>@{ Name = 'Start-Website'; Parameters = @{ Name = 'Name'; ValidatePattern = 'HR_*' }}</a:t>
            </a:r>
          </a:p>
          <a:p>
            <a:pPr marL="228600" indent="-182880" defTabSz="914400">
              <a:lnSpc>
                <a:spcPct val="90000"/>
              </a:lnSpc>
              <a:spcBef>
                <a:spcPts val="1400"/>
              </a:spcBef>
              <a:buClr>
                <a:schemeClr val="accent1"/>
              </a:buClr>
              <a:buSzPct val="80000"/>
              <a:buFont typeface="Corbel"/>
              <a:buChar char="•"/>
            </a:pPr>
            <a:r>
              <a:rPr lang="en-US" b="0" strike="noStrike" spc="-1"/>
              <a:t>VisibleExternalCommands = 'C:\Windows\System32\whoami.exe', 'C:\Program Files\Contoso\Scripts\UpdateITSoftware.ps1'</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fill="hold" nodeType="clickEffect">
                                  <p:stCondLst>
                                    <p:cond delay="0"/>
                                  </p:stCondLst>
                                  <p:childTnLst>
                                    <p:set>
                                      <p:cBhvr>
                                        <p:cTn id="10" dur="1" fill="hold">
                                          <p:stCondLst>
                                            <p:cond delay="0"/>
                                          </p:stCondLst>
                                        </p:cTn>
                                        <p:tgtEl>
                                          <p:spTgt spid="151">
                                            <p:txEl>
                                              <p:pRg st="1" end="1"/>
                                            </p:txEl>
                                          </p:spTgt>
                                        </p:tgtEl>
                                        <p:attrNameLst>
                                          <p:attrName>style.visibility</p:attrName>
                                        </p:attrNameLst>
                                      </p:cBhvr>
                                      <p:to>
                                        <p:strVal val="visible"/>
                                      </p:to>
                                    </p:set>
                                    <p:animEffect transition="in" filter="fade">
                                      <p:cBhvr additive="repl">
                                        <p:cTn id="11" dur="500"/>
                                        <p:tgtEl>
                                          <p:spTgt spid="151">
                                            <p:txEl>
                                              <p:pRg st="1" end="1"/>
                                            </p:txEl>
                                          </p:spTgt>
                                        </p:tgtEl>
                                      </p:cBhvr>
                                    </p:animEffect>
                                  </p:childTnLst>
                                </p:cTn>
                              </p:par>
                              <p:par>
                                <p:cTn id="12" presetID="10" presetClass="entr" fill="hold" nodeType="withEffect">
                                  <p:stCondLst>
                                    <p:cond delay="0"/>
                                  </p:stCondLst>
                                  <p:childTnLst>
                                    <p:set>
                                      <p:cBhvr>
                                        <p:cTn id="13" dur="1" fill="hold">
                                          <p:stCondLst>
                                            <p:cond delay="0"/>
                                          </p:stCondLst>
                                        </p:cTn>
                                        <p:tgtEl>
                                          <p:spTgt spid="151">
                                            <p:txEl>
                                              <p:pRg st="2" end="2"/>
                                            </p:txEl>
                                          </p:spTgt>
                                        </p:tgtEl>
                                        <p:attrNameLst>
                                          <p:attrName>style.visibility</p:attrName>
                                        </p:attrNameLst>
                                      </p:cBhvr>
                                      <p:to>
                                        <p:strVal val="visible"/>
                                      </p:to>
                                    </p:set>
                                    <p:animEffect transition="in" filter="fade">
                                      <p:cBhvr additive="repl">
                                        <p:cTn id="14" dur="500"/>
                                        <p:tgtEl>
                                          <p:spTgt spid="151">
                                            <p:txEl>
                                              <p:pRg st="2" end="2"/>
                                            </p:txEl>
                                          </p:spTgt>
                                        </p:tgtEl>
                                      </p:cBhvr>
                                    </p:animEffect>
                                  </p:childTnLst>
                                </p:cTn>
                              </p:par>
                              <p:par>
                                <p:cTn id="15" presetID="10" presetClass="entr" fill="hold" nodeType="withEffect">
                                  <p:stCondLst>
                                    <p:cond delay="0"/>
                                  </p:stCondLst>
                                  <p:childTnLst>
                                    <p:set>
                                      <p:cBhvr>
                                        <p:cTn id="16" dur="1" fill="hold">
                                          <p:stCondLst>
                                            <p:cond delay="0"/>
                                          </p:stCondLst>
                                        </p:cTn>
                                        <p:tgtEl>
                                          <p:spTgt spid="151">
                                            <p:txEl>
                                              <p:pRg st="3" end="3"/>
                                            </p:txEl>
                                          </p:spTgt>
                                        </p:tgtEl>
                                        <p:attrNameLst>
                                          <p:attrName>style.visibility</p:attrName>
                                        </p:attrNameLst>
                                      </p:cBhvr>
                                      <p:to>
                                        <p:strVal val="visible"/>
                                      </p:to>
                                    </p:set>
                                    <p:animEffect transition="in" filter="fade">
                                      <p:cBhvr additive="repl">
                                        <p:cTn id="17" dur="500"/>
                                        <p:tgtEl>
                                          <p:spTgt spid="151">
                                            <p:txEl>
                                              <p:pRg st="3" end="3"/>
                                            </p:txEl>
                                          </p:spTgt>
                                        </p:tgtEl>
                                      </p:cBhvr>
                                    </p:animEffect>
                                  </p:childTnLst>
                                </p:cTn>
                              </p:par>
                              <p:par>
                                <p:cTn id="18" presetID="10" presetClass="entr" fill="hold" nodeType="withEffect">
                                  <p:stCondLst>
                                    <p:cond delay="0"/>
                                  </p:stCondLst>
                                  <p:childTnLst>
                                    <p:set>
                                      <p:cBhvr>
                                        <p:cTn id="19" dur="1" fill="hold">
                                          <p:stCondLst>
                                            <p:cond delay="0"/>
                                          </p:stCondLst>
                                        </p:cTn>
                                        <p:tgtEl>
                                          <p:spTgt spid="151">
                                            <p:txEl>
                                              <p:pRg st="4" end="4"/>
                                            </p:txEl>
                                          </p:spTgt>
                                        </p:tgtEl>
                                        <p:attrNameLst>
                                          <p:attrName>style.visibility</p:attrName>
                                        </p:attrNameLst>
                                      </p:cBhvr>
                                      <p:to>
                                        <p:strVal val="visible"/>
                                      </p:to>
                                    </p:set>
                                    <p:animEffect transition="in" filter="fade">
                                      <p:cBhvr additive="repl">
                                        <p:cTn id="20" dur="500"/>
                                        <p:tgtEl>
                                          <p:spTgt spid="151">
                                            <p:txEl>
                                              <p:pRg st="4" end="4"/>
                                            </p:txEl>
                                          </p:spTgt>
                                        </p:tgtEl>
                                      </p:cBhvr>
                                    </p:animEffect>
                                  </p:childTnLst>
                                </p:cTn>
                              </p:par>
                              <p:par>
                                <p:cTn id="21" presetID="10" presetClass="entr" fill="hold" nodeType="withEffect">
                                  <p:stCondLst>
                                    <p:cond delay="0"/>
                                  </p:stCondLst>
                                  <p:childTnLst>
                                    <p:set>
                                      <p:cBhvr>
                                        <p:cTn id="22" dur="1" fill="hold">
                                          <p:stCondLst>
                                            <p:cond delay="0"/>
                                          </p:stCondLst>
                                        </p:cTn>
                                        <p:tgtEl>
                                          <p:spTgt spid="151">
                                            <p:txEl>
                                              <p:pRg st="5" end="5"/>
                                            </p:txEl>
                                          </p:spTgt>
                                        </p:tgtEl>
                                        <p:attrNameLst>
                                          <p:attrName>style.visibility</p:attrName>
                                        </p:attrNameLst>
                                      </p:cBhvr>
                                      <p:to>
                                        <p:strVal val="visible"/>
                                      </p:to>
                                    </p:set>
                                    <p:animEffect transition="in" filter="fade">
                                      <p:cBhvr additive="repl">
                                        <p:cTn id="23" dur="500"/>
                                        <p:tgtEl>
                                          <p:spTgt spid="1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47EF367F-DC1B-4BF3-8BE1-E53DB2F71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Rectangle 95">
            <a:extLst>
              <a:ext uri="{FF2B5EF4-FFF2-40B4-BE49-F238E27FC236}">
                <a16:creationId xmlns:a16="http://schemas.microsoft.com/office/drawing/2014/main" id="{106378C3-EA41-4A0B-8144-97AF179E9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8693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1BB06672-1A60-406F-A61F-4563851CE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519684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CustomShape 1"/>
          <p:cNvSpPr/>
          <p:nvPr/>
        </p:nvSpPr>
        <p:spPr>
          <a:xfrm>
            <a:off x="6485993" y="643465"/>
            <a:ext cx="4419074" cy="5560272"/>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defTabSz="914400">
              <a:lnSpc>
                <a:spcPct val="90000"/>
              </a:lnSpc>
              <a:spcBef>
                <a:spcPct val="0"/>
              </a:spcBef>
              <a:spcAft>
                <a:spcPts val="600"/>
              </a:spcAft>
            </a:pPr>
            <a:r>
              <a:rPr lang="en-US" sz="4400" b="0" strike="noStrike" spc="-50">
                <a:latin typeface="+mj-lt"/>
                <a:ea typeface="+mj-ea"/>
                <a:cs typeface="+mj-cs"/>
              </a:rPr>
              <a:t>Session Configurations</a:t>
            </a:r>
          </a:p>
        </p:txBody>
      </p:sp>
      <p:sp useBgFill="1">
        <p:nvSpPr>
          <p:cNvPr id="100" name="Rectangle 99">
            <a:extLst>
              <a:ext uri="{FF2B5EF4-FFF2-40B4-BE49-F238E27FC236}">
                <a16:creationId xmlns:a16="http://schemas.microsoft.com/office/drawing/2014/main" id="{2ABC575D-863A-449B-AA18-A22D2A84C8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6933" y="0"/>
            <a:ext cx="48090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CustomShape 2"/>
          <p:cNvSpPr/>
          <p:nvPr/>
        </p:nvSpPr>
        <p:spPr>
          <a:xfrm>
            <a:off x="1732248" y="643465"/>
            <a:ext cx="4009730" cy="5528735"/>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228600" indent="-182880" defTabSz="914400">
              <a:spcBef>
                <a:spcPts val="1400"/>
              </a:spcBef>
              <a:buClr>
                <a:schemeClr val="accent1"/>
              </a:buClr>
              <a:buSzPct val="80000"/>
              <a:buFont typeface="Corbel"/>
              <a:buChar char="•"/>
            </a:pPr>
            <a:r>
              <a:rPr lang="en-US" b="0" strike="noStrike" spc="-1"/>
              <a:t>Controls who can log in and determines what role capability file to use.</a:t>
            </a:r>
          </a:p>
          <a:p>
            <a:pPr marL="228600" indent="-182880" defTabSz="914400">
              <a:spcBef>
                <a:spcPts val="1400"/>
              </a:spcBef>
              <a:buClr>
                <a:schemeClr val="accent1"/>
              </a:buClr>
              <a:buSzPct val="80000"/>
              <a:buFont typeface="Corbel"/>
              <a:buChar char="•"/>
            </a:pPr>
            <a:r>
              <a:rPr lang="en-US" b="0" strike="noStrike" spc="-1"/>
              <a:t>Virtual accounts are created on the fly and are used for the one session only.  Will have local rights on endpoint and member servers or domain admin rights on DC</a:t>
            </a:r>
          </a:p>
          <a:p>
            <a:pPr marL="228600" indent="-182880" defTabSz="914400">
              <a:spcBef>
                <a:spcPts val="1400"/>
              </a:spcBef>
              <a:buClr>
                <a:schemeClr val="accent1"/>
              </a:buClr>
              <a:buSzPct val="80000"/>
              <a:buFont typeface="Corbel"/>
              <a:buChar char="•"/>
            </a:pPr>
            <a:r>
              <a:rPr lang="en-US" b="0" strike="noStrike" spc="-1"/>
              <a:t>Specified Virtual accounts can be specified, but must be in the appropriate local group.  Group Managed Service Accounts can be used if the user needs network resources. (Harder to trace back to a specific user)</a:t>
            </a:r>
          </a:p>
          <a:p>
            <a:pPr marL="45720" indent="-182880" defTabSz="914400">
              <a:spcBef>
                <a:spcPts val="1400"/>
              </a:spcBef>
              <a:buClr>
                <a:schemeClr val="accent1"/>
              </a:buClr>
            </a:pPr>
            <a:endParaRPr lang="en-US" b="0" strike="noStrike" spc="-1"/>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3">
                                            <p:txEl>
                                              <p:pRg st="0" end="0"/>
                                            </p:txEl>
                                          </p:spTgt>
                                        </p:tgtEl>
                                        <p:attrNameLst>
                                          <p:attrName>style.visibility</p:attrName>
                                        </p:attrNameLst>
                                      </p:cBhvr>
                                      <p:to>
                                        <p:strVal val="visible"/>
                                      </p:to>
                                    </p:set>
                                    <p:animEffect transition="in" filter="wipe(down)">
                                      <p:cBhvr additive="repl">
                                        <p:cTn id="7" dur="500"/>
                                        <p:tgtEl>
                                          <p:spTgt spid="1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3">
                                            <p:txEl>
                                              <p:pRg st="1" end="1"/>
                                            </p:txEl>
                                          </p:spTgt>
                                        </p:tgtEl>
                                        <p:attrNameLst>
                                          <p:attrName>style.visibility</p:attrName>
                                        </p:attrNameLst>
                                      </p:cBhvr>
                                      <p:to>
                                        <p:strVal val="visible"/>
                                      </p:to>
                                    </p:set>
                                    <p:animEffect transition="in" filter="wipe(down)">
                                      <p:cBhvr additive="repl">
                                        <p:cTn id="12" dur="500"/>
                                        <p:tgtEl>
                                          <p:spTgt spid="15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53">
                                            <p:txEl>
                                              <p:pRg st="2" end="2"/>
                                            </p:txEl>
                                          </p:spTgt>
                                        </p:tgtEl>
                                        <p:attrNameLst>
                                          <p:attrName>style.visibility</p:attrName>
                                        </p:attrNameLst>
                                      </p:cBhvr>
                                      <p:to>
                                        <p:strVal val="visible"/>
                                      </p:to>
                                    </p:set>
                                    <p:animEffect transition="in" filter="wipe(down)">
                                      <p:cBhvr additive="repl">
                                        <p:cTn id="17" dur="500"/>
                                        <p:tgtEl>
                                          <p:spTgt spid="15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 name="Rectangle 95">
            <a:extLst>
              <a:ext uri="{FF2B5EF4-FFF2-40B4-BE49-F238E27FC236}">
                <a16:creationId xmlns:a16="http://schemas.microsoft.com/office/drawing/2014/main" id="{47EF367F-DC1B-4BF3-8BE1-E53DB2F71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8" name="Rectangle 97">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CustomShape 1"/>
          <p:cNvSpPr/>
          <p:nvPr/>
        </p:nvSpPr>
        <p:spPr>
          <a:xfrm>
            <a:off x="965198" y="643466"/>
            <a:ext cx="3092718" cy="5528734"/>
          </a:xfrm>
          <a:prstGeom prst="rect">
            <a:avLst/>
          </a:prstGeom>
          <a:noFill/>
        </p:spPr>
        <p:style>
          <a:lnRef idx="0">
            <a:scrgbClr r="0" g="0" b="0"/>
          </a:lnRef>
          <a:fillRef idx="0">
            <a:scrgbClr r="0" g="0" b="0"/>
          </a:fillRef>
          <a:effectRef idx="0">
            <a:scrgbClr r="0" g="0" b="0"/>
          </a:effectRef>
          <a:fontRef idx="minor"/>
        </p:style>
        <p:txBody>
          <a:bodyPr vert="horz" lIns="91440" tIns="45720" rIns="91440" bIns="45720" rtlCol="0" anchor="t">
            <a:normAutofit/>
          </a:bodyPr>
          <a:lstStyle/>
          <a:p>
            <a:pPr defTabSz="914400">
              <a:lnSpc>
                <a:spcPct val="90000"/>
              </a:lnSpc>
              <a:spcBef>
                <a:spcPct val="0"/>
              </a:spcBef>
              <a:spcAft>
                <a:spcPts val="600"/>
              </a:spcAft>
            </a:pPr>
            <a:r>
              <a:rPr lang="en-US" sz="2800" b="0" strike="noStrike" spc="-50">
                <a:solidFill>
                  <a:srgbClr val="FFFFFF"/>
                </a:solidFill>
                <a:latin typeface="+mj-lt"/>
                <a:ea typeface="+mj-ea"/>
                <a:cs typeface="+mj-cs"/>
              </a:rPr>
              <a:t>Session Configuration File</a:t>
            </a:r>
          </a:p>
        </p:txBody>
      </p:sp>
      <p:sp>
        <p:nvSpPr>
          <p:cNvPr id="100" name="Rectangle 99">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2" name="Rectangle 10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CustomShape 2"/>
          <p:cNvSpPr/>
          <p:nvPr/>
        </p:nvSpPr>
        <p:spPr>
          <a:xfrm>
            <a:off x="4821898" y="643466"/>
            <a:ext cx="5827472" cy="5571067"/>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ormAutofit/>
          </a:bodyPr>
          <a:lstStyle/>
          <a:p>
            <a:pPr marL="228600" indent="-182880" defTabSz="914400">
              <a:lnSpc>
                <a:spcPct val="90000"/>
              </a:lnSpc>
              <a:spcBef>
                <a:spcPts val="1400"/>
              </a:spcBef>
              <a:buClr>
                <a:schemeClr val="accent1"/>
              </a:buClr>
              <a:buSzPct val="80000"/>
              <a:buFont typeface="Corbel"/>
              <a:buChar char="•"/>
            </a:pPr>
            <a:r>
              <a:rPr lang="en-US" sz="1900" b="0" strike="noStrike" spc="-1"/>
              <a:t>New-PSSessionConfigurationFile -SessionType RestrictedRemoteServer -Path .\MyJEAEndpoint.pssc</a:t>
            </a:r>
          </a:p>
          <a:p>
            <a:pPr marL="228600" indent="-182880" defTabSz="914400">
              <a:lnSpc>
                <a:spcPct val="90000"/>
              </a:lnSpc>
              <a:spcBef>
                <a:spcPts val="1400"/>
              </a:spcBef>
              <a:buClr>
                <a:schemeClr val="accent1"/>
              </a:buClr>
              <a:buSzPct val="80000"/>
              <a:buFont typeface="Corbel"/>
              <a:buChar char="•"/>
            </a:pPr>
            <a:r>
              <a:rPr lang="en-US" sz="1900" b="0" strike="noStrike" spc="-1"/>
              <a:t>RunAsVirtualAccount = $true</a:t>
            </a:r>
          </a:p>
          <a:p>
            <a:pPr marL="228600" indent="-182880" defTabSz="914400">
              <a:lnSpc>
                <a:spcPct val="90000"/>
              </a:lnSpc>
              <a:spcBef>
                <a:spcPts val="1400"/>
              </a:spcBef>
              <a:buClr>
                <a:schemeClr val="accent1"/>
              </a:buClr>
              <a:buSzPct val="80000"/>
              <a:buFont typeface="Corbel"/>
              <a:buChar char="•"/>
            </a:pPr>
            <a:r>
              <a:rPr lang="en-US" sz="1900" b="0" strike="noStrike" spc="-1"/>
              <a:t>TranscriptDirectory = 'C:\ProgramData\JEAConfiguration\Transcripts’</a:t>
            </a:r>
          </a:p>
          <a:p>
            <a:pPr marL="228600" indent="-182880" defTabSz="914400">
              <a:lnSpc>
                <a:spcPct val="90000"/>
              </a:lnSpc>
              <a:spcBef>
                <a:spcPts val="1400"/>
              </a:spcBef>
              <a:buClr>
                <a:schemeClr val="accent1"/>
              </a:buClr>
              <a:buSzPct val="80000"/>
              <a:buFont typeface="Corbel"/>
              <a:buChar char="•"/>
            </a:pPr>
            <a:r>
              <a:rPr lang="en-US" sz="1900" b="0" strike="noStrike" spc="-1"/>
              <a:t>RoleDefinitions = @{</a:t>
            </a:r>
          </a:p>
          <a:p>
            <a:pPr marL="457200" lvl="1" indent="-182880" defTabSz="914400">
              <a:lnSpc>
                <a:spcPct val="90000"/>
              </a:lnSpc>
              <a:spcBef>
                <a:spcPts val="201"/>
              </a:spcBef>
              <a:spcAft>
                <a:spcPts val="400"/>
              </a:spcAft>
              <a:buClr>
                <a:schemeClr val="accent1"/>
              </a:buClr>
              <a:buSzPct val="80000"/>
              <a:buFont typeface="Corbel"/>
              <a:buChar char="•"/>
            </a:pPr>
            <a:r>
              <a:rPr lang="en-US" sz="1900" b="0" strike="noStrike" spc="-1"/>
              <a:t> 'CONTOSO\JEA_DNS_ADMINS'    = @{ RoleCapabilities = 'DnsAdmin', 'DnsOperator', 'DnsAuditor’ }</a:t>
            </a:r>
          </a:p>
          <a:p>
            <a:pPr marL="457200" lvl="1" indent="-182880" defTabSz="914400">
              <a:lnSpc>
                <a:spcPct val="90000"/>
              </a:lnSpc>
              <a:spcBef>
                <a:spcPts val="201"/>
              </a:spcBef>
              <a:spcAft>
                <a:spcPts val="400"/>
              </a:spcAft>
              <a:buClr>
                <a:schemeClr val="accent1"/>
              </a:buClr>
              <a:buSzPct val="80000"/>
              <a:buFont typeface="Corbel"/>
              <a:buChar char="•"/>
            </a:pPr>
            <a:r>
              <a:rPr lang="en-US" sz="1900" b="0" strike="noStrike" spc="-1"/>
              <a:t>  'CONTOSO\JEA_DNS_OPERATORS' = @{ RoleCapabilities = 'DnsOperator', 'DnsAuditor’ }</a:t>
            </a:r>
          </a:p>
          <a:p>
            <a:pPr marL="457200" lvl="1" indent="-182880" defTabSz="914400">
              <a:lnSpc>
                <a:spcPct val="90000"/>
              </a:lnSpc>
              <a:spcBef>
                <a:spcPts val="201"/>
              </a:spcBef>
              <a:spcAft>
                <a:spcPts val="400"/>
              </a:spcAft>
              <a:buClr>
                <a:schemeClr val="accent1"/>
              </a:buClr>
              <a:buSzPct val="80000"/>
              <a:buFont typeface="Corbel"/>
              <a:buChar char="•"/>
            </a:pPr>
            <a:r>
              <a:rPr lang="en-US" sz="1900" b="0" strike="noStrike" spc="-1"/>
              <a:t>  'CONTOSO\JEA_DNS_AUDITORS'  = @{ RoleCapabilities = 'DnsAuditor' }</a:t>
            </a:r>
          </a:p>
          <a:p>
            <a:pPr marL="228600" indent="-182880" defTabSz="914400">
              <a:lnSpc>
                <a:spcPct val="90000"/>
              </a:lnSpc>
              <a:spcBef>
                <a:spcPts val="1400"/>
              </a:spcBef>
              <a:buClr>
                <a:schemeClr val="accent1"/>
              </a:buClr>
              <a:buSzPct val="80000"/>
              <a:buFont typeface="Corbel"/>
              <a:buChar char="•"/>
            </a:pPr>
            <a:r>
              <a:rPr lang="en-US" sz="1900" b="0" strike="noStrike" spc="-1"/>
              <a:t>}</a:t>
            </a:r>
          </a:p>
          <a:p>
            <a:pPr indent="-182880" defTabSz="914400">
              <a:lnSpc>
                <a:spcPct val="90000"/>
              </a:lnSpc>
              <a:spcBef>
                <a:spcPts val="1400"/>
              </a:spcBef>
              <a:buClr>
                <a:schemeClr val="accent1"/>
              </a:buClr>
            </a:pPr>
            <a:endParaRPr lang="en-US" sz="1900" b="0" strike="noStrike" spc="-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1143000" y="609480"/>
            <a:ext cx="9873720" cy="135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dirty="0">
                <a:latin typeface="Corbel"/>
                <a:ea typeface="DejaVu Sans"/>
              </a:rPr>
              <a:t>How It All Works Together</a:t>
            </a:r>
            <a:endParaRPr lang="en-US" sz="4400" b="0" strike="noStrike" spc="-1" dirty="0">
              <a:latin typeface="Arial"/>
            </a:endParaRPr>
          </a:p>
        </p:txBody>
      </p:sp>
      <p:grpSp>
        <p:nvGrpSpPr>
          <p:cNvPr id="157" name="Group 2"/>
          <p:cNvGrpSpPr/>
          <p:nvPr/>
        </p:nvGrpSpPr>
        <p:grpSpPr>
          <a:xfrm>
            <a:off x="10134360" y="2060280"/>
            <a:ext cx="1770120" cy="2152080"/>
            <a:chOff x="10134360" y="2060280"/>
            <a:chExt cx="1770120" cy="2152080"/>
          </a:xfrm>
        </p:grpSpPr>
        <p:pic>
          <p:nvPicPr>
            <p:cNvPr id="158" name="Picture 2" descr="https://lh3.googleusercontent.com/EWLmy19UFuMtIBb5vgWnb7NAvEy-jPNEBSiJIPysqJnZiedtWTqfVPvKHxiIWG6ZLy7ynX16ylTcaQKCZlW7eZI7sz__A7Qf8PrbbWZ4uevDiMmNKLa52SJsqfZBY3EQJ6jsZfbfxiY"/>
            <p:cNvPicPr/>
            <p:nvPr/>
          </p:nvPicPr>
          <p:blipFill>
            <a:blip r:embed="rId3"/>
            <a:stretch/>
          </p:blipFill>
          <p:spPr>
            <a:xfrm flipH="1">
              <a:off x="10134360" y="2060280"/>
              <a:ext cx="1770120" cy="2152080"/>
            </a:xfrm>
            <a:prstGeom prst="rect">
              <a:avLst/>
            </a:prstGeom>
            <a:ln>
              <a:noFill/>
            </a:ln>
          </p:spPr>
        </p:pic>
        <p:pic>
          <p:nvPicPr>
            <p:cNvPr id="159" name="Picture 3" descr="https://lh4.googleusercontent.com/E4YEyyQJM1Ji-jprEVPmKA2nXTYcCMadcD3AfjU-v--tfTNReIBHtduNxhFBr3tkIvlXubYzJ14d3hgX9e7qRwEti2WvBFZ_wl6t-IzFSkHWFRT3KENMbWUlzYRr87lxwKpv6_JHI7w"/>
            <p:cNvPicPr/>
            <p:nvPr/>
          </p:nvPicPr>
          <p:blipFill>
            <a:blip r:embed="rId4"/>
            <a:stretch/>
          </p:blipFill>
          <p:spPr>
            <a:xfrm rot="10446000">
              <a:off x="11079720" y="3195360"/>
              <a:ext cx="603360" cy="596520"/>
            </a:xfrm>
            <a:prstGeom prst="rect">
              <a:avLst/>
            </a:prstGeom>
            <a:ln>
              <a:noFill/>
            </a:ln>
          </p:spPr>
        </p:pic>
      </p:grpSp>
      <p:pic>
        <p:nvPicPr>
          <p:cNvPr id="160" name="Picture 5" descr="https://lh5.googleusercontent.com/kNx2S3_YsAbCBzs41w5pvnQMgZHlbqlCNM7EDsUnF24NBrFLeZbcDYsk1uwDwuJouOa2AZJAuez4j3jAbCTQd0VCCwENhnRJuN0JXg_pL80D6-KaNYgXdIg26hzkZkjDhfVozJct0MY"/>
          <p:cNvPicPr/>
          <p:nvPr/>
        </p:nvPicPr>
        <p:blipFill>
          <a:blip r:embed="rId5">
            <a:duotone>
              <a:schemeClr val="accent6">
                <a:shade val="45000"/>
                <a:satMod val="135000"/>
              </a:schemeClr>
              <a:prstClr val="white"/>
            </a:duotone>
          </a:blip>
          <a:stretch/>
        </p:blipFill>
        <p:spPr>
          <a:xfrm>
            <a:off x="357120" y="1823040"/>
            <a:ext cx="3597480" cy="2316600"/>
          </a:xfrm>
          <a:prstGeom prst="rect">
            <a:avLst/>
          </a:prstGeom>
          <a:ln>
            <a:noFill/>
          </a:ln>
        </p:spPr>
      </p:pic>
      <p:grpSp>
        <p:nvGrpSpPr>
          <p:cNvPr id="161" name="Group 3"/>
          <p:cNvGrpSpPr/>
          <p:nvPr/>
        </p:nvGrpSpPr>
        <p:grpSpPr>
          <a:xfrm>
            <a:off x="3741840" y="3099600"/>
            <a:ext cx="6501600" cy="533880"/>
            <a:chOff x="3741840" y="3099600"/>
            <a:chExt cx="6501600" cy="533880"/>
          </a:xfrm>
        </p:grpSpPr>
        <p:grpSp>
          <p:nvGrpSpPr>
            <p:cNvPr id="162" name="Group 4"/>
            <p:cNvGrpSpPr/>
            <p:nvPr/>
          </p:nvGrpSpPr>
          <p:grpSpPr>
            <a:xfrm>
              <a:off x="3788280" y="3179520"/>
              <a:ext cx="6455160" cy="405000"/>
              <a:chOff x="3788280" y="3179520"/>
              <a:chExt cx="6455160" cy="405000"/>
            </a:xfrm>
          </p:grpSpPr>
          <p:sp>
            <p:nvSpPr>
              <p:cNvPr id="163" name="CustomShape 5"/>
              <p:cNvSpPr/>
              <p:nvPr/>
            </p:nvSpPr>
            <p:spPr>
              <a:xfrm>
                <a:off x="3788280" y="3179520"/>
                <a:ext cx="6455160" cy="405000"/>
              </a:xfrm>
              <a:prstGeom prst="rightArrow">
                <a:avLst>
                  <a:gd name="adj1" fmla="val 50000"/>
                  <a:gd name="adj2" fmla="val 50000"/>
                </a:avLst>
              </a:prstGeom>
              <a:solidFill>
                <a:srgbClr val="4375CC"/>
              </a:solidFill>
              <a:ln>
                <a:solidFill>
                  <a:srgbClr val="4375CC"/>
                </a:solidFill>
                <a:round/>
              </a:ln>
            </p:spPr>
            <p:style>
              <a:lnRef idx="2">
                <a:schemeClr val="accent1">
                  <a:shade val="50000"/>
                </a:schemeClr>
              </a:lnRef>
              <a:fillRef idx="1">
                <a:schemeClr val="accent1"/>
              </a:fillRef>
              <a:effectRef idx="0">
                <a:schemeClr val="accent1"/>
              </a:effectRef>
              <a:fontRef idx="minor"/>
            </p:style>
          </p:sp>
          <p:sp>
            <p:nvSpPr>
              <p:cNvPr id="164" name="CustomShape 6"/>
              <p:cNvSpPr/>
              <p:nvPr/>
            </p:nvSpPr>
            <p:spPr>
              <a:xfrm>
                <a:off x="4371840" y="3182760"/>
                <a:ext cx="58712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FFFF00"/>
                    </a:solidFill>
                    <a:latin typeface="Corbel"/>
                    <a:ea typeface="DejaVu Sans"/>
                  </a:rPr>
                  <a:t>Enter-Pssession –name &lt;SVR&gt; –endpoint &lt;Session Config&gt;</a:t>
                </a:r>
                <a:endParaRPr lang="en-US" sz="1800" b="0" strike="noStrike" spc="-1">
                  <a:latin typeface="Arial"/>
                </a:endParaRPr>
              </a:p>
            </p:txBody>
          </p:sp>
        </p:grpSp>
        <p:pic>
          <p:nvPicPr>
            <p:cNvPr id="165" name="Picture 6" descr="https://lh4.googleusercontent.com/uGK9yEDDZt6aeVFt_UPCYIGnRMwxyvFAldmCVnoFkwa5up7XTh6nvgKfrtiYIQENIXl7J-zXwMApxcztL7MOvbQzaPK6hnL4dCpiyF_FnGOjfAgyik8HMB9pyaB__Is3Ugc8vTlaFYk"/>
            <p:cNvPicPr/>
            <p:nvPr/>
          </p:nvPicPr>
          <p:blipFill>
            <a:blip r:embed="rId6"/>
            <a:stretch/>
          </p:blipFill>
          <p:spPr>
            <a:xfrm>
              <a:off x="3741840" y="3099600"/>
              <a:ext cx="721440" cy="533880"/>
            </a:xfrm>
            <a:prstGeom prst="rect">
              <a:avLst/>
            </a:prstGeom>
            <a:ln>
              <a:noFill/>
            </a:ln>
          </p:spPr>
        </p:pic>
      </p:grpSp>
      <p:sp>
        <p:nvSpPr>
          <p:cNvPr id="166" name="CustomShape 7"/>
          <p:cNvSpPr/>
          <p:nvPr/>
        </p:nvSpPr>
        <p:spPr>
          <a:xfrm>
            <a:off x="3610800" y="3699720"/>
            <a:ext cx="6622560" cy="405000"/>
          </a:xfrm>
          <a:prstGeom prst="leftArrow">
            <a:avLst>
              <a:gd name="adj1" fmla="val 50000"/>
              <a:gd name="adj2" fmla="val 50000"/>
            </a:avLst>
          </a:prstGeom>
          <a:solidFill>
            <a:srgbClr val="4375CC"/>
          </a:solidFill>
          <a:ln>
            <a:solidFill>
              <a:srgbClr val="4375CC"/>
            </a:solidFill>
            <a:round/>
          </a:ln>
        </p:spPr>
        <p:style>
          <a:lnRef idx="2">
            <a:schemeClr val="accent1">
              <a:shade val="50000"/>
            </a:schemeClr>
          </a:lnRef>
          <a:fillRef idx="1">
            <a:schemeClr val="accent1"/>
          </a:fillRef>
          <a:effectRef idx="0">
            <a:schemeClr val="accent1"/>
          </a:effectRef>
          <a:fontRef idx="minor"/>
        </p:style>
      </p:sp>
      <p:grpSp>
        <p:nvGrpSpPr>
          <p:cNvPr id="167" name="Group 8"/>
          <p:cNvGrpSpPr/>
          <p:nvPr/>
        </p:nvGrpSpPr>
        <p:grpSpPr>
          <a:xfrm>
            <a:off x="7464600" y="4851000"/>
            <a:ext cx="2533320" cy="1770120"/>
            <a:chOff x="7464600" y="4851000"/>
            <a:chExt cx="2533320" cy="1770120"/>
          </a:xfrm>
        </p:grpSpPr>
        <p:pic>
          <p:nvPicPr>
            <p:cNvPr id="168" name="Picture 4" descr="https://lh4.googleusercontent.com/5OAHgIclWa6qu_5XaPgNgZF1-cQHoQwzbQPHH8AMIImFPpuh9u3o3I_RvyLNZBinutrun8tVws7jO91ClMEuws7xGzPmQhag9dejRpJX2UmCk2rFgzqb3qB3NBosiNV8Sc4JKpKa4BA"/>
            <p:cNvPicPr/>
            <p:nvPr/>
          </p:nvPicPr>
          <p:blipFill>
            <a:blip r:embed="rId7"/>
            <a:stretch/>
          </p:blipFill>
          <p:spPr>
            <a:xfrm>
              <a:off x="7464600" y="4851000"/>
              <a:ext cx="2533320" cy="1770120"/>
            </a:xfrm>
            <a:prstGeom prst="rect">
              <a:avLst/>
            </a:prstGeom>
            <a:ln>
              <a:noFill/>
            </a:ln>
          </p:spPr>
        </p:pic>
        <p:sp>
          <p:nvSpPr>
            <p:cNvPr id="169" name="CustomShape 9"/>
            <p:cNvSpPr/>
            <p:nvPr/>
          </p:nvSpPr>
          <p:spPr>
            <a:xfrm>
              <a:off x="8007480" y="4968000"/>
              <a:ext cx="106812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orbel"/>
                  <a:ea typeface="DejaVu Sans"/>
                </a:rPr>
                <a:t>Roles Cap. File</a:t>
              </a:r>
              <a:endParaRPr lang="en-US" sz="1800" b="0" strike="noStrike" spc="-1">
                <a:latin typeface="Arial"/>
              </a:endParaRPr>
            </a:p>
          </p:txBody>
        </p:sp>
      </p:grpSp>
      <p:sp>
        <p:nvSpPr>
          <p:cNvPr id="170" name="CustomShape 10"/>
          <p:cNvSpPr/>
          <p:nvPr/>
        </p:nvSpPr>
        <p:spPr>
          <a:xfrm rot="18771600">
            <a:off x="9589680" y="4864680"/>
            <a:ext cx="1950480" cy="405000"/>
          </a:xfrm>
          <a:prstGeom prst="leftArrow">
            <a:avLst>
              <a:gd name="adj1" fmla="val 50000"/>
              <a:gd name="adj2" fmla="val 50000"/>
            </a:avLst>
          </a:prstGeom>
          <a:solidFill>
            <a:srgbClr val="4375CC"/>
          </a:solidFill>
          <a:ln>
            <a:solidFill>
              <a:srgbClr val="4375CC"/>
            </a:solidFill>
            <a:round/>
          </a:ln>
        </p:spPr>
        <p:style>
          <a:lnRef idx="2">
            <a:schemeClr val="accent1">
              <a:shade val="50000"/>
            </a:schemeClr>
          </a:lnRef>
          <a:fillRef idx="1">
            <a:schemeClr val="accent1"/>
          </a:fillRef>
          <a:effectRef idx="0">
            <a:schemeClr val="accent1"/>
          </a:effectRef>
          <a:fontRef idx="minor"/>
        </p:style>
      </p:sp>
      <p:sp>
        <p:nvSpPr>
          <p:cNvPr id="171" name="CustomShape 11"/>
          <p:cNvSpPr/>
          <p:nvPr/>
        </p:nvSpPr>
        <p:spPr>
          <a:xfrm rot="7963800">
            <a:off x="9309600" y="4440960"/>
            <a:ext cx="1708200" cy="405000"/>
          </a:xfrm>
          <a:prstGeom prst="leftArrow">
            <a:avLst>
              <a:gd name="adj1" fmla="val 50000"/>
              <a:gd name="adj2" fmla="val 50000"/>
            </a:avLst>
          </a:prstGeom>
          <a:solidFill>
            <a:srgbClr val="4375CC"/>
          </a:solidFill>
          <a:ln>
            <a:solidFill>
              <a:srgbClr val="4375CC"/>
            </a:solidFill>
            <a:round/>
          </a:ln>
        </p:spPr>
        <p:style>
          <a:lnRef idx="2">
            <a:schemeClr val="accent1">
              <a:shade val="50000"/>
            </a:schemeClr>
          </a:lnRef>
          <a:fillRef idx="1">
            <a:schemeClr val="accent1"/>
          </a:fillRef>
          <a:effectRef idx="0">
            <a:schemeClr val="accent1"/>
          </a:effectRef>
          <a:fontRef idx="minor"/>
        </p:style>
      </p:sp>
      <p:pic>
        <p:nvPicPr>
          <p:cNvPr id="172" name="Picture 18"/>
          <p:cNvPicPr/>
          <p:nvPr/>
        </p:nvPicPr>
        <p:blipFill>
          <a:blip r:embed="rId7"/>
          <a:stretch/>
        </p:blipFill>
        <p:spPr>
          <a:xfrm>
            <a:off x="10410840" y="2979360"/>
            <a:ext cx="567360" cy="56736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1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p:cTn id="12" dur="1" fill="hold">
                                          <p:stCondLst>
                                            <p:cond delay="0"/>
                                          </p:stCondLst>
                                        </p:cTn>
                                        <p:tgtEl>
                                          <p:spTgt spid="17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fill="hold" nodeType="clickEffect">
                                  <p:stCondLst>
                                    <p:cond delay="0"/>
                                  </p:stCondLst>
                                  <p:childTnLst>
                                    <p:set>
                                      <p:cBhvr>
                                        <p:cTn id="16" dur="1" fill="hold">
                                          <p:stCondLst>
                                            <p:cond delay="0"/>
                                          </p:stCondLst>
                                        </p:cTn>
                                        <p:tgtEl>
                                          <p:spTgt spid="161"/>
                                        </p:tgtEl>
                                        <p:attrNameLst>
                                          <p:attrName>style.visibility</p:attrName>
                                        </p:attrNameLst>
                                      </p:cBhvr>
                                      <p:to>
                                        <p:strVal val="visible"/>
                                      </p:to>
                                    </p:set>
                                    <p:animEffect transition="in" filter="fade">
                                      <p:cBhvr additive="repl">
                                        <p:cTn id="17" dur="500"/>
                                        <p:tgtEl>
                                          <p:spTgt spid="16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70"/>
                                        </p:tgtEl>
                                        <p:attrNameLst>
                                          <p:attrName>style.visibility</p:attrName>
                                        </p:attrNameLst>
                                      </p:cBhvr>
                                      <p:to>
                                        <p:strVal val="visible"/>
                                      </p:to>
                                    </p:set>
                                    <p:anim calcmode="lin" valueType="num">
                                      <p:cBhvr additive="repl">
                                        <p:cTn id="22" dur="500" fill="hold"/>
                                        <p:tgtEl>
                                          <p:spTgt spid="170"/>
                                        </p:tgtEl>
                                        <p:attrNameLst>
                                          <p:attrName>ppt_x</p:attrName>
                                        </p:attrNameLst>
                                      </p:cBhvr>
                                      <p:tavLst>
                                        <p:tav tm="0">
                                          <p:val>
                                            <p:strVal val="#ppt_x"/>
                                          </p:val>
                                        </p:tav>
                                        <p:tav tm="100000">
                                          <p:val>
                                            <p:strVal val="#ppt_x"/>
                                          </p:val>
                                        </p:tav>
                                      </p:tavLst>
                                    </p:anim>
                                    <p:anim calcmode="lin" valueType="num">
                                      <p:cBhvr additive="repl">
                                        <p:cTn id="23" dur="500" fill="hold"/>
                                        <p:tgtEl>
                                          <p:spTgt spid="170"/>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67"/>
                                        </p:tgtEl>
                                        <p:attrNameLst>
                                          <p:attrName>style.visibility</p:attrName>
                                        </p:attrNameLst>
                                      </p:cBhvr>
                                      <p:to>
                                        <p:strVal val="visible"/>
                                      </p:to>
                                    </p:set>
                                    <p:anim calcmode="lin" valueType="num">
                                      <p:cBhvr additive="repl">
                                        <p:cTn id="26" dur="500" fill="hold"/>
                                        <p:tgtEl>
                                          <p:spTgt spid="167"/>
                                        </p:tgtEl>
                                        <p:attrNameLst>
                                          <p:attrName>ppt_x</p:attrName>
                                        </p:attrNameLst>
                                      </p:cBhvr>
                                      <p:tavLst>
                                        <p:tav tm="0">
                                          <p:val>
                                            <p:strVal val="#ppt_x"/>
                                          </p:val>
                                        </p:tav>
                                        <p:tav tm="100000">
                                          <p:val>
                                            <p:strVal val="#ppt_x"/>
                                          </p:val>
                                        </p:tav>
                                      </p:tavLst>
                                    </p:anim>
                                    <p:anim calcmode="lin" valueType="num">
                                      <p:cBhvr additive="repl">
                                        <p:cTn id="27" dur="500" fill="hold"/>
                                        <p:tgtEl>
                                          <p:spTgt spid="167"/>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fill="hold" nodeType="clickEffect">
                                  <p:stCondLst>
                                    <p:cond delay="0"/>
                                  </p:stCondLst>
                                  <p:childTnLst>
                                    <p:set>
                                      <p:cBhvr>
                                        <p:cTn id="31" dur="1" fill="hold">
                                          <p:stCondLst>
                                            <p:cond delay="0"/>
                                          </p:stCondLst>
                                        </p:cTn>
                                        <p:tgtEl>
                                          <p:spTgt spid="171"/>
                                        </p:tgtEl>
                                        <p:attrNameLst>
                                          <p:attrName>style.visibility</p:attrName>
                                        </p:attrNameLst>
                                      </p:cBhvr>
                                      <p:to>
                                        <p:strVal val="visible"/>
                                      </p:to>
                                    </p:set>
                                    <p:animEffect transition="in" filter="fade">
                                      <p:cBhvr additive="repl">
                                        <p:cTn id="32" dur="1000"/>
                                        <p:tgtEl>
                                          <p:spTgt spid="171"/>
                                        </p:tgtEl>
                                      </p:cBhvr>
                                    </p:animEffect>
                                    <p:anim calcmode="lin" valueType="num">
                                      <p:cBhvr additive="repl">
                                        <p:cTn id="33" dur="1000" fill="hold"/>
                                        <p:tgtEl>
                                          <p:spTgt spid="171"/>
                                        </p:tgtEl>
                                        <p:attrNameLst>
                                          <p:attrName>ppt_x</p:attrName>
                                        </p:attrNameLst>
                                      </p:cBhvr>
                                      <p:tavLst>
                                        <p:tav tm="0">
                                          <p:val>
                                            <p:strVal val="#ppt_x"/>
                                          </p:val>
                                        </p:tav>
                                        <p:tav tm="100000">
                                          <p:val>
                                            <p:strVal val="#ppt_x"/>
                                          </p:val>
                                        </p:tav>
                                      </p:tavLst>
                                    </p:anim>
                                    <p:anim calcmode="lin" valueType="num">
                                      <p:cBhvr additive="repl">
                                        <p:cTn id="34" dur="1000" fill="hold"/>
                                        <p:tgtEl>
                                          <p:spTgt spid="171"/>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166"/>
                                        </p:tgtEl>
                                        <p:attrNameLst>
                                          <p:attrName>style.visibility</p:attrName>
                                        </p:attrNameLst>
                                      </p:cBhvr>
                                      <p:to>
                                        <p:strVal val="visible"/>
                                      </p:to>
                                    </p:set>
                                    <p:animEffect transition="in" filter="randombar(horizontal)">
                                      <p:cBhvr additive="repl">
                                        <p:cTn id="39"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3791160" y="2828880"/>
            <a:ext cx="4607640" cy="119887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7200" b="0" strike="noStrike" spc="-1" dirty="0">
                <a:latin typeface="Corbel"/>
                <a:ea typeface="DejaVu Sans"/>
              </a:rPr>
              <a:t>Demo Time</a:t>
            </a:r>
            <a:endParaRPr lang="en-US" sz="7200" b="0" strike="noStrike"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26" presetClass="path" fill="hold" nodeType="withEffect">
                                  <p:stCondLst>
                                    <p:cond delay="0"/>
                                  </p:stCondLst>
                                  <p:iterate type="lt">
                                    <p:tmAbs val="100"/>
                                  </p:iterate>
                                  <p:childTnLst>
                                    <p:animMotion origin="layout" path="M 0 0 C 0 0.033 0.027 0.06 0.06 0.06 C 0.099 0.06 0.113 0.03 0.119 0.012 L 0.125 -0.012 C 0.131 -0.03 0.146 -0.06 0.19 -0.06 C 0.218 -0.06 0.25 -0.033 0.25 0 C 0.25 0.033 0.218 0.06 0.19 0.06 C 0.146 0.06 0.131 0.03 0.125 0.012 L 0.119 -0.012 C 0.113 -0.03 0.099 -0.06 0.06 -0.06 C 0.027 -0.06 0 -0.033 0 0 Z">
                                      <p:cBhvr>
                                        <p:cTn id="6" dur="2000" fill="hold"/>
                                        <p:tgtEl>
                                          <p:spTgt spid="17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143000" y="609480"/>
            <a:ext cx="9873720" cy="135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dirty="0">
                <a:latin typeface="Corbel"/>
                <a:ea typeface="DejaVu Sans"/>
              </a:rPr>
              <a:t>What Next</a:t>
            </a:r>
            <a:endParaRPr lang="en-US" sz="4400" b="0" strike="noStrike" spc="-1" dirty="0">
              <a:latin typeface="Arial"/>
            </a:endParaRPr>
          </a:p>
        </p:txBody>
      </p:sp>
      <p:sp>
        <p:nvSpPr>
          <p:cNvPr id="175" name="CustomShape 2"/>
          <p:cNvSpPr/>
          <p:nvPr/>
        </p:nvSpPr>
        <p:spPr>
          <a:xfrm>
            <a:off x="1143000" y="2057400"/>
            <a:ext cx="9871200" cy="403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181080">
              <a:lnSpc>
                <a:spcPct val="90000"/>
              </a:lnSpc>
              <a:spcBef>
                <a:spcPts val="1400"/>
              </a:spcBef>
              <a:buClr>
                <a:srgbClr val="A5B592"/>
              </a:buClr>
              <a:buSzPct val="80000"/>
              <a:buFont typeface="Corbel"/>
              <a:buChar char="•"/>
            </a:pPr>
            <a:r>
              <a:rPr lang="en-US" sz="2200" b="0" strike="noStrike" spc="-1" dirty="0">
                <a:latin typeface="Corbel"/>
                <a:ea typeface="DejaVu Sans"/>
              </a:rPr>
              <a:t>Implementing is not a project, it is an ongoing task</a:t>
            </a:r>
            <a:endParaRPr lang="en-US" sz="2200" b="0" strike="noStrike" spc="-1" dirty="0">
              <a:latin typeface="Arial"/>
            </a:endParaRPr>
          </a:p>
          <a:p>
            <a:pPr marL="228600" indent="-181080">
              <a:lnSpc>
                <a:spcPct val="90000"/>
              </a:lnSpc>
              <a:spcBef>
                <a:spcPts val="1400"/>
              </a:spcBef>
              <a:buClr>
                <a:srgbClr val="A5B592"/>
              </a:buClr>
              <a:buSzPct val="80000"/>
              <a:buFont typeface="Corbel"/>
              <a:buChar char="•"/>
            </a:pPr>
            <a:r>
              <a:rPr lang="en-US" sz="2200" b="0" strike="noStrike" spc="-1" dirty="0">
                <a:latin typeface="Corbel"/>
                <a:ea typeface="DejaVu Sans"/>
              </a:rPr>
              <a:t>It empowers your users and fellow admins</a:t>
            </a:r>
            <a:endParaRPr lang="en-US" sz="2200" b="0" strike="noStrike" spc="-1" dirty="0">
              <a:latin typeface="Arial"/>
            </a:endParaRPr>
          </a:p>
          <a:p>
            <a:pPr>
              <a:lnSpc>
                <a:spcPct val="90000"/>
              </a:lnSpc>
              <a:spcBef>
                <a:spcPts val="1400"/>
              </a:spcBef>
            </a:pPr>
            <a:endParaRPr lang="en-US" sz="2200" b="0" strike="noStrike" spc="-1" dirty="0">
              <a:latin typeface="Arial"/>
            </a:endParaRPr>
          </a:p>
          <a:p>
            <a:pPr>
              <a:lnSpc>
                <a:spcPct val="90000"/>
              </a:lnSpc>
              <a:spcBef>
                <a:spcPts val="1400"/>
              </a:spcBef>
            </a:pPr>
            <a:endParaRPr lang="en-US" sz="2200" b="0" strike="noStrike" spc="-1" dirty="0">
              <a:latin typeface="Arial"/>
            </a:endParaRPr>
          </a:p>
          <a:p>
            <a:pPr marL="228600" indent="-181080">
              <a:lnSpc>
                <a:spcPct val="90000"/>
              </a:lnSpc>
              <a:spcBef>
                <a:spcPts val="1400"/>
              </a:spcBef>
              <a:buClr>
                <a:srgbClr val="A5B592"/>
              </a:buClr>
              <a:buSzPct val="80000"/>
              <a:buFont typeface="Corbel"/>
              <a:buChar char="•"/>
            </a:pPr>
            <a:r>
              <a:rPr lang="en-US" sz="6000" b="0" strike="noStrike" spc="-1" dirty="0">
                <a:latin typeface="Corbel"/>
                <a:ea typeface="DejaVu Sans"/>
              </a:rPr>
              <a:t>Make them feel like </a:t>
            </a:r>
            <a:endParaRPr lang="en-US" sz="6000" b="0" strike="noStrike"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75">
                                            <p:txEl>
                                              <p:pRg st="4" end="4"/>
                                            </p:txEl>
                                          </p:spTgt>
                                        </p:tgtEl>
                                        <p:attrNameLst>
                                          <p:attrName>style.visibility</p:attrName>
                                        </p:attrNameLst>
                                      </p:cBhvr>
                                      <p:to>
                                        <p:strVal val="visible"/>
                                      </p:to>
                                    </p:set>
                                    <p:animEffect transition="in" filter="circle(in)">
                                      <p:cBhvr additive="repl">
                                        <p:cTn id="7" dur="2000"/>
                                        <p:tgtEl>
                                          <p:spTgt spid="1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77" name="Content Placeholder 4"/>
          <p:cNvPicPr/>
          <p:nvPr/>
        </p:nvPicPr>
        <p:blipFill>
          <a:blip r:embed="rId3"/>
          <a:stretch/>
        </p:blipFill>
        <p:spPr>
          <a:xfrm>
            <a:off x="1100667" y="743426"/>
            <a:ext cx="9548706" cy="5371147"/>
          </a:xfrm>
          <a:prstGeom prst="rect">
            <a:avLst/>
          </a:prstGeom>
        </p:spPr>
      </p:pic>
      <p:sp>
        <p:nvSpPr>
          <p:cNvPr id="176" name="CustomShape 1"/>
          <p:cNvSpPr/>
          <p:nvPr/>
        </p:nvSpPr>
        <p:spPr>
          <a:xfrm>
            <a:off x="1143000" y="609480"/>
            <a:ext cx="9873720" cy="13546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1" name="Rectangle 120">
            <a:extLst>
              <a:ext uri="{FF2B5EF4-FFF2-40B4-BE49-F238E27FC236}">
                <a16:creationId xmlns:a16="http://schemas.microsoft.com/office/drawing/2014/main" id="{47EF367F-DC1B-4BF3-8BE1-E53DB2F71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3" name="Rectangle 122">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CustomShape 1"/>
          <p:cNvSpPr/>
          <p:nvPr/>
        </p:nvSpPr>
        <p:spPr>
          <a:xfrm>
            <a:off x="1261872" y="365760"/>
            <a:ext cx="9692640" cy="1325562"/>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b">
            <a:normAutofit/>
          </a:bodyPr>
          <a:lstStyle/>
          <a:p>
            <a:pPr defTabSz="914400">
              <a:lnSpc>
                <a:spcPct val="90000"/>
              </a:lnSpc>
              <a:spcBef>
                <a:spcPct val="0"/>
              </a:spcBef>
              <a:spcAft>
                <a:spcPts val="600"/>
              </a:spcAft>
            </a:pPr>
            <a:r>
              <a:rPr lang="en-US" sz="4400" b="0" strike="noStrike" spc="-50">
                <a:latin typeface="+mj-lt"/>
                <a:ea typeface="+mj-ea"/>
                <a:cs typeface="+mj-cs"/>
              </a:rPr>
              <a:t>References &amp; Further Reading</a:t>
            </a:r>
          </a:p>
        </p:txBody>
      </p:sp>
      <p:sp>
        <p:nvSpPr>
          <p:cNvPr id="179" name="CustomShape 2"/>
          <p:cNvSpPr/>
          <p:nvPr/>
        </p:nvSpPr>
        <p:spPr>
          <a:xfrm>
            <a:off x="1261872" y="1828800"/>
            <a:ext cx="8595360" cy="4351337"/>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ormAutofit/>
          </a:bodyPr>
          <a:lstStyle/>
          <a:p>
            <a:pPr marL="228600" indent="-182880" defTabSz="914400">
              <a:spcBef>
                <a:spcPts val="1400"/>
              </a:spcBef>
              <a:buClr>
                <a:schemeClr val="accent1"/>
              </a:buClr>
              <a:buSzPct val="80000"/>
              <a:buFont typeface="Corbel"/>
              <a:buChar char="•"/>
            </a:pPr>
            <a:r>
              <a:rPr lang="en-US" b="0" u="sng" strike="noStrike" spc="-1">
                <a:uFillTx/>
                <a:hlinkClick r:id="rId3">
                  <a:extLst>
                    <a:ext uri="{A12FA001-AC4F-418D-AE19-62706E023703}">
                      <ahyp:hlinkClr xmlns:ahyp="http://schemas.microsoft.com/office/drawing/2018/hyperlinkcolor" val="tx"/>
                    </a:ext>
                  </a:extLst>
                </a:hlinkClick>
              </a:rPr>
              <a:t>https://docs.microsoft.com/en-us/powershell/jea/overview</a:t>
            </a:r>
            <a:endParaRPr lang="en-US" b="0" strike="noStrike" spc="-1"/>
          </a:p>
          <a:p>
            <a:pPr marL="228600" indent="-182880" defTabSz="914400">
              <a:spcBef>
                <a:spcPts val="1400"/>
              </a:spcBef>
              <a:buClr>
                <a:schemeClr val="accent1"/>
              </a:buClr>
              <a:buSzPct val="80000"/>
              <a:buFont typeface="Corbel"/>
              <a:buChar char="•"/>
            </a:pPr>
            <a:r>
              <a:rPr lang="en-US" b="0" u="sng" strike="noStrike" spc="-1">
                <a:uFillTx/>
                <a:hlinkClick r:id="rId4">
                  <a:extLst>
                    <a:ext uri="{A12FA001-AC4F-418D-AE19-62706E023703}">
                      <ahyp:hlinkClr xmlns:ahyp="http://schemas.microsoft.com/office/drawing/2018/hyperlinkcolor" val="tx"/>
                    </a:ext>
                  </a:extLst>
                </a:hlinkClick>
              </a:rPr>
              <a:t>https://docs.microsoft.com/en-us/powershell/jea/role-capabilities</a:t>
            </a:r>
            <a:endParaRPr lang="en-US" b="0" strike="noStrike" spc="-1"/>
          </a:p>
          <a:p>
            <a:pPr marL="228600" indent="-182880" defTabSz="914400">
              <a:spcBef>
                <a:spcPts val="1400"/>
              </a:spcBef>
              <a:buClr>
                <a:schemeClr val="accent1"/>
              </a:buClr>
              <a:buSzPct val="80000"/>
              <a:buFont typeface="Corbel"/>
              <a:buChar char="•"/>
            </a:pPr>
            <a:r>
              <a:rPr lang="en-US" b="0" strike="noStrike" spc="-1"/>
              <a:t>https://docs.microsoft.com/en-us/powershell/jea/session-configurations</a:t>
            </a:r>
          </a:p>
          <a:p>
            <a:pPr marL="228600" indent="-182880" defTabSz="914400">
              <a:spcBef>
                <a:spcPts val="1400"/>
              </a:spcBef>
              <a:buClr>
                <a:schemeClr val="accent1"/>
              </a:buClr>
              <a:buSzPct val="80000"/>
              <a:buFont typeface="Corbel"/>
              <a:buChar char="•"/>
            </a:pPr>
            <a:r>
              <a:rPr lang="en-US" b="0" strike="noStrike" spc="-1"/>
              <a:t>SANs SEC505:Windows Security and PowerShell Automation</a:t>
            </a:r>
          </a:p>
          <a:p>
            <a:pPr marL="228600" indent="-182880" defTabSz="914400">
              <a:spcBef>
                <a:spcPts val="1400"/>
              </a:spcBef>
              <a:buClr>
                <a:schemeClr val="accent1"/>
              </a:buClr>
              <a:buSzPct val="80000"/>
              <a:buFont typeface="Corbel"/>
              <a:buChar char="•"/>
            </a:pPr>
            <a:r>
              <a:rPr lang="en-US" b="0" u="sng" strike="noStrike" spc="-1">
                <a:uFillTx/>
                <a:hlinkClick r:id="rId5">
                  <a:extLst>
                    <a:ext uri="{A12FA001-AC4F-418D-AE19-62706E023703}">
                      <ahyp:hlinkClr xmlns:ahyp="http://schemas.microsoft.com/office/drawing/2018/hyperlinkcolor" val="tx"/>
                    </a:ext>
                  </a:extLst>
                </a:hlinkClick>
              </a:rPr>
              <a:t>https://www.youtube.com/watch?v=zftC6eDzRJY&amp;t=1025s</a:t>
            </a:r>
            <a:endParaRPr lang="en-US" b="0" strike="noStrike" spc="-1"/>
          </a:p>
          <a:p>
            <a:pPr marL="228600" indent="-182880" defTabSz="914400">
              <a:spcBef>
                <a:spcPts val="1400"/>
              </a:spcBef>
              <a:buClr>
                <a:schemeClr val="accent1"/>
              </a:buClr>
              <a:buSzPct val="80000"/>
              <a:buFont typeface="Corbel"/>
              <a:buChar char="•"/>
            </a:pPr>
            <a:r>
              <a:rPr lang="en-US" b="0" u="sng" strike="noStrike" spc="-1">
                <a:uFillTx/>
                <a:hlinkClick r:id="rId6">
                  <a:extLst>
                    <a:ext uri="{A12FA001-AC4F-418D-AE19-62706E023703}">
                      <ahyp:hlinkClr xmlns:ahyp="http://schemas.microsoft.com/office/drawing/2018/hyperlinkcolor" val="tx"/>
                    </a:ext>
                  </a:extLst>
                </a:hlinkClick>
              </a:rPr>
              <a:t>https://www.youtube.com/watch?v=f_Dd5fRXixY</a:t>
            </a:r>
            <a:endParaRPr lang="en-US" b="0" strike="noStrike" spc="-1"/>
          </a:p>
          <a:p>
            <a:pPr indent="-182880" defTabSz="914400">
              <a:spcBef>
                <a:spcPts val="1400"/>
              </a:spcBef>
              <a:buClr>
                <a:schemeClr val="accent1"/>
              </a:buClr>
            </a:pPr>
            <a:endParaRPr lang="en-US" b="0" strike="noStrike" spc="-1"/>
          </a:p>
        </p:txBody>
      </p:sp>
      <p:sp>
        <p:nvSpPr>
          <p:cNvPr id="125" name="Rectangle 124">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 name="CustomShape 3"/>
          <p:cNvSpPr/>
          <p:nvPr/>
        </p:nvSpPr>
        <p:spPr>
          <a:xfrm>
            <a:off x="7325474" y="5478840"/>
            <a:ext cx="3835862" cy="126043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spcAft>
                <a:spcPts val="600"/>
              </a:spcAft>
            </a:pPr>
            <a:r>
              <a:rPr lang="en-US" sz="2200" b="0" strike="noStrike" spc="-1" dirty="0">
                <a:solidFill>
                  <a:srgbClr val="000000"/>
                </a:solidFill>
                <a:latin typeface="Corbel"/>
                <a:ea typeface="DejaVu Sans"/>
              </a:rPr>
              <a:t>Twitter: @</a:t>
            </a:r>
            <a:r>
              <a:rPr lang="en-US" sz="2200" b="0" strike="noStrike" spc="-1" dirty="0">
                <a:solidFill>
                  <a:srgbClr val="000000"/>
                </a:solidFill>
                <a:latin typeface="+mj-lt"/>
                <a:ea typeface="DejaVu Sans"/>
              </a:rPr>
              <a:t>P0w3rChi3f</a:t>
            </a:r>
            <a:endParaRPr lang="en-US" sz="2200" b="0" strike="noStrike" spc="-1">
              <a:latin typeface="+mj-lt"/>
            </a:endParaRPr>
          </a:p>
          <a:p>
            <a:pPr>
              <a:spcAft>
                <a:spcPts val="600"/>
              </a:spcAft>
            </a:pPr>
            <a:r>
              <a:rPr lang="en-US" sz="2200" b="0" strike="noStrike" spc="-1" dirty="0">
                <a:solidFill>
                  <a:srgbClr val="000000"/>
                </a:solidFill>
                <a:latin typeface="Corbel"/>
                <a:ea typeface="DejaVu Sans"/>
              </a:rPr>
              <a:t>LinkedIn: </a:t>
            </a:r>
            <a:r>
              <a:rPr lang="en-US" sz="2200" b="0" strike="noStrike" spc="-1" dirty="0" err="1">
                <a:solidFill>
                  <a:srgbClr val="000000"/>
                </a:solidFill>
                <a:latin typeface="+mj-lt"/>
                <a:ea typeface="DejaVu Sans"/>
              </a:rPr>
              <a:t>james-honeycutt</a:t>
            </a:r>
            <a:endParaRPr lang="en-US" sz="2200" b="0" strike="noStrike" spc="-1">
              <a:latin typeface="+mj-lt"/>
            </a:endParaRPr>
          </a:p>
          <a:p>
            <a:pPr>
              <a:spcAft>
                <a:spcPts val="600"/>
              </a:spcAft>
            </a:pPr>
            <a:r>
              <a:rPr lang="en-US" sz="2200" b="0" strike="noStrike" spc="-1" dirty="0">
                <a:solidFill>
                  <a:srgbClr val="000000"/>
                </a:solidFill>
                <a:latin typeface="+mj-lt"/>
                <a:ea typeface="DejaVu Sans"/>
              </a:rPr>
              <a:t>https://jameshoneycutt.net</a:t>
            </a:r>
            <a:endParaRPr lang="en-US" sz="2200" b="0" strike="noStrike" spc="-1">
              <a:latin typeface="+mj-lt"/>
            </a:endParaRPr>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23" name="Rectangle 122">
            <a:extLst>
              <a:ext uri="{FF2B5EF4-FFF2-40B4-BE49-F238E27FC236}">
                <a16:creationId xmlns:a16="http://schemas.microsoft.com/office/drawing/2014/main" id="{47EF367F-DC1B-4BF3-8BE1-E53DB2F71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5" name="Rectangle 124">
            <a:extLst>
              <a:ext uri="{FF2B5EF4-FFF2-40B4-BE49-F238E27FC236}">
                <a16:creationId xmlns:a16="http://schemas.microsoft.com/office/drawing/2014/main" id="{C758EC8D-68D1-4138-B719-BE00C78AD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12928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514579E4-5B5F-42C9-B08F-A904C81B1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811"/>
            <a:ext cx="2556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CustomShape 1"/>
          <p:cNvSpPr/>
          <p:nvPr/>
        </p:nvSpPr>
        <p:spPr>
          <a:xfrm rot="16200000">
            <a:off x="-1322904" y="2514944"/>
            <a:ext cx="5054601" cy="1955108"/>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b">
            <a:normAutofit/>
          </a:bodyPr>
          <a:lstStyle/>
          <a:p>
            <a:pPr algn="r" defTabSz="914400">
              <a:lnSpc>
                <a:spcPct val="90000"/>
              </a:lnSpc>
              <a:spcBef>
                <a:spcPct val="0"/>
              </a:spcBef>
              <a:spcAft>
                <a:spcPts val="600"/>
              </a:spcAft>
            </a:pPr>
            <a:r>
              <a:rPr lang="en-US" sz="4000" b="0" strike="noStrike" spc="-50">
                <a:solidFill>
                  <a:srgbClr val="FFFFFF"/>
                </a:solidFill>
                <a:latin typeface="+mj-lt"/>
                <a:ea typeface="+mj-ea"/>
                <a:cs typeface="+mj-cs"/>
              </a:rPr>
              <a:t>Upcoming Talks and Classes</a:t>
            </a:r>
          </a:p>
        </p:txBody>
      </p:sp>
      <p:sp>
        <p:nvSpPr>
          <p:cNvPr id="182" name="CustomShape 2"/>
          <p:cNvSpPr/>
          <p:nvPr/>
        </p:nvSpPr>
        <p:spPr>
          <a:xfrm>
            <a:off x="3102654" y="965199"/>
            <a:ext cx="6670520" cy="5207002"/>
          </a:xfrm>
          <a:prstGeom prst="rect">
            <a:avLst/>
          </a:prstGeom>
          <a:noFill/>
        </p:spPr>
        <p:style>
          <a:lnRef idx="0">
            <a:scrgbClr r="0" g="0" b="0"/>
          </a:lnRef>
          <a:fillRef idx="0">
            <a:scrgbClr r="0" g="0" b="0"/>
          </a:fillRef>
          <a:effectRef idx="0">
            <a:scrgbClr r="0" g="0" b="0"/>
          </a:effectRef>
          <a:fontRef idx="minor"/>
        </p:style>
        <p:txBody>
          <a:bodyPr vert="horz" lIns="91440" tIns="45720" rIns="91440" bIns="45720" rtlCol="0" anchor="t">
            <a:normAutofit/>
          </a:bodyPr>
          <a:lstStyle/>
          <a:p>
            <a:pPr marL="45720" indent="-182880" defTabSz="914400">
              <a:spcBef>
                <a:spcPts val="1400"/>
              </a:spcBef>
              <a:buClr>
                <a:schemeClr val="accent1"/>
              </a:buClr>
            </a:pPr>
            <a:r>
              <a:rPr lang="en-US" sz="2400" b="0" strike="noStrike" spc="-1"/>
              <a:t>Jameshoneycutt.net/my-events</a:t>
            </a:r>
          </a:p>
          <a:p>
            <a:pPr marL="45720" indent="-182880" defTabSz="914400">
              <a:spcBef>
                <a:spcPts val="1400"/>
              </a:spcBef>
              <a:buClr>
                <a:schemeClr val="accent1"/>
              </a:buClr>
            </a:pPr>
            <a:endParaRPr lang="en-US" sz="2400" b="0" strike="noStrike" spc="-1"/>
          </a:p>
          <a:p>
            <a:pPr marL="45720" indent="-182880" defTabSz="914400">
              <a:spcBef>
                <a:spcPts val="1400"/>
              </a:spcBef>
              <a:buClr>
                <a:schemeClr val="accent1"/>
              </a:buClr>
            </a:pPr>
            <a:r>
              <a:rPr lang="en-US" sz="2400" b="0" strike="noStrike" spc="-1"/>
              <a:t>April – BsidesCharm (PowerShell Crash Course Workshop)</a:t>
            </a:r>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hade val="98000"/>
                <a:satMod val="130000"/>
                <a:lumMod val="102000"/>
              </a:schemeClr>
            </a:gs>
            <a:gs pos="100000">
              <a:schemeClr val="bg1">
                <a:tint val="98000"/>
                <a:shade val="78000"/>
                <a:satMod val="140000"/>
              </a:schemeClr>
            </a:gs>
          </a:gsLst>
          <a:path path="circle">
            <a:fillToRect l="100000" t="100000" r="100000" b="100000"/>
          </a:path>
        </a:gradFill>
        <a:effectLst/>
      </p:bgPr>
    </p:bg>
    <p:spTree>
      <p:nvGrpSpPr>
        <p:cNvPr id="1" name=""/>
        <p:cNvGrpSpPr/>
        <p:nvPr/>
      </p:nvGrpSpPr>
      <p:grpSpPr>
        <a:xfrm>
          <a:off x="0" y="0"/>
          <a:ext cx="0" cy="0"/>
          <a:chOff x="0" y="0"/>
          <a:chExt cx="0" cy="0"/>
        </a:xfrm>
      </p:grpSpPr>
      <p:sp useBgFill="1">
        <p:nvSpPr>
          <p:cNvPr id="124" name="Rectangle 123">
            <a:extLst>
              <a:ext uri="{FF2B5EF4-FFF2-40B4-BE49-F238E27FC236}">
                <a16:creationId xmlns:a16="http://schemas.microsoft.com/office/drawing/2014/main" id="{9B0F74F9-E373-4883-A533-C80C53DE6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4765FFFB-1163-4DA7-83B0-B8677ABBC6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CCCF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EC117A05-2F4F-4370-A926-6191A5C3D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3" name="Picture 4"/>
          <p:cNvPicPr/>
          <p:nvPr/>
        </p:nvPicPr>
        <p:blipFill>
          <a:blip r:embed="rId3"/>
          <a:stretch/>
        </p:blipFill>
        <p:spPr>
          <a:xfrm>
            <a:off x="2579605" y="1123527"/>
            <a:ext cx="7032785" cy="4604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57E74-C3E6-4B17-8733-E8ABDE495580}"/>
              </a:ext>
            </a:extLst>
          </p:cNvPr>
          <p:cNvSpPr>
            <a:spLocks noGrp="1"/>
          </p:cNvSpPr>
          <p:nvPr>
            <p:ph type="title"/>
          </p:nvPr>
        </p:nvSpPr>
        <p:spPr/>
        <p:txBody>
          <a:bodyPr anchor="t"/>
          <a:lstStyle/>
          <a:p>
            <a:pPr algn="ctr"/>
            <a:r>
              <a:rPr lang="en-US" dirty="0"/>
              <a:t>About Me</a:t>
            </a:r>
          </a:p>
        </p:txBody>
      </p:sp>
      <p:sp>
        <p:nvSpPr>
          <p:cNvPr id="3" name="Content Placeholder 2">
            <a:extLst>
              <a:ext uri="{FF2B5EF4-FFF2-40B4-BE49-F238E27FC236}">
                <a16:creationId xmlns:a16="http://schemas.microsoft.com/office/drawing/2014/main" id="{F9952081-D8C8-46EE-B4CA-C7596136790B}"/>
              </a:ext>
            </a:extLst>
          </p:cNvPr>
          <p:cNvSpPr>
            <a:spLocks noGrp="1"/>
          </p:cNvSpPr>
          <p:nvPr>
            <p:ph idx="1"/>
          </p:nvPr>
        </p:nvSpPr>
        <p:spPr/>
        <p:txBody>
          <a:bodyPr/>
          <a:lstStyle/>
          <a:p>
            <a:pPr marL="228600" indent="-228600">
              <a:lnSpc>
                <a:spcPct val="90000"/>
              </a:lnSpc>
              <a:spcBef>
                <a:spcPts val="1400"/>
              </a:spcBef>
              <a:buClr>
                <a:srgbClr val="A5B592"/>
              </a:buClr>
              <a:buSzPct val="80000"/>
              <a:buFont typeface="Arial" panose="020B0604020202020204" pitchFamily="34" charset="0"/>
              <a:buChar char="•"/>
            </a:pPr>
            <a:r>
              <a:rPr lang="en-US" sz="2400" b="0" strike="noStrike" spc="-1" dirty="0">
                <a:solidFill>
                  <a:schemeClr val="tx1">
                    <a:lumMod val="95000"/>
                  </a:schemeClr>
                </a:solidFill>
              </a:rPr>
              <a:t>23 Years Military Service</a:t>
            </a:r>
          </a:p>
          <a:p>
            <a:pPr marL="228600" indent="-228600">
              <a:lnSpc>
                <a:spcPct val="90000"/>
              </a:lnSpc>
              <a:spcBef>
                <a:spcPts val="1400"/>
              </a:spcBef>
              <a:buClr>
                <a:srgbClr val="A5B592"/>
              </a:buClr>
              <a:buSzPct val="80000"/>
              <a:buFont typeface="Arial" panose="020B0604020202020204" pitchFamily="34" charset="0"/>
              <a:buChar char="•"/>
            </a:pPr>
            <a:r>
              <a:rPr lang="en-US" sz="2400" b="0" strike="noStrike" spc="-1" dirty="0">
                <a:solidFill>
                  <a:schemeClr val="tx1">
                    <a:lumMod val="95000"/>
                  </a:schemeClr>
                </a:solidFill>
              </a:rPr>
              <a:t>19 Years Windows Environment</a:t>
            </a:r>
          </a:p>
          <a:p>
            <a:pPr marL="228600" indent="-228600">
              <a:lnSpc>
                <a:spcPct val="90000"/>
              </a:lnSpc>
              <a:spcBef>
                <a:spcPts val="1400"/>
              </a:spcBef>
              <a:buClr>
                <a:srgbClr val="A5B592"/>
              </a:buClr>
              <a:buSzPct val="80000"/>
              <a:buFont typeface="Arial" panose="020B0604020202020204" pitchFamily="34" charset="0"/>
              <a:buChar char="•"/>
            </a:pPr>
            <a:r>
              <a:rPr lang="en-US" sz="2400" b="0" strike="noStrike" spc="-1" dirty="0">
                <a:solidFill>
                  <a:schemeClr val="tx1">
                    <a:lumMod val="95000"/>
                  </a:schemeClr>
                </a:solidFill>
              </a:rPr>
              <a:t>SANs Mentor (GMON/SEC511, GCWN/SEC505)</a:t>
            </a:r>
          </a:p>
          <a:p>
            <a:pPr marL="228600" indent="-228600">
              <a:lnSpc>
                <a:spcPct val="90000"/>
              </a:lnSpc>
              <a:spcBef>
                <a:spcPts val="1400"/>
              </a:spcBef>
              <a:buClr>
                <a:srgbClr val="A5B592"/>
              </a:buClr>
              <a:buSzPct val="80000"/>
              <a:buFont typeface="Arial" panose="020B0604020202020204" pitchFamily="34" charset="0"/>
              <a:buChar char="•"/>
            </a:pPr>
            <a:r>
              <a:rPr lang="en-US" sz="2400" b="0" strike="noStrike" spc="-1" dirty="0">
                <a:solidFill>
                  <a:schemeClr val="tx1">
                    <a:lumMod val="95000"/>
                  </a:schemeClr>
                </a:solidFill>
              </a:rPr>
              <a:t>Self taught PowerShell</a:t>
            </a:r>
          </a:p>
          <a:p>
            <a:pPr marL="228600" indent="-228600">
              <a:lnSpc>
                <a:spcPct val="90000"/>
              </a:lnSpc>
              <a:spcBef>
                <a:spcPts val="1400"/>
              </a:spcBef>
              <a:buClr>
                <a:srgbClr val="A5B592"/>
              </a:buClr>
              <a:buSzPct val="80000"/>
              <a:buFont typeface="Arial" panose="020B0604020202020204" pitchFamily="34" charset="0"/>
              <a:buChar char="•"/>
            </a:pPr>
            <a:r>
              <a:rPr lang="en-US" sz="2400" b="0" strike="noStrike" spc="-1" dirty="0">
                <a:solidFill>
                  <a:schemeClr val="tx1">
                    <a:lumMod val="95000"/>
                  </a:schemeClr>
                </a:solidFill>
              </a:rPr>
              <a:t>Passion for PowerShell</a:t>
            </a:r>
          </a:p>
        </p:txBody>
      </p:sp>
      <p:sp>
        <p:nvSpPr>
          <p:cNvPr id="4" name="Text Placeholder 3">
            <a:extLst>
              <a:ext uri="{FF2B5EF4-FFF2-40B4-BE49-F238E27FC236}">
                <a16:creationId xmlns:a16="http://schemas.microsoft.com/office/drawing/2014/main" id="{767AA5D7-6BBC-4478-B42D-9B355602863F}"/>
              </a:ext>
            </a:extLst>
          </p:cNvPr>
          <p:cNvSpPr>
            <a:spLocks noGrp="1"/>
          </p:cNvSpPr>
          <p:nvPr>
            <p:ph type="body" sz="half" idx="2"/>
          </p:nvPr>
        </p:nvSpPr>
        <p:spPr/>
        <p:txBody>
          <a:bodyPr>
            <a:normAutofit/>
          </a:bodyPr>
          <a:lstStyle/>
          <a:p>
            <a:r>
              <a:rPr lang="en-US" sz="2400" dirty="0">
                <a:solidFill>
                  <a:schemeClr val="tx1"/>
                </a:solidFill>
              </a:rPr>
              <a:t>Twitter: @P0w3rChi3f</a:t>
            </a:r>
          </a:p>
          <a:p>
            <a:r>
              <a:rPr lang="en-US" sz="2400" dirty="0">
                <a:solidFill>
                  <a:schemeClr val="tx1"/>
                </a:solidFill>
              </a:rPr>
              <a:t>LinkedIn: </a:t>
            </a:r>
            <a:r>
              <a:rPr lang="en-US" sz="2400" dirty="0" err="1">
                <a:solidFill>
                  <a:schemeClr val="tx1"/>
                </a:solidFill>
              </a:rPr>
              <a:t>james</a:t>
            </a:r>
            <a:r>
              <a:rPr lang="en-US" sz="2400" dirty="0">
                <a:solidFill>
                  <a:schemeClr val="tx1"/>
                </a:solidFill>
              </a:rPr>
              <a:t>-Honeycutt</a:t>
            </a:r>
          </a:p>
          <a:p>
            <a:r>
              <a:rPr lang="en-US" sz="2400" dirty="0">
                <a:solidFill>
                  <a:schemeClr val="tx1"/>
                </a:solidFill>
              </a:rPr>
              <a:t>http://jameshoneycutt.net</a:t>
            </a:r>
          </a:p>
          <a:p>
            <a:endParaRPr lang="en-US" dirty="0"/>
          </a:p>
        </p:txBody>
      </p:sp>
    </p:spTree>
    <p:extLst>
      <p:ext uri="{BB962C8B-B14F-4D97-AF65-F5344CB8AC3E}">
        <p14:creationId xmlns:p14="http://schemas.microsoft.com/office/powerpoint/2010/main" val="2714297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Content Placeholder 4"/>
          <p:cNvPicPr/>
          <p:nvPr/>
        </p:nvPicPr>
        <p:blipFill>
          <a:blip r:embed="rId3"/>
          <a:stretch/>
        </p:blipFill>
        <p:spPr>
          <a:xfrm>
            <a:off x="1231560" y="1164600"/>
            <a:ext cx="9726840" cy="546516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 name="Content Placeholder 4"/>
          <p:cNvPicPr/>
          <p:nvPr/>
        </p:nvPicPr>
        <p:blipFill>
          <a:blip r:embed="rId3"/>
          <a:stretch/>
        </p:blipFill>
        <p:spPr>
          <a:xfrm>
            <a:off x="2791800" y="239760"/>
            <a:ext cx="6606720" cy="6385320"/>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0" name="CustomShape 1"/>
          <p:cNvSpPr/>
          <p:nvPr/>
        </p:nvSpPr>
        <p:spPr>
          <a:xfrm rot="16200000">
            <a:off x="-1322904" y="2514944"/>
            <a:ext cx="5054601" cy="1955108"/>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b">
            <a:normAutofit/>
          </a:bodyPr>
          <a:lstStyle/>
          <a:p>
            <a:pPr algn="r" defTabSz="914400">
              <a:lnSpc>
                <a:spcPct val="90000"/>
              </a:lnSpc>
              <a:spcBef>
                <a:spcPct val="0"/>
              </a:spcBef>
              <a:spcAft>
                <a:spcPts val="600"/>
              </a:spcAft>
            </a:pPr>
            <a:r>
              <a:rPr lang="en-US" sz="4000" b="0" strike="noStrike" spc="-50">
                <a:solidFill>
                  <a:srgbClr val="FFFFFF"/>
                </a:solidFill>
                <a:latin typeface="+mj-lt"/>
                <a:ea typeface="+mj-ea"/>
                <a:cs typeface="+mj-cs"/>
              </a:rPr>
              <a:t>Scenario</a:t>
            </a:r>
          </a:p>
        </p:txBody>
      </p:sp>
      <p:sp>
        <p:nvSpPr>
          <p:cNvPr id="141" name="CustomShape 2"/>
          <p:cNvSpPr/>
          <p:nvPr/>
        </p:nvSpPr>
        <p:spPr>
          <a:xfrm>
            <a:off x="3102654" y="965199"/>
            <a:ext cx="6670520" cy="5207002"/>
          </a:xfrm>
          <a:prstGeom prst="rect">
            <a:avLst/>
          </a:prstGeom>
          <a:noFill/>
        </p:spPr>
        <p:style>
          <a:lnRef idx="0">
            <a:scrgbClr r="0" g="0" b="0"/>
          </a:lnRef>
          <a:fillRef idx="0">
            <a:scrgbClr r="0" g="0" b="0"/>
          </a:fillRef>
          <a:effectRef idx="0">
            <a:scrgbClr r="0" g="0" b="0"/>
          </a:effectRef>
          <a:fontRef idx="minor"/>
        </p:style>
        <p:txBody>
          <a:bodyPr vert="horz" lIns="91440" tIns="45720" rIns="91440" bIns="45720" rtlCol="0" anchor="t">
            <a:normAutofit/>
          </a:bodyPr>
          <a:lstStyle/>
          <a:p>
            <a:pPr marL="432000" indent="-182880" defTabSz="914400">
              <a:lnSpc>
                <a:spcPct val="90000"/>
              </a:lnSpc>
              <a:spcBef>
                <a:spcPts val="1417"/>
              </a:spcBef>
              <a:buClr>
                <a:schemeClr val="accent1"/>
              </a:buClr>
              <a:buSzPct val="45000"/>
              <a:buFont typeface="Wingdings" charset="2"/>
              <a:buChar char=""/>
            </a:pPr>
            <a:r>
              <a:rPr lang="en-US" sz="2000" b="0" strike="noStrike" spc="-1"/>
              <a:t>You work in small shop with 3 systems administrators.  You IT shop has a development team of 5 people and there is a contractor who is the system owner of one server.  Your development team has full admin rights to the database and web servers  The SysAdmins still update and patch the database and web servers, the developers just need admin rights for development. </a:t>
            </a:r>
          </a:p>
          <a:p>
            <a:pPr marL="432000" indent="-182880" defTabSz="914400">
              <a:lnSpc>
                <a:spcPct val="90000"/>
              </a:lnSpc>
              <a:spcBef>
                <a:spcPts val="1417"/>
              </a:spcBef>
              <a:buClr>
                <a:schemeClr val="accent1"/>
              </a:buClr>
              <a:buSzPct val="45000"/>
              <a:buFont typeface="Wingdings" charset="2"/>
              <a:buChar char=""/>
            </a:pPr>
            <a:r>
              <a:rPr lang="en-US" sz="2000" b="0" strike="noStrike" spc="-1"/>
              <a:t>The contractor remotes into his server to operate and manage the thermostats for the organization.  He is just a user on the server and cannot perform any admin functions, to include restarting the machine.  He likes to leave his office and drive 10-15 miles to the sysadmin to perform maintances and reboot the machine.</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2" name="CustomShape 1"/>
          <p:cNvSpPr/>
          <p:nvPr/>
        </p:nvSpPr>
        <p:spPr>
          <a:xfrm>
            <a:off x="6485993" y="643465"/>
            <a:ext cx="4419074" cy="5560272"/>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defTabSz="914400">
              <a:lnSpc>
                <a:spcPct val="90000"/>
              </a:lnSpc>
              <a:spcBef>
                <a:spcPct val="0"/>
              </a:spcBef>
              <a:spcAft>
                <a:spcPts val="600"/>
              </a:spcAft>
            </a:pPr>
            <a:r>
              <a:rPr lang="en-US" sz="4400" b="0" strike="noStrike" spc="-50">
                <a:latin typeface="+mj-lt"/>
                <a:ea typeface="+mj-ea"/>
                <a:cs typeface="+mj-cs"/>
              </a:rPr>
              <a:t>What is PowerShell JEA</a:t>
            </a:r>
          </a:p>
        </p:txBody>
      </p:sp>
      <p:sp>
        <p:nvSpPr>
          <p:cNvPr id="143" name="CustomShape 2"/>
          <p:cNvSpPr/>
          <p:nvPr/>
        </p:nvSpPr>
        <p:spPr>
          <a:xfrm>
            <a:off x="1732248" y="643465"/>
            <a:ext cx="4009730" cy="5528735"/>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228600" indent="-182880" defTabSz="914400">
              <a:spcBef>
                <a:spcPts val="1400"/>
              </a:spcBef>
              <a:buClr>
                <a:schemeClr val="accent1"/>
              </a:buClr>
              <a:buSzPct val="80000"/>
              <a:buFont typeface="Corbel"/>
              <a:buChar char="•"/>
            </a:pPr>
            <a:r>
              <a:rPr lang="en-US" b="0" strike="noStrike" spc="-1"/>
              <a:t>“Just Enough Administration (JEA) is a security technology that enables delegated administration for anything that can be managed with PowerShell.” –Microsoft</a:t>
            </a:r>
          </a:p>
          <a:p>
            <a:pPr marL="228600" indent="-182880" defTabSz="914400">
              <a:spcBef>
                <a:spcPts val="1400"/>
              </a:spcBef>
              <a:buClr>
                <a:schemeClr val="accent1"/>
              </a:buClr>
              <a:buSzPct val="80000"/>
              <a:buFont typeface="Corbel"/>
              <a:buChar char="•"/>
            </a:pPr>
            <a:r>
              <a:rPr lang="en-US" b="0" strike="noStrike" spc="-1"/>
              <a:t>“Just like keys on a key chain” – Jeffery Snover</a:t>
            </a:r>
          </a:p>
          <a:p>
            <a:pPr marL="228600" indent="-182880" defTabSz="914400">
              <a:spcBef>
                <a:spcPts val="1400"/>
              </a:spcBef>
              <a:buClr>
                <a:schemeClr val="accent1"/>
              </a:buClr>
              <a:buSzPct val="80000"/>
              <a:buFont typeface="Corbel"/>
              <a:buChar char="•"/>
            </a:pPr>
            <a:r>
              <a:rPr lang="en-US" b="0" strike="noStrike" spc="-1"/>
              <a:t>“Really cool way to empower my users and fellow admins” – James Honeycutt</a:t>
            </a:r>
          </a:p>
          <a:p>
            <a:pPr marL="228600" indent="-182880" defTabSz="914400">
              <a:spcBef>
                <a:spcPts val="1400"/>
              </a:spcBef>
              <a:buClr>
                <a:schemeClr val="accent1"/>
              </a:buClr>
              <a:buSzPct val="80000"/>
              <a:buFont typeface="Corbel"/>
              <a:buChar char="•"/>
            </a:pPr>
            <a:r>
              <a:rPr lang="en-US" b="0" strike="noStrike" spc="-1"/>
              <a:t>Allows common users to perform admin functions (when properly configured) </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4" name="CustomShape 1"/>
          <p:cNvSpPr/>
          <p:nvPr/>
        </p:nvSpPr>
        <p:spPr>
          <a:xfrm>
            <a:off x="6420464" y="365760"/>
            <a:ext cx="4534047" cy="1325562"/>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b">
            <a:normAutofit/>
          </a:bodyPr>
          <a:lstStyle/>
          <a:p>
            <a:pPr defTabSz="914400">
              <a:lnSpc>
                <a:spcPct val="90000"/>
              </a:lnSpc>
              <a:spcBef>
                <a:spcPct val="0"/>
              </a:spcBef>
              <a:spcAft>
                <a:spcPts val="600"/>
              </a:spcAft>
            </a:pPr>
            <a:r>
              <a:rPr lang="en-US" sz="4400" b="0" strike="noStrike" spc="-50">
                <a:latin typeface="+mj-lt"/>
                <a:ea typeface="+mj-ea"/>
                <a:cs typeface="+mj-cs"/>
              </a:rPr>
              <a:t>Requirements</a:t>
            </a:r>
          </a:p>
        </p:txBody>
      </p:sp>
      <p:sp>
        <p:nvSpPr>
          <p:cNvPr id="146" name="CustomShape 3"/>
          <p:cNvSpPr/>
          <p:nvPr/>
        </p:nvSpPr>
        <p:spPr>
          <a:xfrm>
            <a:off x="6420463" y="1828800"/>
            <a:ext cx="4572002" cy="4351337"/>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ormAutofit/>
          </a:bodyPr>
          <a:lstStyle/>
          <a:p>
            <a:pPr marL="343080" indent="-182880" defTabSz="914400">
              <a:spcAft>
                <a:spcPts val="600"/>
              </a:spcAft>
              <a:buClr>
                <a:schemeClr val="accent1"/>
              </a:buClr>
              <a:buFont typeface="Arial"/>
              <a:buChar char="•"/>
            </a:pPr>
            <a:r>
              <a:rPr lang="en-US" b="0" strike="noStrike" spc="-1"/>
              <a:t>WMF 5 (Windows Management Framework)</a:t>
            </a:r>
          </a:p>
          <a:p>
            <a:pPr indent="-182880" defTabSz="914400">
              <a:spcAft>
                <a:spcPts val="600"/>
              </a:spcAft>
              <a:buClr>
                <a:schemeClr val="accent1"/>
              </a:buClr>
            </a:pPr>
            <a:endParaRPr lang="en-US" b="0" strike="noStrike" spc="-1"/>
          </a:p>
          <a:p>
            <a:pPr marL="343080" indent="-182880" defTabSz="914400">
              <a:spcAft>
                <a:spcPts val="600"/>
              </a:spcAft>
              <a:buClr>
                <a:schemeClr val="accent1"/>
              </a:buClr>
              <a:buFont typeface="Arial"/>
              <a:buChar char="•"/>
            </a:pPr>
            <a:r>
              <a:rPr lang="en-US" b="0" strike="noStrike" spc="-1"/>
              <a:t>PowerShell Remoting</a:t>
            </a:r>
          </a:p>
        </p:txBody>
      </p:sp>
      <p:graphicFrame>
        <p:nvGraphicFramePr>
          <p:cNvPr id="145" name="Table 2"/>
          <p:cNvGraphicFramePr/>
          <p:nvPr>
            <p:extLst>
              <p:ext uri="{D42A27DB-BD31-4B8C-83A1-F6EECF244321}">
                <p14:modId xmlns:p14="http://schemas.microsoft.com/office/powerpoint/2010/main" val="4269312881"/>
              </p:ext>
            </p:extLst>
          </p:nvPr>
        </p:nvGraphicFramePr>
        <p:xfrm>
          <a:off x="1096361" y="1543435"/>
          <a:ext cx="4545290" cy="3738372"/>
        </p:xfrm>
        <a:graphic>
          <a:graphicData uri="http://schemas.openxmlformats.org/drawingml/2006/table">
            <a:tbl>
              <a:tblPr>
                <a:tableStyleId>{8799B23B-EC83-4686-B30A-512413B5E67A}</a:tableStyleId>
              </a:tblPr>
              <a:tblGrid>
                <a:gridCol w="2824136">
                  <a:extLst>
                    <a:ext uri="{9D8B030D-6E8A-4147-A177-3AD203B41FA5}">
                      <a16:colId xmlns:a16="http://schemas.microsoft.com/office/drawing/2014/main" val="20000"/>
                    </a:ext>
                  </a:extLst>
                </a:gridCol>
                <a:gridCol w="1721154">
                  <a:extLst>
                    <a:ext uri="{9D8B030D-6E8A-4147-A177-3AD203B41FA5}">
                      <a16:colId xmlns:a16="http://schemas.microsoft.com/office/drawing/2014/main" val="20001"/>
                    </a:ext>
                  </a:extLst>
                </a:gridCol>
              </a:tblGrid>
              <a:tr h="3738372">
                <a:tc>
                  <a:txBody>
                    <a:bodyPr/>
                    <a:lstStyle/>
                    <a:p>
                      <a:pPr marL="47520" indent="0">
                        <a:lnSpc>
                          <a:spcPct val="90000"/>
                        </a:lnSpc>
                        <a:spcBef>
                          <a:spcPts val="1400"/>
                        </a:spcBef>
                        <a:buClr>
                          <a:srgbClr val="A5B592"/>
                        </a:buClr>
                        <a:buSzPct val="80000"/>
                        <a:buFontTx/>
                        <a:buNone/>
                      </a:pPr>
                      <a:r>
                        <a:rPr lang="en-US" sz="3300" b="0" u="sng" strike="noStrike" spc="-1" dirty="0">
                          <a:solidFill>
                            <a:schemeClr val="tx1"/>
                          </a:solidFill>
                        </a:rPr>
                        <a:t>Client </a:t>
                      </a:r>
                      <a:br>
                        <a:rPr sz="2100" dirty="0">
                          <a:solidFill>
                            <a:schemeClr val="tx1"/>
                          </a:solidFill>
                        </a:rPr>
                      </a:br>
                      <a:r>
                        <a:rPr lang="en-US" sz="3300" b="0" strike="noStrike" spc="-1" dirty="0">
                          <a:solidFill>
                            <a:schemeClr val="tx1"/>
                          </a:solidFill>
                        </a:rPr>
                        <a:t>Win 10 1511</a:t>
                      </a:r>
                      <a:br>
                        <a:rPr sz="2100" dirty="0">
                          <a:solidFill>
                            <a:schemeClr val="tx1"/>
                          </a:solidFill>
                        </a:rPr>
                      </a:br>
                      <a:r>
                        <a:rPr lang="en-US" sz="3300" b="0" strike="noStrike" spc="-1" dirty="0">
                          <a:solidFill>
                            <a:schemeClr val="tx1"/>
                          </a:solidFill>
                        </a:rPr>
                        <a:t>Win 8, 8.1</a:t>
                      </a:r>
                      <a:br>
                        <a:rPr sz="2100" dirty="0">
                          <a:solidFill>
                            <a:schemeClr val="tx1"/>
                          </a:solidFill>
                        </a:rPr>
                      </a:br>
                      <a:r>
                        <a:rPr lang="en-US" sz="3300" b="0" strike="noStrike" spc="-1" dirty="0">
                          <a:solidFill>
                            <a:schemeClr val="tx1"/>
                          </a:solidFill>
                        </a:rPr>
                        <a:t>Win 7</a:t>
                      </a:r>
                    </a:p>
                    <a:p>
                      <a:pPr>
                        <a:lnSpc>
                          <a:spcPct val="90000"/>
                        </a:lnSpc>
                        <a:spcBef>
                          <a:spcPts val="1400"/>
                        </a:spcBef>
                      </a:pPr>
                      <a:endParaRPr lang="en-US" sz="3300" b="0" strike="noStrike" spc="-1" dirty="0">
                        <a:solidFill>
                          <a:schemeClr val="tx1"/>
                        </a:solidFill>
                      </a:endParaRPr>
                    </a:p>
                    <a:p>
                      <a:pPr>
                        <a:lnSpc>
                          <a:spcPct val="90000"/>
                        </a:lnSpc>
                        <a:spcBef>
                          <a:spcPts val="1400"/>
                        </a:spcBef>
                      </a:pPr>
                      <a:endParaRPr lang="en-US" sz="3300" b="0" strike="noStrike" spc="-1" dirty="0">
                        <a:solidFill>
                          <a:schemeClr val="tx1"/>
                        </a:solidFill>
                        <a:latin typeface="Arial"/>
                      </a:endParaRPr>
                    </a:p>
                  </a:txBody>
                  <a:tcPr marL="107769" marR="107769" marT="53884" marB="53884"/>
                </a:tc>
                <a:tc>
                  <a:txBody>
                    <a:bodyPr/>
                    <a:lstStyle/>
                    <a:p>
                      <a:pPr marL="0" indent="0">
                        <a:lnSpc>
                          <a:spcPct val="90000"/>
                        </a:lnSpc>
                        <a:spcBef>
                          <a:spcPts val="1400"/>
                        </a:spcBef>
                        <a:buClr>
                          <a:srgbClr val="000000"/>
                        </a:buClr>
                        <a:buFontTx/>
                        <a:buNone/>
                      </a:pPr>
                      <a:r>
                        <a:rPr lang="en-US" sz="3300" b="0" u="sng" strike="noStrike" spc="-1" dirty="0">
                          <a:solidFill>
                            <a:schemeClr val="tx1"/>
                          </a:solidFill>
                        </a:rPr>
                        <a:t>Server</a:t>
                      </a:r>
                    </a:p>
                    <a:p>
                      <a:pPr marL="0" indent="0">
                        <a:lnSpc>
                          <a:spcPct val="90000"/>
                        </a:lnSpc>
                        <a:spcBef>
                          <a:spcPts val="1400"/>
                        </a:spcBef>
                        <a:buClr>
                          <a:srgbClr val="000000"/>
                        </a:buClr>
                        <a:buFont typeface="Symbol"/>
                        <a:buNone/>
                      </a:pPr>
                      <a:r>
                        <a:rPr lang="en-US" sz="3300" b="0" strike="noStrike" spc="-1" dirty="0">
                          <a:solidFill>
                            <a:schemeClr val="tx1"/>
                          </a:solidFill>
                        </a:rPr>
                        <a:t>2019</a:t>
                      </a:r>
                      <a:br>
                        <a:rPr sz="2100" dirty="0">
                          <a:solidFill>
                            <a:schemeClr val="tx1"/>
                          </a:solidFill>
                        </a:rPr>
                      </a:br>
                      <a:r>
                        <a:rPr lang="en-US" sz="3300" b="0" strike="noStrike" spc="-1" dirty="0">
                          <a:solidFill>
                            <a:schemeClr val="tx1"/>
                          </a:solidFill>
                        </a:rPr>
                        <a:t>2016</a:t>
                      </a:r>
                      <a:br>
                        <a:rPr sz="2100" dirty="0">
                          <a:solidFill>
                            <a:schemeClr val="tx1"/>
                          </a:solidFill>
                        </a:rPr>
                      </a:br>
                      <a:r>
                        <a:rPr lang="en-US" sz="3300" b="0" strike="noStrike" spc="-1" dirty="0">
                          <a:solidFill>
                            <a:schemeClr val="tx1"/>
                          </a:solidFill>
                        </a:rPr>
                        <a:t>2012, 2012r2</a:t>
                      </a:r>
                      <a:br>
                        <a:rPr sz="2100" dirty="0">
                          <a:solidFill>
                            <a:schemeClr val="tx1"/>
                          </a:solidFill>
                        </a:rPr>
                      </a:br>
                      <a:r>
                        <a:rPr lang="en-US" sz="3300" b="0" strike="noStrike" spc="-1" dirty="0">
                          <a:solidFill>
                            <a:schemeClr val="tx1"/>
                          </a:solidFill>
                        </a:rPr>
                        <a:t>2008r2</a:t>
                      </a:r>
                      <a:endParaRPr lang="en-US" sz="3300" b="0" strike="noStrike" spc="-1" dirty="0">
                        <a:solidFill>
                          <a:schemeClr val="tx1"/>
                        </a:solidFill>
                        <a:latin typeface="Arial"/>
                      </a:endParaRPr>
                    </a:p>
                  </a:txBody>
                  <a:tcPr marL="107769" marR="107769" marT="53884" marB="53884"/>
                </a:tc>
                <a:extLst>
                  <a:ext uri="{0D108BD9-81ED-4DB2-BD59-A6C34878D82A}">
                    <a16:rowId xmlns:a16="http://schemas.microsoft.com/office/drawing/2014/main" val="1000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100A9A80-E8FE-48ED-A56B-95801B221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 name="Rectangle 89">
            <a:extLst>
              <a:ext uri="{FF2B5EF4-FFF2-40B4-BE49-F238E27FC236}">
                <a16:creationId xmlns:a16="http://schemas.microsoft.com/office/drawing/2014/main" id="{E85544B9-05BC-4819-A434-90EE49FAF6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Rectangle 91">
            <a:extLst>
              <a:ext uri="{FF2B5EF4-FFF2-40B4-BE49-F238E27FC236}">
                <a16:creationId xmlns:a16="http://schemas.microsoft.com/office/drawing/2014/main" id="{336435E3-1914-4453-A41E-2849F6B48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11292841" cy="423648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CustomShape 1"/>
          <p:cNvSpPr/>
          <p:nvPr/>
        </p:nvSpPr>
        <p:spPr>
          <a:xfrm>
            <a:off x="899159" y="561252"/>
            <a:ext cx="9941211" cy="3428328"/>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45720" defTabSz="914400">
              <a:lnSpc>
                <a:spcPct val="85000"/>
              </a:lnSpc>
              <a:spcBef>
                <a:spcPct val="0"/>
              </a:spcBef>
              <a:spcAft>
                <a:spcPts val="600"/>
              </a:spcAft>
            </a:pPr>
            <a:r>
              <a:rPr lang="en-US" sz="6000" b="0" strike="noStrike" spc="-50">
                <a:latin typeface="+mj-lt"/>
                <a:ea typeface="+mj-ea"/>
                <a:cs typeface="+mj-cs"/>
              </a:rPr>
              <a:t>How does it work?</a:t>
            </a:r>
          </a:p>
        </p:txBody>
      </p:sp>
      <p:sp>
        <p:nvSpPr>
          <p:cNvPr id="94" name="Rectangle 93">
            <a:extLst>
              <a:ext uri="{FF2B5EF4-FFF2-40B4-BE49-F238E27FC236}">
                <a16:creationId xmlns:a16="http://schemas.microsoft.com/office/drawing/2014/main" id="{956E287F-2B11-4E25-A381-2FB11B4133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33670"/>
            <a:ext cx="11292840" cy="262433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47EF367F-DC1B-4BF3-8BE1-E53DB2F71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92" name="Rectangle 91">
            <a:extLst>
              <a:ext uri="{FF2B5EF4-FFF2-40B4-BE49-F238E27FC236}">
                <a16:creationId xmlns:a16="http://schemas.microsoft.com/office/drawing/2014/main" id="{C2F614DA-B02F-4FFD-96B0-85F2695C5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06"/>
            <a:ext cx="12201098" cy="68608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5476B3A5-493A-486E-9673-07E096C0A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188934"/>
            <a:ext cx="12201099" cy="266906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CustomShape 1"/>
          <p:cNvSpPr/>
          <p:nvPr/>
        </p:nvSpPr>
        <p:spPr>
          <a:xfrm>
            <a:off x="1261872" y="4452182"/>
            <a:ext cx="9692640" cy="1596006"/>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defTabSz="914400">
              <a:lnSpc>
                <a:spcPct val="90000"/>
              </a:lnSpc>
              <a:spcBef>
                <a:spcPct val="0"/>
              </a:spcBef>
              <a:spcAft>
                <a:spcPts val="600"/>
              </a:spcAft>
            </a:pPr>
            <a:r>
              <a:rPr lang="en-US" sz="4400" b="0" strike="noStrike" spc="-50">
                <a:solidFill>
                  <a:schemeClr val="bg1">
                    <a:alpha val="80000"/>
                  </a:schemeClr>
                </a:solidFill>
                <a:latin typeface="+mj-lt"/>
                <a:ea typeface="+mj-ea"/>
                <a:cs typeface="+mj-cs"/>
              </a:rPr>
              <a:t>How It Works</a:t>
            </a:r>
          </a:p>
        </p:txBody>
      </p:sp>
      <p:sp>
        <p:nvSpPr>
          <p:cNvPr id="149" name="CustomShape 2"/>
          <p:cNvSpPr/>
          <p:nvPr/>
        </p:nvSpPr>
        <p:spPr>
          <a:xfrm>
            <a:off x="1261872" y="699990"/>
            <a:ext cx="8595360" cy="3039592"/>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228600" indent="-182880" defTabSz="914400">
              <a:spcBef>
                <a:spcPts val="1400"/>
              </a:spcBef>
              <a:buClr>
                <a:schemeClr val="accent1"/>
              </a:buClr>
              <a:buSzPct val="80000"/>
              <a:buFont typeface="Corbel"/>
              <a:buChar char="•"/>
            </a:pPr>
            <a:r>
              <a:rPr lang="en-US" b="0" strike="noStrike" spc="-1"/>
              <a:t>User/Admin uses PowerShell remoting to access remote server using the Session configuration file and using “Runas”</a:t>
            </a:r>
          </a:p>
          <a:p>
            <a:pPr marL="228600" indent="-182880" defTabSz="914400">
              <a:spcBef>
                <a:spcPts val="1400"/>
              </a:spcBef>
              <a:buClr>
                <a:schemeClr val="accent1"/>
              </a:buClr>
              <a:buSzPct val="80000"/>
              <a:buFont typeface="Corbel"/>
              <a:buChar char="•"/>
            </a:pPr>
            <a:r>
              <a:rPr lang="en-US" b="0" strike="noStrike" spc="-1"/>
              <a:t>A virtual Admin account is created and used during THIS SESSION ONLY</a:t>
            </a:r>
          </a:p>
          <a:p>
            <a:pPr marL="228600" indent="-182880" defTabSz="914400">
              <a:spcBef>
                <a:spcPts val="1400"/>
              </a:spcBef>
              <a:buClr>
                <a:schemeClr val="accent1"/>
              </a:buClr>
              <a:buSzPct val="80000"/>
              <a:buFont typeface="Corbel"/>
              <a:buChar char="•"/>
            </a:pPr>
            <a:r>
              <a:rPr lang="en-US" b="0" strike="noStrike" spc="-1"/>
              <a:t>The virtual admin technically has access to all </a:t>
            </a:r>
            <a:r>
              <a:rPr lang="en-US" spc="-1"/>
              <a:t>cmd</a:t>
            </a:r>
            <a:r>
              <a:rPr lang="en-US" b="0" strike="noStrike" spc="-1"/>
              <a:t>lets, but only shows the user what they are entitled to, based on the Role Capabilities File</a:t>
            </a:r>
          </a:p>
          <a:p>
            <a:pPr marL="228600" indent="-182880" defTabSz="914400">
              <a:spcBef>
                <a:spcPts val="1400"/>
              </a:spcBef>
              <a:buClr>
                <a:schemeClr val="accent1"/>
              </a:buClr>
              <a:buSzPct val="80000"/>
              <a:buFont typeface="Corbel"/>
              <a:buChar char="•"/>
            </a:pPr>
            <a:r>
              <a:rPr lang="en-US" b="0" strike="noStrike" spc="-1"/>
              <a:t>User does what they need to, exits remote pssession</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9">
                                            <p:txEl>
                                              <p:pRg st="0" end="0"/>
                                            </p:txEl>
                                          </p:spTgt>
                                        </p:tgtEl>
                                        <p:attrNameLst>
                                          <p:attrName>style.visibility</p:attrName>
                                        </p:attrNameLst>
                                      </p:cBhvr>
                                      <p:to>
                                        <p:strVal val="visible"/>
                                      </p:to>
                                    </p:set>
                                    <p:anim calcmode="lin" valueType="num">
                                      <p:cBhvr additive="repl">
                                        <p:cTn id="7" dur="500" fill="hold"/>
                                        <p:tgtEl>
                                          <p:spTgt spid="149">
                                            <p:txEl>
                                              <p:pRg st="0" end="0"/>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14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9">
                                            <p:txEl>
                                              <p:pRg st="1" end="1"/>
                                            </p:txEl>
                                          </p:spTgt>
                                        </p:tgtEl>
                                        <p:attrNameLst>
                                          <p:attrName>style.visibility</p:attrName>
                                        </p:attrNameLst>
                                      </p:cBhvr>
                                      <p:to>
                                        <p:strVal val="visible"/>
                                      </p:to>
                                    </p:set>
                                    <p:anim calcmode="lin" valueType="num">
                                      <p:cBhvr additive="repl">
                                        <p:cTn id="13" dur="500" fill="hold"/>
                                        <p:tgtEl>
                                          <p:spTgt spid="149">
                                            <p:txEl>
                                              <p:pRg st="1" end="1"/>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14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9">
                                            <p:txEl>
                                              <p:pRg st="2" end="2"/>
                                            </p:txEl>
                                          </p:spTgt>
                                        </p:tgtEl>
                                        <p:attrNameLst>
                                          <p:attrName>style.visibility</p:attrName>
                                        </p:attrNameLst>
                                      </p:cBhvr>
                                      <p:to>
                                        <p:strVal val="visible"/>
                                      </p:to>
                                    </p:set>
                                    <p:anim calcmode="lin" valueType="num">
                                      <p:cBhvr additive="repl">
                                        <p:cTn id="19" dur="500" fill="hold"/>
                                        <p:tgtEl>
                                          <p:spTgt spid="149">
                                            <p:txEl>
                                              <p:pRg st="2" end="2"/>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14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9">
                                            <p:txEl>
                                              <p:pRg st="3" end="3"/>
                                            </p:txEl>
                                          </p:spTgt>
                                        </p:tgtEl>
                                        <p:attrNameLst>
                                          <p:attrName>style.visibility</p:attrName>
                                        </p:attrNameLst>
                                      </p:cBhvr>
                                      <p:to>
                                        <p:strVal val="visible"/>
                                      </p:to>
                                    </p:set>
                                    <p:anim calcmode="lin" valueType="num">
                                      <p:cBhvr additive="repl">
                                        <p:cTn id="25" dur="500" fill="hold"/>
                                        <p:tgtEl>
                                          <p:spTgt spid="149">
                                            <p:txEl>
                                              <p:pRg st="3" end="3"/>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14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1123</Words>
  <Application>Microsoft Office PowerPoint</Application>
  <PresentationFormat>Widescreen</PresentationFormat>
  <Paragraphs>113</Paragraphs>
  <Slides>19</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Century Schoolbook</vt:lpstr>
      <vt:lpstr>Corbel</vt:lpstr>
      <vt:lpstr>Symbol</vt:lpstr>
      <vt:lpstr>Times New Roman</vt:lpstr>
      <vt:lpstr>Wingdings</vt:lpstr>
      <vt:lpstr>Wingdings 2</vt:lpstr>
      <vt:lpstr>View</vt:lpstr>
      <vt:lpstr>PowerPoint Presentation</vt:lpstr>
      <vt:lpstr>About 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Honeycutt</dc:creator>
  <cp:lastModifiedBy>James Honeycutt</cp:lastModifiedBy>
  <cp:revision>1</cp:revision>
  <dcterms:created xsi:type="dcterms:W3CDTF">2020-12-08T02:32:57Z</dcterms:created>
  <dcterms:modified xsi:type="dcterms:W3CDTF">2020-12-08T02:33:06Z</dcterms:modified>
</cp:coreProperties>
</file>