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5"/>
  </p:notesMasterIdLst>
  <p:sldIdLst>
    <p:sldId id="256" r:id="rId2"/>
    <p:sldId id="257" r:id="rId3"/>
    <p:sldId id="258" r:id="rId4"/>
    <p:sldId id="271" r:id="rId5"/>
    <p:sldId id="259" r:id="rId6"/>
    <p:sldId id="272" r:id="rId7"/>
    <p:sldId id="266" r:id="rId8"/>
    <p:sldId id="261" r:id="rId9"/>
    <p:sldId id="260" r:id="rId10"/>
    <p:sldId id="262" r:id="rId11"/>
    <p:sldId id="267" r:id="rId12"/>
    <p:sldId id="325" r:id="rId13"/>
    <p:sldId id="268" r:id="rId14"/>
    <p:sldId id="263" r:id="rId15"/>
    <p:sldId id="275" r:id="rId16"/>
    <p:sldId id="276" r:id="rId17"/>
    <p:sldId id="264" r:id="rId18"/>
    <p:sldId id="280" r:id="rId19"/>
    <p:sldId id="281" r:id="rId20"/>
    <p:sldId id="282" r:id="rId21"/>
    <p:sldId id="283" r:id="rId22"/>
    <p:sldId id="284" r:id="rId23"/>
    <p:sldId id="326" r:id="rId24"/>
    <p:sldId id="269" r:id="rId25"/>
    <p:sldId id="274" r:id="rId26"/>
    <p:sldId id="277" r:id="rId27"/>
    <p:sldId id="279" r:id="rId28"/>
    <p:sldId id="278" r:id="rId29"/>
    <p:sldId id="270" r:id="rId30"/>
    <p:sldId id="285" r:id="rId31"/>
    <p:sldId id="286" r:id="rId32"/>
    <p:sldId id="291" r:id="rId33"/>
    <p:sldId id="293" r:id="rId34"/>
    <p:sldId id="294" r:id="rId35"/>
    <p:sldId id="300" r:id="rId36"/>
    <p:sldId id="292" r:id="rId37"/>
    <p:sldId id="330" r:id="rId38"/>
    <p:sldId id="287" r:id="rId39"/>
    <p:sldId id="288" r:id="rId40"/>
    <p:sldId id="289" r:id="rId41"/>
    <p:sldId id="290" r:id="rId42"/>
    <p:sldId id="301" r:id="rId43"/>
    <p:sldId id="299" r:id="rId44"/>
    <p:sldId id="298" r:id="rId45"/>
    <p:sldId id="297" r:id="rId46"/>
    <p:sldId id="296" r:id="rId47"/>
    <p:sldId id="315" r:id="rId48"/>
    <p:sldId id="295" r:id="rId49"/>
    <p:sldId id="327" r:id="rId50"/>
    <p:sldId id="311" r:id="rId51"/>
    <p:sldId id="310" r:id="rId52"/>
    <p:sldId id="309" r:id="rId53"/>
    <p:sldId id="308" r:id="rId54"/>
    <p:sldId id="307" r:id="rId55"/>
    <p:sldId id="306" r:id="rId56"/>
    <p:sldId id="304" r:id="rId57"/>
    <p:sldId id="305" r:id="rId58"/>
    <p:sldId id="303" r:id="rId59"/>
    <p:sldId id="322" r:id="rId60"/>
    <p:sldId id="321" r:id="rId61"/>
    <p:sldId id="328" r:id="rId62"/>
    <p:sldId id="320" r:id="rId63"/>
    <p:sldId id="319" r:id="rId64"/>
    <p:sldId id="318" r:id="rId65"/>
    <p:sldId id="317" r:id="rId66"/>
    <p:sldId id="316" r:id="rId67"/>
    <p:sldId id="314" r:id="rId68"/>
    <p:sldId id="302" r:id="rId69"/>
    <p:sldId id="329" r:id="rId70"/>
    <p:sldId id="273" r:id="rId71"/>
    <p:sldId id="312" r:id="rId72"/>
    <p:sldId id="323" r:id="rId73"/>
    <p:sldId id="324" r:id="rId7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ur 1" id="{BFF577B2-63A1-4557-AD96-24B166EB7A35}">
          <p14:sldIdLst>
            <p14:sldId id="256"/>
            <p14:sldId id="257"/>
            <p14:sldId id="258"/>
            <p14:sldId id="271"/>
            <p14:sldId id="259"/>
            <p14:sldId id="272"/>
            <p14:sldId id="266"/>
            <p14:sldId id="261"/>
            <p14:sldId id="260"/>
            <p14:sldId id="262"/>
            <p14:sldId id="267"/>
            <p14:sldId id="325"/>
          </p14:sldIdLst>
        </p14:section>
        <p14:section name="Hour 2" id="{251219CC-58C3-4773-B892-321CF9ED5187}">
          <p14:sldIdLst>
            <p14:sldId id="268"/>
            <p14:sldId id="263"/>
            <p14:sldId id="275"/>
            <p14:sldId id="276"/>
            <p14:sldId id="264"/>
            <p14:sldId id="280"/>
            <p14:sldId id="281"/>
            <p14:sldId id="282"/>
            <p14:sldId id="283"/>
            <p14:sldId id="284"/>
            <p14:sldId id="326"/>
          </p14:sldIdLst>
        </p14:section>
        <p14:section name="Hour 3" id="{0AE8A321-4037-43CF-BAD0-505B05AA7805}">
          <p14:sldIdLst>
            <p14:sldId id="269"/>
            <p14:sldId id="274"/>
            <p14:sldId id="277"/>
            <p14:sldId id="279"/>
            <p14:sldId id="278"/>
            <p14:sldId id="270"/>
            <p14:sldId id="285"/>
            <p14:sldId id="286"/>
            <p14:sldId id="291"/>
            <p14:sldId id="293"/>
            <p14:sldId id="294"/>
            <p14:sldId id="300"/>
            <p14:sldId id="292"/>
            <p14:sldId id="330"/>
          </p14:sldIdLst>
        </p14:section>
        <p14:section name="Hour 4" id="{6DB82E52-6637-4254-BAAA-B896F4E3DDB2}">
          <p14:sldIdLst>
            <p14:sldId id="287"/>
            <p14:sldId id="288"/>
            <p14:sldId id="289"/>
            <p14:sldId id="290"/>
            <p14:sldId id="301"/>
            <p14:sldId id="299"/>
            <p14:sldId id="298"/>
            <p14:sldId id="297"/>
            <p14:sldId id="296"/>
            <p14:sldId id="315"/>
            <p14:sldId id="295"/>
            <p14:sldId id="327"/>
          </p14:sldIdLst>
        </p14:section>
        <p14:section name="Hour 5" id="{500785C4-46CD-40D2-AF06-DFC24D4F206B}">
          <p14:sldIdLst>
            <p14:sldId id="311"/>
            <p14:sldId id="310"/>
            <p14:sldId id="309"/>
            <p14:sldId id="308"/>
            <p14:sldId id="307"/>
            <p14:sldId id="306"/>
            <p14:sldId id="304"/>
            <p14:sldId id="305"/>
            <p14:sldId id="303"/>
            <p14:sldId id="322"/>
            <p14:sldId id="321"/>
            <p14:sldId id="328"/>
          </p14:sldIdLst>
        </p14:section>
        <p14:section name="Hour 6" id="{F7489F58-F3B2-42C2-808C-A40CA3ACB545}">
          <p14:sldIdLst>
            <p14:sldId id="320"/>
            <p14:sldId id="319"/>
            <p14:sldId id="318"/>
            <p14:sldId id="317"/>
            <p14:sldId id="316"/>
            <p14:sldId id="314"/>
            <p14:sldId id="302"/>
            <p14:sldId id="329"/>
          </p14:sldIdLst>
        </p14:section>
        <p14:section name="End" id="{8CAE2508-8ECF-47E2-9515-DBF066255B10}">
          <p14:sldIdLst>
            <p14:sldId id="273"/>
            <p14:sldId id="31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F70B4-C9C6-43B6-B12A-FBAA9A49365D}" v="1" dt="2020-11-25T14:34:5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85991" autoAdjust="0"/>
  </p:normalViewPr>
  <p:slideViewPr>
    <p:cSldViewPr snapToGrid="0">
      <p:cViewPr varScale="1">
        <p:scale>
          <a:sx n="77" d="100"/>
          <a:sy n="77" d="100"/>
        </p:scale>
        <p:origin x="612" y="90"/>
      </p:cViewPr>
      <p:guideLst>
        <p:guide orient="horz" pos="2160"/>
        <p:guide pos="3840"/>
      </p:guideLst>
    </p:cSldViewPr>
  </p:slideViewPr>
  <p:outlineViewPr>
    <p:cViewPr>
      <p:scale>
        <a:sx n="33" d="100"/>
        <a:sy n="33" d="100"/>
      </p:scale>
      <p:origin x="0" y="-92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39" tIns="48320" rIns="96639" bIns="48320" rtlCol="0"/>
          <a:lstStyle>
            <a:lvl1pPr algn="r">
              <a:defRPr sz="1200"/>
            </a:lvl1pPr>
          </a:lstStyle>
          <a:p>
            <a:fld id="{C644D9A6-70FF-4D2D-838E-C50A2586FCA3}" type="datetimeFigureOut">
              <a:rPr lang="en-US" smtClean="0"/>
              <a:t>11/25/2020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39" tIns="48320" rIns="96639" bIns="48320" rtlCol="0" anchor="b"/>
          <a:lstStyle>
            <a:lvl1pPr algn="r">
              <a:defRPr sz="1200"/>
            </a:lvl1pPr>
          </a:lstStyle>
          <a:p>
            <a:fld id="{5F0F9048-61AB-4327-A682-BC738BF64865}" type="slidenum">
              <a:rPr lang="en-US" smtClean="0"/>
              <a:t>‹#›</a:t>
            </a:fld>
            <a:endParaRPr lang="en-US"/>
          </a:p>
        </p:txBody>
      </p:sp>
    </p:spTree>
    <p:extLst>
      <p:ext uri="{BB962C8B-B14F-4D97-AF65-F5344CB8AC3E}">
        <p14:creationId xmlns:p14="http://schemas.microsoft.com/office/powerpoint/2010/main" val="286827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npub.com/secretsofpowershellremot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a:t>
            </a:fld>
            <a:endParaRPr lang="en-US"/>
          </a:p>
        </p:txBody>
      </p:sp>
    </p:spTree>
    <p:extLst>
      <p:ext uri="{BB962C8B-B14F-4D97-AF65-F5344CB8AC3E}">
        <p14:creationId xmlns:p14="http://schemas.microsoft.com/office/powerpoint/2010/main" val="2553478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C:\windows\system32\sc.exe --% qc "bits"</a:t>
            </a:r>
          </a:p>
        </p:txBody>
      </p:sp>
      <p:sp>
        <p:nvSpPr>
          <p:cNvPr id="4" name="Slide Number Placeholder 3"/>
          <p:cNvSpPr>
            <a:spLocks noGrp="1"/>
          </p:cNvSpPr>
          <p:nvPr>
            <p:ph type="sldNum" sz="quarter" idx="5"/>
          </p:nvPr>
        </p:nvSpPr>
        <p:spPr/>
        <p:txBody>
          <a:bodyPr/>
          <a:lstStyle/>
          <a:p>
            <a:fld id="{5F0F9048-61AB-4327-A682-BC738BF64865}" type="slidenum">
              <a:rPr lang="en-US" smtClean="0"/>
              <a:t>10</a:t>
            </a:fld>
            <a:endParaRPr lang="en-US"/>
          </a:p>
        </p:txBody>
      </p:sp>
    </p:spTree>
    <p:extLst>
      <p:ext uri="{BB962C8B-B14F-4D97-AF65-F5344CB8AC3E}">
        <p14:creationId xmlns:p14="http://schemas.microsoft.com/office/powerpoint/2010/main" val="357229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p:txBody>
      </p:sp>
      <p:sp>
        <p:nvSpPr>
          <p:cNvPr id="4" name="Slide Number Placeholder 3"/>
          <p:cNvSpPr>
            <a:spLocks noGrp="1"/>
          </p:cNvSpPr>
          <p:nvPr>
            <p:ph type="sldNum" sz="quarter" idx="5"/>
          </p:nvPr>
        </p:nvSpPr>
        <p:spPr/>
        <p:txBody>
          <a:bodyPr/>
          <a:lstStyle/>
          <a:p>
            <a:fld id="{5F0F9048-61AB-4327-A682-BC738BF64865}" type="slidenum">
              <a:rPr lang="en-US" smtClean="0"/>
              <a:t>11</a:t>
            </a:fld>
            <a:endParaRPr lang="en-US"/>
          </a:p>
        </p:txBody>
      </p:sp>
    </p:spTree>
    <p:extLst>
      <p:ext uri="{BB962C8B-B14F-4D97-AF65-F5344CB8AC3E}">
        <p14:creationId xmlns:p14="http://schemas.microsoft.com/office/powerpoint/2010/main" val="143108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12</a:t>
            </a:fld>
            <a:endParaRPr lang="en-US"/>
          </a:p>
        </p:txBody>
      </p:sp>
    </p:spTree>
    <p:extLst>
      <p:ext uri="{BB962C8B-B14F-4D97-AF65-F5344CB8AC3E}">
        <p14:creationId xmlns:p14="http://schemas.microsoft.com/office/powerpoint/2010/main" val="318023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ShouldProcess</a:t>
            </a:r>
            <a:r>
              <a:rPr lang="en-US" dirty="0"/>
              <a:t>—The provider supports the use of the -</a:t>
            </a:r>
            <a:r>
              <a:rPr lang="en-US" dirty="0" err="1"/>
              <a:t>WhatIf</a:t>
            </a:r>
            <a:r>
              <a:rPr lang="en-US" dirty="0"/>
              <a:t> and -Confirm</a:t>
            </a:r>
          </a:p>
          <a:p>
            <a:r>
              <a:rPr lang="en-US" dirty="0"/>
              <a:t>parameters, enabling you to “test” certain actions before committing to them.</a:t>
            </a:r>
          </a:p>
          <a:p>
            <a:endParaRPr lang="en-US" dirty="0"/>
          </a:p>
          <a:p>
            <a:r>
              <a:rPr lang="en-US" dirty="0"/>
              <a:t> Filter—The provider supports the -Filter parameter on the cmdlets that</a:t>
            </a:r>
          </a:p>
          <a:p>
            <a:r>
              <a:rPr lang="en-US" dirty="0"/>
              <a:t>manipulate providers’ content.</a:t>
            </a:r>
          </a:p>
          <a:p>
            <a:endParaRPr lang="en-US" dirty="0"/>
          </a:p>
          <a:p>
            <a:r>
              <a:rPr lang="en-US" dirty="0"/>
              <a:t>Credentials—The provider permits you to specify alternate credentials when</a:t>
            </a:r>
          </a:p>
          <a:p>
            <a:r>
              <a:rPr lang="en-US" dirty="0"/>
              <a:t>connecting to data stores. There’s a -credential parameter for this.</a:t>
            </a:r>
          </a:p>
          <a:p>
            <a:endParaRPr lang="en-US" dirty="0"/>
          </a:p>
          <a:p>
            <a:r>
              <a:rPr lang="en-US" dirty="0"/>
              <a:t>Transactions—The provider supports the use of transactions, which allows you</a:t>
            </a:r>
          </a:p>
          <a:p>
            <a:r>
              <a:rPr lang="en-US" dirty="0"/>
              <a:t>to use the provider to make several changes, and then either roll back or commit</a:t>
            </a:r>
          </a:p>
          <a:p>
            <a:r>
              <a:rPr lang="en-US" dirty="0"/>
              <a:t>those changes as a single unit.</a:t>
            </a:r>
          </a:p>
        </p:txBody>
      </p:sp>
      <p:sp>
        <p:nvSpPr>
          <p:cNvPr id="4" name="Slide Number Placeholder 3"/>
          <p:cNvSpPr>
            <a:spLocks noGrp="1"/>
          </p:cNvSpPr>
          <p:nvPr>
            <p:ph type="sldNum" sz="quarter" idx="5"/>
          </p:nvPr>
        </p:nvSpPr>
        <p:spPr/>
        <p:txBody>
          <a:bodyPr/>
          <a:lstStyle/>
          <a:p>
            <a:fld id="{5F0F9048-61AB-4327-A682-BC738BF64865}" type="slidenum">
              <a:rPr lang="en-US" smtClean="0"/>
              <a:t>13</a:t>
            </a:fld>
            <a:endParaRPr lang="en-US"/>
          </a:p>
        </p:txBody>
      </p:sp>
    </p:spTree>
    <p:extLst>
      <p:ext uri="{BB962C8B-B14F-4D97-AF65-F5344CB8AC3E}">
        <p14:creationId xmlns:p14="http://schemas.microsoft.com/office/powerpoint/2010/main" val="92842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C:\*\*.ps1</a:t>
            </a:r>
          </a:p>
          <a:p>
            <a:r>
              <a:rPr lang="en-US" dirty="0"/>
              <a:t>Get-</a:t>
            </a:r>
            <a:r>
              <a:rPr lang="en-US" dirty="0" err="1"/>
              <a:t>childitem</a:t>
            </a:r>
            <a:r>
              <a:rPr lang="en-US" dirty="0"/>
              <a:t> C:\*\*\*.ps1</a:t>
            </a:r>
          </a:p>
          <a:p>
            <a:endParaRPr lang="en-US" dirty="0"/>
          </a:p>
          <a:p>
            <a:r>
              <a:rPr lang="en-US" dirty="0"/>
              <a:t>Get-</a:t>
            </a:r>
            <a:r>
              <a:rPr lang="en-US" dirty="0" err="1"/>
              <a:t>childitem</a:t>
            </a:r>
            <a:r>
              <a:rPr lang="en-US" dirty="0"/>
              <a:t> HKLM:\Software\Microsoft\Windows\CurrentVersion\Run</a:t>
            </a:r>
          </a:p>
          <a:p>
            <a:r>
              <a:rPr lang="en-US" dirty="0"/>
              <a:t>Get-</a:t>
            </a:r>
            <a:r>
              <a:rPr lang="en-US" dirty="0" err="1"/>
              <a:t>childitem</a:t>
            </a:r>
            <a:r>
              <a:rPr lang="en-US" dirty="0"/>
              <a:t> HKCU:\Software\Microsoft\Windows\CurrentVersion\Run</a:t>
            </a:r>
          </a:p>
          <a:p>
            <a:r>
              <a:rPr lang="en-US" dirty="0"/>
              <a:t>Get-</a:t>
            </a:r>
            <a:r>
              <a:rPr lang="en-US" dirty="0" err="1"/>
              <a:t>childitem</a:t>
            </a:r>
            <a:r>
              <a:rPr lang="en-US" dirty="0"/>
              <a:t> HKLM:\Software\Microsoft\Windows\CurrentVersion\</a:t>
            </a:r>
            <a:r>
              <a:rPr lang="en-US" dirty="0" err="1"/>
              <a:t>RunOnce</a:t>
            </a:r>
            <a:endParaRPr lang="en-US" dirty="0"/>
          </a:p>
          <a:p>
            <a:r>
              <a:rPr lang="en-US" dirty="0"/>
              <a:t>Get-</a:t>
            </a:r>
            <a:r>
              <a:rPr lang="en-US" dirty="0" err="1"/>
              <a:t>childitem</a:t>
            </a:r>
            <a:r>
              <a:rPr lang="en-US" dirty="0"/>
              <a:t> HKCU:\Software\Microsoft\Windows\CurrentVersion\</a:t>
            </a:r>
            <a:r>
              <a:rPr lang="en-US" dirty="0" err="1"/>
              <a:t>RunOnce</a:t>
            </a:r>
            <a:endParaRPr lang="en-US" dirty="0"/>
          </a:p>
          <a:p>
            <a:endParaRPr lang="en-US" dirty="0"/>
          </a:p>
          <a:p>
            <a:r>
              <a:rPr lang="en-US" dirty="0"/>
              <a:t>Measure-Command -Expression {Get-</a:t>
            </a:r>
            <a:r>
              <a:rPr lang="en-US" dirty="0" err="1"/>
              <a:t>childitem</a:t>
            </a:r>
            <a:r>
              <a:rPr lang="en-US" dirty="0"/>
              <a:t> HKCU:\Software\*\*\*\}</a:t>
            </a:r>
          </a:p>
          <a:p>
            <a:r>
              <a:rPr lang="en-US" dirty="0"/>
              <a:t>Measure-Command -Expression {Get-</a:t>
            </a:r>
            <a:r>
              <a:rPr lang="en-US" dirty="0" err="1"/>
              <a:t>childitem</a:t>
            </a:r>
            <a:r>
              <a:rPr lang="en-US" dirty="0"/>
              <a:t> HKCU:\Software\Microsoft\Windows\CurrentVersion}</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14</a:t>
            </a:fld>
            <a:endParaRPr lang="en-US"/>
          </a:p>
        </p:txBody>
      </p:sp>
    </p:spTree>
    <p:extLst>
      <p:ext uri="{BB962C8B-B14F-4D97-AF65-F5344CB8AC3E}">
        <p14:creationId xmlns:p14="http://schemas.microsoft.com/office/powerpoint/2010/main" val="199709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err="1"/>
              <a:t>Tasklist</a:t>
            </a:r>
            <a:r>
              <a:rPr lang="en-US" dirty="0"/>
              <a:t> pull information, but cannot perform any actions</a:t>
            </a:r>
          </a:p>
          <a:p>
            <a:endParaRPr lang="en-US" dirty="0"/>
          </a:p>
          <a:p>
            <a:r>
              <a:rPr lang="en-US" dirty="0"/>
              <a:t>Get-Process | </a:t>
            </a:r>
            <a:r>
              <a:rPr lang="en-US" dirty="0" err="1"/>
              <a:t>ConvertTo</a:t>
            </a:r>
            <a:r>
              <a:rPr lang="en-US" dirty="0"/>
              <a:t>-HTML | Out-File processes.html</a:t>
            </a:r>
          </a:p>
          <a:p>
            <a:endParaRPr lang="en-US" dirty="0"/>
          </a:p>
          <a:p>
            <a:r>
              <a:rPr lang="en-US" dirty="0"/>
              <a:t>get-process | get-member | where {$_.</a:t>
            </a:r>
            <a:r>
              <a:rPr lang="en-US" dirty="0" err="1"/>
              <a:t>membertype</a:t>
            </a:r>
            <a:r>
              <a:rPr lang="en-US" dirty="0"/>
              <a:t> -eq 'Property'} | group </a:t>
            </a:r>
            <a:r>
              <a:rPr lang="en-US" dirty="0" err="1"/>
              <a:t>MemberType</a:t>
            </a:r>
            <a:r>
              <a:rPr lang="en-US" dirty="0"/>
              <a:t> | sort count –Descending</a:t>
            </a:r>
          </a:p>
          <a:p>
            <a:endParaRPr lang="en-US" dirty="0"/>
          </a:p>
          <a:p>
            <a:r>
              <a:rPr lang="en-US" dirty="0"/>
              <a:t>(Get-service –name bits).start()</a:t>
            </a:r>
          </a:p>
          <a:p>
            <a:r>
              <a:rPr lang="en-US" dirty="0"/>
              <a:t>(Get-service –name bits).stop()</a:t>
            </a:r>
          </a:p>
          <a:p>
            <a:endParaRPr lang="en-US" dirty="0"/>
          </a:p>
          <a:p>
            <a:r>
              <a:rPr lang="en-US" dirty="0"/>
              <a:t>Get-Service * | where {($_.</a:t>
            </a:r>
            <a:r>
              <a:rPr lang="en-US" dirty="0" err="1"/>
              <a:t>starttype</a:t>
            </a:r>
            <a:r>
              <a:rPr lang="en-US" dirty="0"/>
              <a:t> -like "man*") -and ($_.status -eq "Stopped")} | Select-Object -Property Name, Status, </a:t>
            </a:r>
            <a:r>
              <a:rPr lang="en-US" dirty="0" err="1"/>
              <a:t>StartType</a:t>
            </a:r>
            <a:endParaRPr lang="en-US" dirty="0"/>
          </a:p>
          <a:p>
            <a:r>
              <a:rPr lang="en-US" dirty="0"/>
              <a:t>get-service * | where {$_.</a:t>
            </a:r>
            <a:r>
              <a:rPr lang="en-US" dirty="0" err="1"/>
              <a:t>starttype</a:t>
            </a:r>
            <a:r>
              <a:rPr lang="en-US" dirty="0"/>
              <a:t> -like "man*"} | select Name, Status, </a:t>
            </a:r>
            <a:r>
              <a:rPr lang="en-US" dirty="0" err="1"/>
              <a:t>StartType</a:t>
            </a:r>
            <a:r>
              <a:rPr lang="en-US" dirty="0"/>
              <a:t> | group status | sort count –Descending</a:t>
            </a:r>
          </a:p>
          <a:p>
            <a:endParaRPr lang="en-US" dirty="0"/>
          </a:p>
          <a:p>
            <a:r>
              <a:rPr lang="en-US" dirty="0"/>
              <a:t>Get-Process | Sort VM -descending | gm</a:t>
            </a:r>
          </a:p>
          <a:p>
            <a:r>
              <a:rPr lang="en-US" dirty="0"/>
              <a:t>Get-Process | Sort VM -descending | Select </a:t>
            </a:r>
            <a:r>
              <a:rPr lang="en-US" dirty="0" err="1"/>
              <a:t>Name,ID,VM</a:t>
            </a:r>
            <a:r>
              <a:rPr lang="en-US" dirty="0"/>
              <a:t> | gm</a:t>
            </a:r>
          </a:p>
        </p:txBody>
      </p:sp>
      <p:sp>
        <p:nvSpPr>
          <p:cNvPr id="4" name="Slide Number Placeholder 3"/>
          <p:cNvSpPr>
            <a:spLocks noGrp="1"/>
          </p:cNvSpPr>
          <p:nvPr>
            <p:ph type="sldNum" sz="quarter" idx="5"/>
          </p:nvPr>
        </p:nvSpPr>
        <p:spPr/>
        <p:txBody>
          <a:bodyPr/>
          <a:lstStyle/>
          <a:p>
            <a:fld id="{5F0F9048-61AB-4327-A682-BC738BF64865}" type="slidenum">
              <a:rPr lang="en-US" smtClean="0"/>
              <a:t>15</a:t>
            </a:fld>
            <a:endParaRPr lang="en-US"/>
          </a:p>
        </p:txBody>
      </p:sp>
    </p:spTree>
    <p:extLst>
      <p:ext uri="{BB962C8B-B14F-4D97-AF65-F5344CB8AC3E}">
        <p14:creationId xmlns:p14="http://schemas.microsoft.com/office/powerpoint/2010/main" val="41874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16</a:t>
            </a:fld>
            <a:endParaRPr lang="en-US"/>
          </a:p>
        </p:txBody>
      </p:sp>
    </p:spTree>
    <p:extLst>
      <p:ext uri="{BB962C8B-B14F-4D97-AF65-F5344CB8AC3E}">
        <p14:creationId xmlns:p14="http://schemas.microsoft.com/office/powerpoint/2010/main" val="4747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17</a:t>
            </a:fld>
            <a:endParaRPr lang="en-US"/>
          </a:p>
        </p:txBody>
      </p:sp>
    </p:spTree>
    <p:extLst>
      <p:ext uri="{BB962C8B-B14F-4D97-AF65-F5344CB8AC3E}">
        <p14:creationId xmlns:p14="http://schemas.microsoft.com/office/powerpoint/2010/main" val="401032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 5</a:t>
            </a:r>
          </a:p>
          <a:p>
            <a:r>
              <a:rPr lang="en-US" dirty="0"/>
              <a:t>$String = ‘What does $var contain?’</a:t>
            </a:r>
          </a:p>
          <a:p>
            <a:r>
              <a:rPr lang="en-US" dirty="0"/>
              <a:t>$String2 = “What does $var contain?”</a:t>
            </a:r>
          </a:p>
          <a:p>
            <a:r>
              <a:rPr lang="en-US" dirty="0"/>
              <a:t>$var = 89; $string2</a:t>
            </a:r>
          </a:p>
          <a:p>
            <a:endParaRPr lang="en-US" dirty="0"/>
          </a:p>
          <a:p>
            <a:r>
              <a:rPr lang="en-US" dirty="0"/>
              <a:t>$string3 = "`$var contains $var“</a:t>
            </a:r>
          </a:p>
          <a:p>
            <a:r>
              <a:rPr lang="en-US" dirty="0"/>
              <a:t>"`$(get-date) is how you execute a command within quotes“</a:t>
            </a:r>
          </a:p>
          <a:p>
            <a:endParaRPr lang="en-US" dirty="0"/>
          </a:p>
          <a:p>
            <a:r>
              <a:rPr lang="en-US" dirty="0"/>
              <a:t>$object1 = 'Object01 Object02 Object03’</a:t>
            </a:r>
          </a:p>
          <a:p>
            <a:r>
              <a:rPr lang="en-US" dirty="0"/>
              <a:t>$object2 = 'Object01','Object02','Object03'</a:t>
            </a:r>
          </a:p>
          <a:p>
            <a:r>
              <a:rPr lang="en-US" dirty="0"/>
              <a:t>$</a:t>
            </a:r>
            <a:r>
              <a:rPr lang="en-US" dirty="0" err="1"/>
              <a:t>objectList</a:t>
            </a:r>
            <a:r>
              <a:rPr lang="en-US" dirty="0"/>
              <a:t> = "Object01 `nObject02 `nObject03“</a:t>
            </a:r>
          </a:p>
          <a:p>
            <a:endParaRPr lang="en-US" dirty="0"/>
          </a:p>
          <a:p>
            <a:r>
              <a:rPr lang="en-US" dirty="0"/>
              <a:t>$</a:t>
            </a:r>
            <a:r>
              <a:rPr lang="en-US" dirty="0" err="1"/>
              <a:t>ListVariables</a:t>
            </a:r>
            <a:r>
              <a:rPr lang="en-US" dirty="0"/>
              <a:t> = 'Object1', 'Object2', 'Object3', 'Object4’</a:t>
            </a:r>
          </a:p>
          <a:p>
            <a:r>
              <a:rPr lang="en-US" dirty="0"/>
              <a:t>$var[0]</a:t>
            </a:r>
            <a:endParaRPr lang="en-US" sz="1100" dirty="0"/>
          </a:p>
          <a:p>
            <a:r>
              <a:rPr lang="en-US" dirty="0"/>
              <a:t>$var[-1] last object</a:t>
            </a:r>
            <a:endParaRPr lang="en-US" sz="1100" dirty="0"/>
          </a:p>
          <a:p>
            <a:r>
              <a:rPr lang="en-US" dirty="0"/>
              <a:t>$var[-2] 2</a:t>
            </a:r>
            <a:r>
              <a:rPr lang="en-US" baseline="30000" dirty="0"/>
              <a:t>nd</a:t>
            </a:r>
            <a:r>
              <a:rPr lang="en-US" dirty="0"/>
              <a:t> to last objects</a:t>
            </a:r>
            <a:endParaRPr lang="en-US" sz="1100" dirty="0"/>
          </a:p>
          <a:p>
            <a:r>
              <a:rPr lang="en-US" dirty="0"/>
              <a:t>$</a:t>
            </a:r>
            <a:r>
              <a:rPr lang="en-US" dirty="0" err="1"/>
              <a:t>var.length</a:t>
            </a:r>
            <a:endParaRPr lang="en-US" sz="1100" dirty="0"/>
          </a:p>
          <a:p>
            <a:r>
              <a:rPr lang="en-US" dirty="0"/>
              <a:t>$</a:t>
            </a:r>
            <a:r>
              <a:rPr lang="en-US" dirty="0" err="1"/>
              <a:t>var.touppper</a:t>
            </a:r>
            <a:r>
              <a:rPr lang="en-US" dirty="0"/>
              <a:t>()</a:t>
            </a:r>
            <a:endParaRPr lang="en-US" sz="1100" dirty="0"/>
          </a:p>
          <a:p>
            <a:r>
              <a:rPr lang="en-US" dirty="0"/>
              <a:t>$</a:t>
            </a:r>
            <a:r>
              <a:rPr lang="en-US" dirty="0" err="1"/>
              <a:t>var.tolower</a:t>
            </a:r>
            <a:r>
              <a:rPr lang="en-US" dirty="0"/>
              <a:t>()		$</a:t>
            </a:r>
            <a:r>
              <a:rPr lang="en-US" dirty="0" err="1"/>
              <a:t>var.replace</a:t>
            </a:r>
            <a:r>
              <a:rPr lang="en-US" dirty="0"/>
              <a:t>()</a:t>
            </a:r>
          </a:p>
        </p:txBody>
      </p:sp>
      <p:sp>
        <p:nvSpPr>
          <p:cNvPr id="4" name="Slide Number Placeholder 3"/>
          <p:cNvSpPr>
            <a:spLocks noGrp="1"/>
          </p:cNvSpPr>
          <p:nvPr>
            <p:ph type="sldNum" sz="quarter" idx="5"/>
          </p:nvPr>
        </p:nvSpPr>
        <p:spPr/>
        <p:txBody>
          <a:bodyPr/>
          <a:lstStyle/>
          <a:p>
            <a:fld id="{5F0F9048-61AB-4327-A682-BC738BF64865}" type="slidenum">
              <a:rPr lang="en-US" smtClean="0"/>
              <a:t>18</a:t>
            </a:fld>
            <a:endParaRPr lang="en-US"/>
          </a:p>
        </p:txBody>
      </p:sp>
    </p:spTree>
    <p:extLst>
      <p:ext uri="{BB962C8B-B14F-4D97-AF65-F5344CB8AC3E}">
        <p14:creationId xmlns:p14="http://schemas.microsoft.com/office/powerpoint/2010/main" val="426332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 Get-service </a:t>
            </a:r>
          </a:p>
          <a:p>
            <a:r>
              <a:rPr lang="en-US" dirty="0"/>
              <a:t>$services.name</a:t>
            </a:r>
          </a:p>
          <a:p>
            <a:endParaRPr lang="en-US" dirty="0"/>
          </a:p>
          <a:p>
            <a:r>
              <a:rPr lang="en-US" dirty="0"/>
              <a:t>Get-Service | </a:t>
            </a:r>
            <a:r>
              <a:rPr lang="en-US" dirty="0" err="1"/>
              <a:t>ForEach</a:t>
            </a:r>
            <a:r>
              <a:rPr lang="en-US" dirty="0"/>
              <a:t>-Object { Write-Output $_.Name }</a:t>
            </a:r>
          </a:p>
          <a:p>
            <a:endParaRPr lang="en-US" dirty="0"/>
          </a:p>
          <a:p>
            <a:r>
              <a:rPr lang="en-US" dirty="0"/>
              <a:t>$today = “Today is get-date”</a:t>
            </a:r>
          </a:p>
          <a:p>
            <a:r>
              <a:rPr lang="en-US" dirty="0"/>
              <a:t>$today = "Today is $($(get-date).</a:t>
            </a:r>
            <a:r>
              <a:rPr lang="en-US" dirty="0" err="1"/>
              <a:t>DayOfWeek</a:t>
            </a:r>
            <a:r>
              <a:rPr lang="en-US" dirty="0"/>
              <a:t>) the $($(get-date).day)</a:t>
            </a:r>
            <a:r>
              <a:rPr lang="en-US" dirty="0" err="1"/>
              <a:t>th</a:t>
            </a:r>
            <a:r>
              <a:rPr lang="en-US" dirty="0"/>
              <a:t>"</a:t>
            </a:r>
          </a:p>
          <a:p>
            <a:endParaRPr lang="en-US" dirty="0"/>
          </a:p>
          <a:p>
            <a:r>
              <a:rPr lang="en-US" dirty="0"/>
              <a:t>$number = Read-host “Enter a number: “</a:t>
            </a:r>
          </a:p>
          <a:p>
            <a:r>
              <a:rPr lang="en-US" dirty="0"/>
              <a:t>[int]$number = Read-host "Enter a number"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19</a:t>
            </a:fld>
            <a:endParaRPr lang="en-US"/>
          </a:p>
        </p:txBody>
      </p:sp>
    </p:spTree>
    <p:extLst>
      <p:ext uri="{BB962C8B-B14F-4D97-AF65-F5344CB8AC3E}">
        <p14:creationId xmlns:p14="http://schemas.microsoft.com/office/powerpoint/2010/main" val="61455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a:t>
            </a:fld>
            <a:endParaRPr lang="en-US"/>
          </a:p>
        </p:txBody>
      </p:sp>
    </p:spTree>
    <p:extLst>
      <p:ext uri="{BB962C8B-B14F-4D97-AF65-F5344CB8AC3E}">
        <p14:creationId xmlns:p14="http://schemas.microsoft.com/office/powerpoint/2010/main" val="297199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20</a:t>
            </a:fld>
            <a:endParaRPr lang="en-US"/>
          </a:p>
        </p:txBody>
      </p:sp>
    </p:spTree>
    <p:extLst>
      <p:ext uri="{BB962C8B-B14F-4D97-AF65-F5344CB8AC3E}">
        <p14:creationId xmlns:p14="http://schemas.microsoft.com/office/powerpoint/2010/main" val="220789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21</a:t>
            </a:fld>
            <a:endParaRPr lang="en-US"/>
          </a:p>
        </p:txBody>
      </p:sp>
    </p:spTree>
    <p:extLst>
      <p:ext uri="{BB962C8B-B14F-4D97-AF65-F5344CB8AC3E}">
        <p14:creationId xmlns:p14="http://schemas.microsoft.com/office/powerpoint/2010/main" val="226245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22</a:t>
            </a:fld>
            <a:endParaRPr lang="en-US"/>
          </a:p>
        </p:txBody>
      </p:sp>
    </p:spTree>
    <p:extLst>
      <p:ext uri="{BB962C8B-B14F-4D97-AF65-F5344CB8AC3E}">
        <p14:creationId xmlns:p14="http://schemas.microsoft.com/office/powerpoint/2010/main" val="38150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23</a:t>
            </a:fld>
            <a:endParaRPr lang="en-US"/>
          </a:p>
        </p:txBody>
      </p:sp>
    </p:spTree>
    <p:extLst>
      <p:ext uri="{BB962C8B-B14F-4D97-AF65-F5344CB8AC3E}">
        <p14:creationId xmlns:p14="http://schemas.microsoft.com/office/powerpoint/2010/main" val="347208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a:t>
            </a:r>
            <a:r>
              <a:rPr lang="en-US" dirty="0" err="1"/>
              <a:t>ConvertTo</a:t>
            </a:r>
            <a:r>
              <a:rPr lang="en-US" dirty="0"/>
              <a:t>-HTML | Out-File services.html</a:t>
            </a:r>
          </a:p>
          <a:p>
            <a:endParaRPr lang="en-US" dirty="0"/>
          </a:p>
          <a:p>
            <a:r>
              <a:rPr lang="en-US" dirty="0"/>
              <a:t>Get-Process -name Notepad | Stop-Process</a:t>
            </a:r>
          </a:p>
          <a:p>
            <a:endParaRPr lang="en-US" dirty="0"/>
          </a:p>
          <a:p>
            <a:r>
              <a:rPr lang="en-US" dirty="0"/>
              <a:t> get-process | export-csv c:\temp\processes.csv -</a:t>
            </a:r>
            <a:r>
              <a:rPr lang="en-US" dirty="0" err="1"/>
              <a:t>NoTypeInformation</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24</a:t>
            </a:fld>
            <a:endParaRPr lang="en-US"/>
          </a:p>
        </p:txBody>
      </p:sp>
    </p:spTree>
    <p:extLst>
      <p:ext uri="{BB962C8B-B14F-4D97-AF65-F5344CB8AC3E}">
        <p14:creationId xmlns:p14="http://schemas.microsoft.com/office/powerpoint/2010/main" val="1951097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Get-help get-service –full</a:t>
            </a:r>
          </a:p>
          <a:p>
            <a:endParaRPr lang="en-US" dirty="0"/>
          </a:p>
          <a:p>
            <a:pPr defTabSz="966387">
              <a:defRPr/>
            </a:pPr>
            <a:r>
              <a:rPr lang="en-US" dirty="0"/>
              <a:t>Get-content .\servers.txt | Get-service (fail)</a:t>
            </a:r>
          </a:p>
          <a:p>
            <a:r>
              <a:rPr lang="en-US" dirty="0"/>
              <a:t>Get-process -name note* | stop-process(win)</a:t>
            </a:r>
          </a:p>
        </p:txBody>
      </p:sp>
      <p:sp>
        <p:nvSpPr>
          <p:cNvPr id="4" name="Slide Number Placeholder 3"/>
          <p:cNvSpPr>
            <a:spLocks noGrp="1"/>
          </p:cNvSpPr>
          <p:nvPr>
            <p:ph type="sldNum" sz="quarter" idx="5"/>
          </p:nvPr>
        </p:nvSpPr>
        <p:spPr/>
        <p:txBody>
          <a:bodyPr/>
          <a:lstStyle/>
          <a:p>
            <a:fld id="{5F0F9048-61AB-4327-A682-BC738BF64865}" type="slidenum">
              <a:rPr lang="en-US" smtClean="0"/>
              <a:t>25</a:t>
            </a:fld>
            <a:endParaRPr lang="en-US"/>
          </a:p>
        </p:txBody>
      </p:sp>
    </p:spTree>
    <p:extLst>
      <p:ext uri="{BB962C8B-B14F-4D97-AF65-F5344CB8AC3E}">
        <p14:creationId xmlns:p14="http://schemas.microsoft.com/office/powerpoint/2010/main" val="529130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dirty="0" err="1"/>
              <a:t>Elses</a:t>
            </a:r>
            <a:endParaRPr lang="en-US" dirty="0"/>
          </a:p>
          <a:p>
            <a:endParaRPr lang="en-US" dirty="0"/>
          </a:p>
          <a:p>
            <a:r>
              <a:rPr lang="en-US" dirty="0"/>
              <a:t> $a = 1</a:t>
            </a:r>
          </a:p>
          <a:p>
            <a:r>
              <a:rPr lang="en-US" dirty="0"/>
              <a:t>if (($a -</a:t>
            </a:r>
            <a:r>
              <a:rPr lang="en-US" dirty="0" err="1"/>
              <a:t>gt</a:t>
            </a:r>
            <a:r>
              <a:rPr lang="en-US" dirty="0"/>
              <a:t> 2) -and ($a -le 10))</a:t>
            </a:r>
          </a:p>
          <a:p>
            <a:r>
              <a:rPr lang="en-US" dirty="0"/>
              <a:t>    {Write-Host "The Value $a is greater than 2 less than 10."}</a:t>
            </a:r>
          </a:p>
          <a:p>
            <a:r>
              <a:rPr lang="en-US" dirty="0"/>
              <a:t>elseif  ($a -le 2)</a:t>
            </a:r>
          </a:p>
          <a:p>
            <a:r>
              <a:rPr lang="en-US" dirty="0"/>
              <a:t>    {Write-Host "The value $a is less than 2."}</a:t>
            </a:r>
          </a:p>
          <a:p>
            <a:r>
              <a:rPr lang="en-US" dirty="0"/>
              <a:t>else {Write-Host "The value $a is greater than 10."} </a:t>
            </a:r>
          </a:p>
          <a:p>
            <a:endParaRPr lang="en-US" dirty="0"/>
          </a:p>
          <a:p>
            <a:pPr defTabSz="966387">
              <a:defRPr/>
            </a:pPr>
            <a:r>
              <a:rPr lang="en-US" dirty="0"/>
              <a:t>code “C:\Scripts\PowerShell\</a:t>
            </a:r>
            <a:r>
              <a:rPr lang="en-US" dirty="0" err="1"/>
              <a:t>UserAccounts</a:t>
            </a:r>
            <a:r>
              <a:rPr lang="en-US" dirty="0"/>
              <a:t>\Uploaded to GitHub\New-ADUser_Prompted.ps1”</a:t>
            </a:r>
          </a:p>
          <a:p>
            <a:endParaRPr lang="en-US" dirty="0"/>
          </a:p>
          <a:p>
            <a:r>
              <a:rPr lang="en-US" dirty="0"/>
              <a:t>Switch</a:t>
            </a:r>
          </a:p>
          <a:p>
            <a:endParaRPr lang="en-US" dirty="0"/>
          </a:p>
          <a:p>
            <a:r>
              <a:rPr lang="en-US" dirty="0"/>
              <a:t>$a = 3</a:t>
            </a:r>
          </a:p>
          <a:p>
            <a:r>
              <a:rPr lang="en-US" dirty="0"/>
              <a:t>switch ($a)</a:t>
            </a:r>
          </a:p>
          <a:p>
            <a:r>
              <a:rPr lang="en-US" dirty="0"/>
              <a:t>         {</a:t>
            </a:r>
          </a:p>
          <a:p>
            <a:r>
              <a:rPr lang="en-US" dirty="0"/>
              <a:t>            1 {"It is one."}</a:t>
            </a:r>
          </a:p>
          <a:p>
            <a:r>
              <a:rPr lang="en-US" dirty="0"/>
              <a:t>            2 {"It is two."}</a:t>
            </a:r>
          </a:p>
          <a:p>
            <a:r>
              <a:rPr lang="en-US" dirty="0"/>
              <a:t>            3 {"It is three."; Break}</a:t>
            </a:r>
          </a:p>
          <a:p>
            <a:r>
              <a:rPr lang="en-US" dirty="0"/>
              <a:t>            4 {"It is four."}</a:t>
            </a:r>
          </a:p>
          <a:p>
            <a:r>
              <a:rPr lang="en-US" dirty="0"/>
              <a:t>            3 {"Three again."}</a:t>
            </a:r>
          </a:p>
          <a:p>
            <a:r>
              <a:rPr lang="en-US" dirty="0"/>
              <a:t>         }</a:t>
            </a:r>
          </a:p>
          <a:p>
            <a:endParaRPr lang="en-US" dirty="0"/>
          </a:p>
          <a:p>
            <a:r>
              <a:rPr lang="en-US" dirty="0"/>
              <a:t>code C:\Scripts\PowerShell\Vmware\ViewVM-SetState.ps1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26</a:t>
            </a:fld>
            <a:endParaRPr lang="en-US"/>
          </a:p>
        </p:txBody>
      </p:sp>
    </p:spTree>
    <p:extLst>
      <p:ext uri="{BB962C8B-B14F-4D97-AF65-F5344CB8AC3E}">
        <p14:creationId xmlns:p14="http://schemas.microsoft.com/office/powerpoint/2010/main" val="3667268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ForEach</a:t>
            </a:r>
            <a:endParaRPr lang="en-US" dirty="0"/>
          </a:p>
          <a:p>
            <a:r>
              <a:rPr lang="en-US" dirty="0"/>
              <a:t>$</a:t>
            </a:r>
            <a:r>
              <a:rPr lang="en-US" dirty="0" err="1"/>
              <a:t>letterArray</a:t>
            </a:r>
            <a:r>
              <a:rPr lang="en-US" dirty="0"/>
              <a:t> = "</a:t>
            </a:r>
            <a:r>
              <a:rPr lang="en-US" dirty="0" err="1"/>
              <a:t>a","b","c","d</a:t>
            </a:r>
            <a:r>
              <a:rPr lang="en-US" dirty="0"/>
              <a:t>“</a:t>
            </a:r>
          </a:p>
          <a:p>
            <a:r>
              <a:rPr lang="en-US" dirty="0"/>
              <a:t>foreach ($letter in $</a:t>
            </a:r>
            <a:r>
              <a:rPr lang="en-US" dirty="0" err="1"/>
              <a:t>letterArray</a:t>
            </a:r>
            <a:r>
              <a:rPr lang="en-US" dirty="0"/>
              <a:t>) {Write-Host $letter}</a:t>
            </a:r>
          </a:p>
          <a:p>
            <a:endParaRPr lang="en-US" dirty="0"/>
          </a:p>
          <a:p>
            <a:r>
              <a:rPr lang="en-US" dirty="0"/>
              <a:t> code “C:\Scripts\PowerShell\UserAccounts\Uploaded to GitHub\Get-InactiveUsers.ps1”</a:t>
            </a:r>
          </a:p>
          <a:p>
            <a:endParaRPr lang="en-US" dirty="0"/>
          </a:p>
          <a:p>
            <a:endParaRPr lang="en-US" dirty="0"/>
          </a:p>
          <a:p>
            <a:r>
              <a:rPr lang="en-US" dirty="0"/>
              <a:t>For</a:t>
            </a:r>
          </a:p>
          <a:p>
            <a:r>
              <a:rPr lang="en-US" dirty="0"/>
              <a:t>for($</a:t>
            </a:r>
            <a:r>
              <a:rPr lang="en-US" dirty="0" err="1"/>
              <a:t>i</a:t>
            </a:r>
            <a:r>
              <a:rPr lang="en-US" dirty="0"/>
              <a:t>=1; $</a:t>
            </a:r>
            <a:r>
              <a:rPr lang="en-US" dirty="0" err="1"/>
              <a:t>i</a:t>
            </a:r>
            <a:r>
              <a:rPr lang="en-US" dirty="0"/>
              <a:t> -le 100; $</a:t>
            </a:r>
            <a:r>
              <a:rPr lang="en-US" dirty="0" err="1"/>
              <a:t>i</a:t>
            </a:r>
            <a:r>
              <a:rPr lang="en-US" dirty="0"/>
              <a:t>++){Write-Host $</a:t>
            </a:r>
            <a:r>
              <a:rPr lang="en-US" dirty="0" err="1"/>
              <a:t>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27</a:t>
            </a:fld>
            <a:endParaRPr lang="en-US"/>
          </a:p>
        </p:txBody>
      </p:sp>
    </p:spTree>
    <p:extLst>
      <p:ext uri="{BB962C8B-B14F-4D97-AF65-F5344CB8AC3E}">
        <p14:creationId xmlns:p14="http://schemas.microsoft.com/office/powerpoint/2010/main" val="398609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Do-Until</a:t>
            </a:r>
          </a:p>
          <a:p>
            <a:endParaRPr lang="en-US" dirty="0"/>
          </a:p>
          <a:p>
            <a:pPr defTabSz="966387">
              <a:defRPr/>
            </a:pPr>
            <a:r>
              <a:rPr lang="en-US" dirty="0"/>
              <a:t>code C:\Scripts\PowerShell\UserAccounts\lockaccounts.ps1</a:t>
            </a:r>
          </a:p>
          <a:p>
            <a:endParaRPr lang="en-US" dirty="0"/>
          </a:p>
          <a:p>
            <a:r>
              <a:rPr lang="en-US" dirty="0"/>
              <a:t>Do-While</a:t>
            </a:r>
          </a:p>
          <a:p>
            <a:endParaRPr lang="en-US" dirty="0"/>
          </a:p>
          <a:p>
            <a:pPr defTabSz="966387">
              <a:defRPr/>
            </a:pPr>
            <a:r>
              <a:rPr lang="en-US" dirty="0"/>
              <a:t>code C:\Scripts\PowerShell\_InProgress\Generate-Files.ps1</a:t>
            </a:r>
          </a:p>
          <a:p>
            <a:pPr defTabSz="966387">
              <a:defRPr/>
            </a:pPr>
            <a:endParaRPr lang="en-US" dirty="0"/>
          </a:p>
          <a:p>
            <a:pPr defTabSz="966387">
              <a:defRPr/>
            </a:pPr>
            <a:r>
              <a:rPr lang="en-US" dirty="0"/>
              <a:t>While</a:t>
            </a:r>
          </a:p>
          <a:p>
            <a:endParaRPr lang="en-US" dirty="0"/>
          </a:p>
          <a:p>
            <a:r>
              <a:rPr lang="en-US" dirty="0"/>
              <a:t>code C:\Scripts\PowerShell\UserAccounts\Invoke-RandomUser.ps1</a:t>
            </a:r>
          </a:p>
        </p:txBody>
      </p:sp>
      <p:sp>
        <p:nvSpPr>
          <p:cNvPr id="4" name="Slide Number Placeholder 3"/>
          <p:cNvSpPr>
            <a:spLocks noGrp="1"/>
          </p:cNvSpPr>
          <p:nvPr>
            <p:ph type="sldNum" sz="quarter" idx="5"/>
          </p:nvPr>
        </p:nvSpPr>
        <p:spPr/>
        <p:txBody>
          <a:bodyPr/>
          <a:lstStyle/>
          <a:p>
            <a:fld id="{5F0F9048-61AB-4327-A682-BC738BF64865}" type="slidenum">
              <a:rPr lang="en-US" smtClean="0"/>
              <a:t>28</a:t>
            </a:fld>
            <a:endParaRPr lang="en-US"/>
          </a:p>
        </p:txBody>
      </p:sp>
    </p:spTree>
    <p:extLst>
      <p:ext uri="{BB962C8B-B14F-4D97-AF65-F5344CB8AC3E}">
        <p14:creationId xmlns:p14="http://schemas.microsoft.com/office/powerpoint/2010/main" val="1149445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Snapins</a:t>
            </a:r>
            <a:endParaRPr lang="en-US" dirty="0"/>
          </a:p>
          <a:p>
            <a:r>
              <a:rPr lang="en-US" dirty="0"/>
              <a:t>Code “C:\Scripts\PowerShell\VMware\Uploaded to GitHub\Refresh-availableVMs.ps1”</a:t>
            </a:r>
          </a:p>
          <a:p>
            <a:endParaRPr lang="en-US" dirty="0"/>
          </a:p>
          <a:p>
            <a:r>
              <a:rPr lang="en-US" dirty="0"/>
              <a:t>Modules</a:t>
            </a:r>
          </a:p>
          <a:p>
            <a:r>
              <a:rPr lang="en-US" dirty="0"/>
              <a:t>Code “C:\Scripts\PowerShell\VMware\Uploaded to GitHub\New-ADUser_Prompted.ps1”</a:t>
            </a:r>
          </a:p>
          <a:p>
            <a:r>
              <a:rPr lang="en-US" dirty="0"/>
              <a:t>Code “C:\Scripts\PowerShell\VMware\Uploaded to GitHub\Export-OVA.ps1”</a:t>
            </a:r>
          </a:p>
          <a:p>
            <a:endParaRPr lang="en-US" dirty="0"/>
          </a:p>
          <a:p>
            <a:r>
              <a:rPr lang="en-US" dirty="0"/>
              <a:t>Get-module –</a:t>
            </a:r>
            <a:r>
              <a:rPr lang="en-US" dirty="0" err="1"/>
              <a:t>listavailable</a:t>
            </a:r>
            <a:endParaRPr lang="en-US" dirty="0"/>
          </a:p>
          <a:p>
            <a:r>
              <a:rPr lang="en-US" dirty="0"/>
              <a:t>Get-command *host*</a:t>
            </a:r>
          </a:p>
          <a:p>
            <a:r>
              <a:rPr lang="en-US" dirty="0"/>
              <a:t>Get-help get-host</a:t>
            </a:r>
          </a:p>
          <a:p>
            <a:r>
              <a:rPr lang="en-US" dirty="0"/>
              <a:t>Get-help get-</a:t>
            </a:r>
            <a:r>
              <a:rPr lang="en-US" dirty="0" err="1"/>
              <a:t>vmhost</a:t>
            </a:r>
            <a:endParaRPr lang="en-US" dirty="0"/>
          </a:p>
          <a:p>
            <a:endParaRPr lang="en-US" dirty="0"/>
          </a:p>
          <a:p>
            <a:r>
              <a:rPr lang="en-US" dirty="0"/>
              <a:t>$</a:t>
            </a:r>
            <a:r>
              <a:rPr lang="en-US" dirty="0" err="1"/>
              <a:t>env:psmodulepath</a:t>
            </a:r>
            <a:endParaRPr lang="en-US" dirty="0"/>
          </a:p>
          <a:p>
            <a:endParaRPr lang="en-US" dirty="0"/>
          </a:p>
          <a:p>
            <a:endParaRPr lang="en-US" dirty="0"/>
          </a:p>
          <a:p>
            <a:r>
              <a:rPr lang="en-US" dirty="0"/>
              <a:t>get-module -</a:t>
            </a:r>
            <a:r>
              <a:rPr lang="en-US" dirty="0" err="1"/>
              <a:t>ListAvailable</a:t>
            </a:r>
            <a:r>
              <a:rPr lang="en-US" dirty="0"/>
              <a:t> VM* | foreach ($Module -in $_.name) { Uninstall-Module -Name $Module}</a:t>
            </a:r>
          </a:p>
        </p:txBody>
      </p:sp>
      <p:sp>
        <p:nvSpPr>
          <p:cNvPr id="4" name="Slide Number Placeholder 3"/>
          <p:cNvSpPr>
            <a:spLocks noGrp="1"/>
          </p:cNvSpPr>
          <p:nvPr>
            <p:ph type="sldNum" sz="quarter" idx="5"/>
          </p:nvPr>
        </p:nvSpPr>
        <p:spPr/>
        <p:txBody>
          <a:bodyPr/>
          <a:lstStyle/>
          <a:p>
            <a:fld id="{5F0F9048-61AB-4327-A682-BC738BF64865}" type="slidenum">
              <a:rPr lang="en-US" smtClean="0"/>
              <a:t>29</a:t>
            </a:fld>
            <a:endParaRPr lang="en-US"/>
          </a:p>
        </p:txBody>
      </p:sp>
    </p:spTree>
    <p:extLst>
      <p:ext uri="{BB962C8B-B14F-4D97-AF65-F5344CB8AC3E}">
        <p14:creationId xmlns:p14="http://schemas.microsoft.com/office/powerpoint/2010/main" val="3642892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a:t>
            </a:fld>
            <a:endParaRPr lang="en-US"/>
          </a:p>
        </p:txBody>
      </p:sp>
    </p:spTree>
    <p:extLst>
      <p:ext uri="{BB962C8B-B14F-4D97-AF65-F5344CB8AC3E}">
        <p14:creationId xmlns:p14="http://schemas.microsoft.com/office/powerpoint/2010/main" val="100467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get-command *</a:t>
            </a:r>
            <a:r>
              <a:rPr lang="en-US" dirty="0" err="1"/>
              <a:t>sql</a:t>
            </a:r>
            <a:r>
              <a:rPr lang="en-US" dirty="0"/>
              <a:t>*</a:t>
            </a:r>
          </a:p>
          <a:p>
            <a:r>
              <a:rPr lang="en-US" dirty="0"/>
              <a:t>Find-module *</a:t>
            </a:r>
            <a:r>
              <a:rPr lang="en-US" dirty="0" err="1"/>
              <a:t>sql</a:t>
            </a:r>
            <a:r>
              <a:rPr lang="en-US" dirty="0"/>
              <a:t>*</a:t>
            </a:r>
          </a:p>
          <a:p>
            <a:r>
              <a:rPr lang="en-US" dirty="0"/>
              <a:t>Install-module </a:t>
            </a:r>
            <a:r>
              <a:rPr lang="en-US" dirty="0" err="1"/>
              <a:t>SqlServer</a:t>
            </a:r>
            <a:endParaRPr lang="en-US" dirty="0"/>
          </a:p>
          <a:p>
            <a:endParaRPr lang="en-US" dirty="0"/>
          </a:p>
          <a:p>
            <a:pPr defTabSz="966387">
              <a:defRPr/>
            </a:pPr>
            <a:r>
              <a:rPr lang="en-US" dirty="0"/>
              <a:t>get-command *</a:t>
            </a:r>
            <a:r>
              <a:rPr lang="en-US" dirty="0" err="1"/>
              <a:t>sql</a:t>
            </a:r>
            <a:r>
              <a:rPr lang="en-US" dirty="0"/>
              <a:t>*</a:t>
            </a:r>
          </a:p>
          <a:p>
            <a:pPr defTabSz="966387">
              <a:defRPr/>
            </a:pPr>
            <a:r>
              <a:rPr lang="en-US" dirty="0"/>
              <a:t>get-command -module </a:t>
            </a:r>
            <a:r>
              <a:rPr lang="en-US" dirty="0" err="1"/>
              <a:t>SqlServer</a:t>
            </a:r>
            <a:endParaRPr lang="en-US" dirty="0"/>
          </a:p>
          <a:p>
            <a:pPr defTabSz="966387">
              <a:defRPr/>
            </a:pPr>
            <a:endParaRPr lang="en-US" dirty="0"/>
          </a:p>
          <a:p>
            <a:pPr defTabSz="966387">
              <a:defRPr/>
            </a:pPr>
            <a:r>
              <a:rPr lang="en-US" dirty="0"/>
              <a:t>Set-</a:t>
            </a:r>
            <a:r>
              <a:rPr lang="en-US" dirty="0" err="1"/>
              <a:t>PSRepository</a:t>
            </a:r>
            <a:r>
              <a:rPr lang="en-US" dirty="0"/>
              <a:t> –name “</a:t>
            </a:r>
            <a:r>
              <a:rPr lang="en-US" dirty="0" err="1"/>
              <a:t>MyLocalStore</a:t>
            </a:r>
            <a:r>
              <a:rPr lang="en-US" dirty="0"/>
              <a:t>”</a:t>
            </a:r>
          </a:p>
          <a:p>
            <a:pPr defTabSz="966387">
              <a:defRPr/>
            </a:pPr>
            <a:endParaRPr lang="en-US" dirty="0"/>
          </a:p>
          <a:p>
            <a:pPr defTabSz="966387">
              <a:defRPr/>
            </a:pPr>
            <a:r>
              <a:rPr lang="en-US" dirty="0"/>
              <a:t>Profile Scripts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30</a:t>
            </a:fld>
            <a:endParaRPr lang="en-US"/>
          </a:p>
        </p:txBody>
      </p:sp>
    </p:spTree>
    <p:extLst>
      <p:ext uri="{BB962C8B-B14F-4D97-AF65-F5344CB8AC3E}">
        <p14:creationId xmlns:p14="http://schemas.microsoft.com/office/powerpoint/2010/main" val="426810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formatting rule </a:t>
            </a:r>
          </a:p>
          <a:p>
            <a:r>
              <a:rPr lang="en-US" dirty="0"/>
              <a:t>    </a:t>
            </a:r>
            <a:r>
              <a:rPr lang="en-US" dirty="0" err="1"/>
              <a:t>i</a:t>
            </a:r>
            <a:r>
              <a:rPr lang="en-US" dirty="0"/>
              <a:t>) Four or less properties; format as table</a:t>
            </a:r>
          </a:p>
          <a:p>
            <a:r>
              <a:rPr lang="en-US" dirty="0"/>
              <a:t>    ii) Five or more properties; format as list</a:t>
            </a:r>
          </a:p>
          <a:p>
            <a:endParaRPr lang="en-US" dirty="0"/>
          </a:p>
          <a:p>
            <a:r>
              <a:rPr lang="en-US" dirty="0"/>
              <a:t>Format-Table</a:t>
            </a:r>
          </a:p>
          <a:p>
            <a:r>
              <a:rPr lang="en-US" dirty="0"/>
              <a:t>    -</a:t>
            </a:r>
            <a:r>
              <a:rPr lang="en-US" dirty="0" err="1"/>
              <a:t>autosize</a:t>
            </a:r>
            <a:r>
              <a:rPr lang="en-US" dirty="0"/>
              <a:t> (adjusts to column width)</a:t>
            </a:r>
          </a:p>
          <a:p>
            <a:r>
              <a:rPr lang="en-US" dirty="0"/>
              <a:t>        (1) Get-Process | select -last 15 | Format-Table</a:t>
            </a:r>
          </a:p>
          <a:p>
            <a:r>
              <a:rPr lang="en-US" dirty="0"/>
              <a:t>    ii) -property (instead of piping to select)</a:t>
            </a:r>
          </a:p>
          <a:p>
            <a:r>
              <a:rPr lang="en-US" dirty="0"/>
              <a:t>        (1) Get-Process | select -last 15 | Format-Table -Property </a:t>
            </a:r>
            <a:r>
              <a:rPr lang="en-US" dirty="0" err="1"/>
              <a:t>MachineName</a:t>
            </a:r>
            <a:r>
              <a:rPr lang="en-US" dirty="0"/>
              <a:t>, ID, </a:t>
            </a:r>
            <a:r>
              <a:rPr lang="en-US" dirty="0" err="1"/>
              <a:t>ProcessName</a:t>
            </a:r>
            <a:r>
              <a:rPr lang="en-US" dirty="0"/>
              <a:t>, responding</a:t>
            </a:r>
          </a:p>
          <a:p>
            <a:r>
              <a:rPr lang="en-US" dirty="0"/>
              <a:t>    iii) –</a:t>
            </a:r>
            <a:r>
              <a:rPr lang="en-US" dirty="0" err="1"/>
              <a:t>groupBy</a:t>
            </a:r>
            <a:endParaRPr lang="en-US" dirty="0"/>
          </a:p>
          <a:p>
            <a:r>
              <a:rPr lang="en-US" dirty="0"/>
              <a:t>         (1) Get-Service | Sort-Object Status | Format-Table -</a:t>
            </a:r>
            <a:r>
              <a:rPr lang="en-US" dirty="0" err="1"/>
              <a:t>groupBy</a:t>
            </a:r>
            <a:r>
              <a:rPr lang="en-US" dirty="0"/>
              <a:t> Status</a:t>
            </a:r>
          </a:p>
          <a:p>
            <a:r>
              <a:rPr lang="en-US" dirty="0"/>
              <a:t>    iv) –wrap</a:t>
            </a:r>
          </a:p>
          <a:p>
            <a:r>
              <a:rPr lang="en-US" dirty="0"/>
              <a:t>        (1) Get-Service | Format-Table </a:t>
            </a:r>
            <a:r>
              <a:rPr lang="en-US" dirty="0" err="1"/>
              <a:t>Name,Status,DisplayName</a:t>
            </a:r>
            <a:r>
              <a:rPr lang="en-US" dirty="0"/>
              <a:t> -</a:t>
            </a:r>
            <a:r>
              <a:rPr lang="en-US" dirty="0" err="1"/>
              <a:t>autoSize</a:t>
            </a:r>
            <a:r>
              <a:rPr lang="en-US" dirty="0"/>
              <a:t> –wrap</a:t>
            </a:r>
          </a:p>
          <a:p>
            <a:pPr marL="301995" indent="-301995">
              <a:buAutoNum type="romanLcParenR"/>
            </a:pPr>
            <a:endParaRPr lang="en-US" dirty="0"/>
          </a:p>
          <a:p>
            <a:r>
              <a:rPr lang="en-US" dirty="0"/>
              <a:t>Format-Wide (wide list)</a:t>
            </a:r>
          </a:p>
          <a:p>
            <a:r>
              <a:rPr lang="en-US" dirty="0"/>
              <a:t>    </a:t>
            </a:r>
            <a:r>
              <a:rPr lang="en-US" dirty="0" err="1"/>
              <a:t>i</a:t>
            </a:r>
            <a:r>
              <a:rPr lang="en-US" dirty="0"/>
              <a:t>) Grabs “name” property and creates a 2 column list</a:t>
            </a:r>
          </a:p>
          <a:p>
            <a:r>
              <a:rPr lang="en-US" dirty="0"/>
              <a:t>    ii) -column to change the # of columns</a:t>
            </a:r>
          </a:p>
          <a:p>
            <a:r>
              <a:rPr lang="en-US" dirty="0"/>
              <a:t>    iii) -property select other property instead of name property</a:t>
            </a:r>
          </a:p>
          <a:p>
            <a:endParaRPr lang="en-US" dirty="0"/>
          </a:p>
          <a:p>
            <a:r>
              <a:rPr lang="en-US" dirty="0"/>
              <a:t>Format-list</a:t>
            </a:r>
          </a:p>
          <a:p>
            <a:r>
              <a:rPr lang="en-US" dirty="0"/>
              <a:t>    -property</a:t>
            </a:r>
          </a:p>
          <a:p>
            <a:r>
              <a:rPr lang="en-US" dirty="0"/>
              <a:t>        Get-Process | Format-list -Property </a:t>
            </a:r>
            <a:r>
              <a:rPr lang="en-US" dirty="0" err="1"/>
              <a:t>Name,ID</a:t>
            </a:r>
            <a:endParaRPr lang="en-US" dirty="0"/>
          </a:p>
          <a:p>
            <a:r>
              <a:rPr lang="en-US" dirty="0"/>
              <a:t>    -</a:t>
            </a:r>
            <a:r>
              <a:rPr lang="en-US" dirty="0" err="1"/>
              <a:t>groupBy</a:t>
            </a:r>
            <a:endParaRPr lang="en-US" dirty="0"/>
          </a:p>
          <a:p>
            <a:r>
              <a:rPr lang="en-US" dirty="0"/>
              <a:t>        Get-Process | Format-list -Property </a:t>
            </a:r>
            <a:r>
              <a:rPr lang="en-US" dirty="0" err="1"/>
              <a:t>Name,ID</a:t>
            </a:r>
            <a:r>
              <a:rPr lang="en-US" dirty="0"/>
              <a:t> -</a:t>
            </a:r>
            <a:r>
              <a:rPr lang="en-US" dirty="0" err="1"/>
              <a:t>GroupBy</a:t>
            </a:r>
            <a:r>
              <a:rPr lang="en-US" dirty="0"/>
              <a:t> name</a:t>
            </a:r>
          </a:p>
          <a:p>
            <a:r>
              <a:rPr lang="en-US" dirty="0"/>
              <a:t>    -others</a:t>
            </a:r>
          </a:p>
          <a:p>
            <a:endParaRPr lang="en-US" dirty="0"/>
          </a:p>
          <a:p>
            <a:pPr defTabSz="948368"/>
            <a:r>
              <a:rPr lang="en-US" dirty="0"/>
              <a:t>get-command out-*</a:t>
            </a:r>
          </a:p>
          <a:p>
            <a:r>
              <a:rPr lang="en-US" dirty="0"/>
              <a:t>Get-Service | Group-Object -Property Status | Sort-Object -Property Count -Descending | </a:t>
            </a:r>
            <a:r>
              <a:rPr lang="en-US" dirty="0" err="1"/>
              <a:t>ConvertTo</a:t>
            </a:r>
            <a:r>
              <a:rPr lang="en-US" dirty="0"/>
              <a:t>-Json | Out-File .\</a:t>
            </a:r>
            <a:r>
              <a:rPr lang="en-US" dirty="0" err="1"/>
              <a:t>Services.json</a:t>
            </a:r>
            <a:endParaRPr lang="en-US" dirty="0"/>
          </a:p>
          <a:p>
            <a:endParaRPr lang="en-US" dirty="0"/>
          </a:p>
          <a:p>
            <a:r>
              <a:rPr lang="en-US" dirty="0"/>
              <a:t>Custom Columns</a:t>
            </a:r>
          </a:p>
          <a:p>
            <a:r>
              <a:rPr lang="en-US" dirty="0"/>
              <a:t>    Get-Process | select -first 5 | Format-Table -Property </a:t>
            </a:r>
            <a:r>
              <a:rPr lang="en-US" dirty="0" err="1"/>
              <a:t>name,vm</a:t>
            </a:r>
            <a:endParaRPr lang="en-US" dirty="0"/>
          </a:p>
          <a:p>
            <a:r>
              <a:rPr lang="en-US" dirty="0"/>
              <a:t>    Get-Process | select -first 5 | Format-Table Name,  @{name='VM(MB)';expression={$_.VM / 1MB -as [int]}} –</a:t>
            </a:r>
            <a:r>
              <a:rPr lang="en-US" dirty="0" err="1"/>
              <a:t>autosize</a:t>
            </a:r>
            <a:endParaRPr lang="en-US" dirty="0"/>
          </a:p>
          <a:p>
            <a:endParaRPr lang="en-US" dirty="0"/>
          </a:p>
          <a:p>
            <a:pPr defTabSz="966387">
              <a:defRPr/>
            </a:pPr>
            <a:r>
              <a:rPr lang="en-US" dirty="0"/>
              <a:t>Code “C:\Scripts\PowerShell\Server\Uploaded to GitHub\Get-ServerRebootStatus.ps1”</a:t>
            </a:r>
          </a:p>
          <a:p>
            <a:endParaRPr lang="en-US" dirty="0"/>
          </a:p>
          <a:p>
            <a:r>
              <a:rPr lang="en-US" dirty="0"/>
              <a:t>$</a:t>
            </a:r>
            <a:r>
              <a:rPr lang="en-US" dirty="0" err="1"/>
              <a:t>userData</a:t>
            </a:r>
            <a:r>
              <a:rPr lang="en-US" dirty="0"/>
              <a:t> = Import-Csv 'C:\Users\honey\Google Drive\Presentations\PowerShell\PowerShell Crash Course\UserData.csv'</a:t>
            </a:r>
          </a:p>
          <a:p>
            <a:r>
              <a:rPr lang="en-US" dirty="0"/>
              <a:t>$</a:t>
            </a:r>
            <a:r>
              <a:rPr lang="en-US" dirty="0" err="1"/>
              <a:t>userData</a:t>
            </a:r>
            <a:r>
              <a:rPr lang="en-US" dirty="0"/>
              <a:t> | select -First 5 | Format-Table -property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a:t>
            </a:r>
          </a:p>
          <a:p>
            <a:r>
              <a:rPr lang="en-US" dirty="0"/>
              <a:t>$</a:t>
            </a:r>
            <a:r>
              <a:rPr lang="en-US" dirty="0" err="1"/>
              <a:t>userData</a:t>
            </a:r>
            <a:r>
              <a:rPr lang="en-US" dirty="0"/>
              <a:t> | select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 | export-csv 'C:\Users\honey\Google Drive\Presentations\PowerShell\PowerShell Crash Course\temp.csv' -</a:t>
            </a:r>
            <a:r>
              <a:rPr lang="en-US" dirty="0" err="1"/>
              <a:t>NoTypeInformation</a:t>
            </a:r>
            <a:endParaRPr lang="en-US" dirty="0"/>
          </a:p>
          <a:p>
            <a:endParaRPr lang="en-US" dirty="0"/>
          </a:p>
          <a:p>
            <a:r>
              <a:rPr lang="en-US" dirty="0"/>
              <a:t>get-command out-*</a:t>
            </a:r>
          </a:p>
          <a:p>
            <a:endParaRPr lang="en-US" dirty="0"/>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31</a:t>
            </a:fld>
            <a:endParaRPr lang="en-US"/>
          </a:p>
        </p:txBody>
      </p:sp>
    </p:spTree>
    <p:extLst>
      <p:ext uri="{BB962C8B-B14F-4D97-AF65-F5344CB8AC3E}">
        <p14:creationId xmlns:p14="http://schemas.microsoft.com/office/powerpoint/2010/main" val="31630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write-host "COLORFUL!" -fore yellow -back magenta</a:t>
            </a:r>
          </a:p>
          <a:p>
            <a:endParaRPr lang="en-US" dirty="0"/>
          </a:p>
          <a:p>
            <a:pPr defTabSz="966387">
              <a:defRPr/>
            </a:pPr>
            <a:r>
              <a:rPr lang="en-US" dirty="0"/>
              <a:t>Anything written to the screen (-host) cannot be captured.</a:t>
            </a:r>
          </a:p>
          <a:p>
            <a:r>
              <a:rPr lang="en-US" dirty="0"/>
              <a:t>	</a:t>
            </a:r>
            <a:r>
              <a:rPr lang="en-US" dirty="0" err="1"/>
              <a:t>i.e</a:t>
            </a:r>
            <a:r>
              <a:rPr lang="en-US" dirty="0"/>
              <a:t> unattended script or remote commands (invoke)</a:t>
            </a:r>
          </a:p>
          <a:p>
            <a:endParaRPr lang="en-US" dirty="0"/>
          </a:p>
          <a:p>
            <a:r>
              <a:rPr lang="en-US" dirty="0"/>
              <a:t>Best practice is to use Write-Verbose</a:t>
            </a:r>
          </a:p>
          <a:p>
            <a:r>
              <a:rPr lang="en-US" dirty="0"/>
              <a:t>    Used for “warm and fuzzy messages”</a:t>
            </a:r>
            <a:endParaRPr lang="en-US" sz="1100" dirty="0"/>
          </a:p>
          <a:p>
            <a:r>
              <a:rPr lang="en-US" dirty="0"/>
              <a:t>        Connecting to </a:t>
            </a:r>
            <a:r>
              <a:rPr lang="en-US" dirty="0" err="1"/>
              <a:t>xyz</a:t>
            </a:r>
            <a:r>
              <a:rPr lang="en-US" dirty="0"/>
              <a:t> server</a:t>
            </a:r>
            <a:endParaRPr lang="en-US" sz="1100" dirty="0"/>
          </a:p>
          <a:p>
            <a:r>
              <a:rPr lang="en-US" dirty="0"/>
              <a:t>        Testing </a:t>
            </a:r>
            <a:r>
              <a:rPr lang="en-US" dirty="0" err="1"/>
              <a:t>connecton</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32</a:t>
            </a:fld>
            <a:endParaRPr lang="en-US"/>
          </a:p>
        </p:txBody>
      </p:sp>
    </p:spTree>
    <p:extLst>
      <p:ext uri="{BB962C8B-B14F-4D97-AF65-F5344CB8AC3E}">
        <p14:creationId xmlns:p14="http://schemas.microsoft.com/office/powerpoint/2010/main" val="409602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send objects into the pipeline</a:t>
            </a:r>
          </a:p>
          <a:p>
            <a:r>
              <a:rPr lang="en-US" dirty="0"/>
              <a:t>Write-output Hello</a:t>
            </a:r>
          </a:p>
          <a:p>
            <a:r>
              <a:rPr lang="en-US" dirty="0"/>
              <a:t>write-output "Hello" | where-object { $_.length -</a:t>
            </a:r>
            <a:r>
              <a:rPr lang="en-US" dirty="0" err="1"/>
              <a:t>gt</a:t>
            </a:r>
            <a:r>
              <a:rPr lang="en-US" dirty="0"/>
              <a:t> 3 } | out-default | write-host</a:t>
            </a:r>
          </a:p>
        </p:txBody>
      </p:sp>
      <p:sp>
        <p:nvSpPr>
          <p:cNvPr id="4" name="Slide Number Placeholder 3"/>
          <p:cNvSpPr>
            <a:spLocks noGrp="1"/>
          </p:cNvSpPr>
          <p:nvPr>
            <p:ph type="sldNum" sz="quarter" idx="5"/>
          </p:nvPr>
        </p:nvSpPr>
        <p:spPr/>
        <p:txBody>
          <a:bodyPr/>
          <a:lstStyle/>
          <a:p>
            <a:fld id="{5F0F9048-61AB-4327-A682-BC738BF64865}" type="slidenum">
              <a:rPr lang="en-US" smtClean="0"/>
              <a:t>33</a:t>
            </a:fld>
            <a:endParaRPr lang="en-US"/>
          </a:p>
        </p:txBody>
      </p:sp>
    </p:spTree>
    <p:extLst>
      <p:ext uri="{BB962C8B-B14F-4D97-AF65-F5344CB8AC3E}">
        <p14:creationId xmlns:p14="http://schemas.microsoft.com/office/powerpoint/2010/main" val="512137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Write-Information (v5)</a:t>
            </a:r>
          </a:p>
          <a:p>
            <a:r>
              <a:rPr lang="en-US" dirty="0"/>
              <a:t>     Write-host is a wrapper</a:t>
            </a:r>
          </a:p>
          <a:p>
            <a:r>
              <a:rPr lang="en-US" dirty="0"/>
              <a:t>     May need -</a:t>
            </a:r>
            <a:r>
              <a:rPr lang="en-US" dirty="0" err="1"/>
              <a:t>informationaction</a:t>
            </a:r>
            <a:r>
              <a:rPr lang="en-US" dirty="0"/>
              <a:t> continue</a:t>
            </a:r>
          </a:p>
          <a:p>
            <a:endParaRPr lang="en-US" dirty="0"/>
          </a:p>
          <a:p>
            <a:r>
              <a:rPr lang="en-US" dirty="0"/>
              <a:t>Write-Progress</a:t>
            </a:r>
          </a:p>
          <a:p>
            <a:r>
              <a:rPr lang="en-US" dirty="0"/>
              <a:t>     can display progress bars</a:t>
            </a:r>
          </a:p>
          <a:p>
            <a:endParaRPr lang="en-US" dirty="0"/>
          </a:p>
          <a:p>
            <a:r>
              <a:rPr lang="en-US" dirty="0"/>
              <a:t>Write-verbose</a:t>
            </a:r>
          </a:p>
          <a:p>
            <a:r>
              <a:rPr lang="en-US" dirty="0"/>
              <a:t>      Write-Verbose "Test Message" –Verbose</a:t>
            </a:r>
          </a:p>
          <a:p>
            <a:endParaRPr lang="en-US" dirty="0"/>
          </a:p>
          <a:p>
            <a:r>
              <a:rPr lang="en-US" dirty="0"/>
              <a:t>Write-Information</a:t>
            </a:r>
          </a:p>
          <a:p>
            <a:r>
              <a:rPr lang="en-US" dirty="0"/>
              <a:t>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p:txBody>
      </p:sp>
      <p:sp>
        <p:nvSpPr>
          <p:cNvPr id="4" name="Slide Number Placeholder 3"/>
          <p:cNvSpPr>
            <a:spLocks noGrp="1"/>
          </p:cNvSpPr>
          <p:nvPr>
            <p:ph type="sldNum" sz="quarter" idx="5"/>
          </p:nvPr>
        </p:nvSpPr>
        <p:spPr/>
        <p:txBody>
          <a:bodyPr/>
          <a:lstStyle/>
          <a:p>
            <a:fld id="{5F0F9048-61AB-4327-A682-BC738BF64865}" type="slidenum">
              <a:rPr lang="en-US" smtClean="0"/>
              <a:t>34</a:t>
            </a:fld>
            <a:endParaRPr lang="en-US"/>
          </a:p>
        </p:txBody>
      </p:sp>
    </p:spTree>
    <p:extLst>
      <p:ext uri="{BB962C8B-B14F-4D97-AF65-F5344CB8AC3E}">
        <p14:creationId xmlns:p14="http://schemas.microsoft.com/office/powerpoint/2010/main" val="81982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a:p>
            <a:endParaRPr lang="en-US" dirty="0"/>
          </a:p>
          <a:p>
            <a:r>
              <a:rPr lang="en-US" dirty="0"/>
              <a:t>Write-error</a:t>
            </a:r>
          </a:p>
          <a:p>
            <a:r>
              <a:rPr lang="en-US" dirty="0"/>
              <a:t>    it writes an error to PowerShell’s error stream</a:t>
            </a:r>
          </a:p>
          <a:p>
            <a:endParaRPr lang="en-US" dirty="0"/>
          </a:p>
          <a:p>
            <a:r>
              <a:rPr lang="en-US" dirty="0"/>
              <a:t>Write-Information (v5)</a:t>
            </a:r>
          </a:p>
          <a:p>
            <a:r>
              <a:rPr lang="en-US" dirty="0"/>
              <a:t>     Write-host is a wrapper</a:t>
            </a:r>
          </a:p>
          <a:p>
            <a:r>
              <a:rPr lang="en-US" dirty="0"/>
              <a:t>     May need -</a:t>
            </a:r>
            <a:r>
              <a:rPr lang="en-US" dirty="0" err="1"/>
              <a:t>informationaction</a:t>
            </a:r>
            <a:r>
              <a:rPr lang="en-US" dirty="0"/>
              <a:t> continue</a:t>
            </a:r>
          </a:p>
          <a:p>
            <a:pPr defTabSz="948368"/>
            <a:r>
              <a:rPr lang="en-US" dirty="0"/>
              <a:t>     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a:p>
            <a:endParaRPr lang="en-US" dirty="0"/>
          </a:p>
          <a:p>
            <a:endParaRPr lang="en-US" dirty="0"/>
          </a:p>
          <a:p>
            <a:r>
              <a:rPr lang="en-US" dirty="0"/>
              <a:t>Write-Progress</a:t>
            </a:r>
          </a:p>
          <a:p>
            <a:r>
              <a:rPr lang="en-US" dirty="0"/>
              <a:t>     can display progress bars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35</a:t>
            </a:fld>
            <a:endParaRPr lang="en-US"/>
          </a:p>
        </p:txBody>
      </p:sp>
    </p:spTree>
    <p:extLst>
      <p:ext uri="{BB962C8B-B14F-4D97-AF65-F5344CB8AC3E}">
        <p14:creationId xmlns:p14="http://schemas.microsoft.com/office/powerpoint/2010/main" val="186251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read-host "What is your name?“</a:t>
            </a:r>
          </a:p>
          <a:p>
            <a:r>
              <a:rPr lang="en-US" dirty="0"/>
              <a:t>Code “C:\Scripts\PowerShell\</a:t>
            </a:r>
            <a:r>
              <a:rPr lang="en-US" dirty="0" err="1"/>
              <a:t>UserAccounts</a:t>
            </a:r>
            <a:r>
              <a:rPr lang="en-US" dirty="0"/>
              <a:t>\Uploaded to GitHub\New-ADUser_Prompted.ps1”</a:t>
            </a:r>
          </a:p>
          <a:p>
            <a:endParaRPr lang="en-US" dirty="0"/>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	[void] - part is converting the result of the command into the void data type. </a:t>
            </a:r>
          </a:p>
          <a:p>
            <a:r>
              <a:rPr lang="en-US" dirty="0"/>
              <a:t>	an object that does not have a value of any </a:t>
            </a:r>
            <a:r>
              <a:rPr lang="en-US" b="1" dirty="0"/>
              <a:t>type </a:t>
            </a:r>
            <a:r>
              <a:rPr lang="en-US" dirty="0"/>
              <a:t>data type is a special type that means “throw the result away.” </a:t>
            </a:r>
          </a:p>
          <a:p>
            <a:r>
              <a:rPr lang="en-US" dirty="0"/>
              <a:t>	Another way to do the same thing would be to pipe the result to Out-Null.</a:t>
            </a:r>
          </a:p>
          <a:p>
            <a:endParaRPr lang="en-US" dirty="0"/>
          </a:p>
          <a:p>
            <a:r>
              <a:rPr lang="en-US" dirty="0"/>
              <a:t>    	[</a:t>
            </a:r>
            <a:r>
              <a:rPr lang="en-US" dirty="0" err="1"/>
              <a:t>System.Reflection.Assembly</a:t>
            </a:r>
            <a:r>
              <a:rPr lang="en-US" dirty="0"/>
              <a:t>] – represents our application</a:t>
            </a:r>
            <a:endParaRPr lang="en-US" sz="1100" dirty="0"/>
          </a:p>
          <a:p>
            <a:r>
              <a:rPr lang="en-US" dirty="0"/>
              <a:t>	enclosed the type name in square brackets, as if we were declaring a variable to be of that type</a:t>
            </a:r>
          </a:p>
          <a:p>
            <a:r>
              <a:rPr lang="en-US" dirty="0"/>
              <a:t>	we’re using two colons to access a static method of the type</a:t>
            </a:r>
          </a:p>
          <a:p>
            <a:r>
              <a:rPr lang="en-US" dirty="0"/>
              <a:t>	Static methods exist without us having to create an instance of the type.</a:t>
            </a:r>
          </a:p>
          <a:p>
            <a:endParaRPr lang="en-US" dirty="0"/>
          </a:p>
          <a:p>
            <a:r>
              <a:rPr lang="en-US" dirty="0"/>
              <a:t>	</a:t>
            </a:r>
            <a:r>
              <a:rPr lang="en-US" dirty="0" err="1"/>
              <a:t>LoadWithPartialName</a:t>
            </a:r>
            <a:r>
              <a:rPr lang="en-US" dirty="0"/>
              <a:t> ()</a:t>
            </a:r>
          </a:p>
          <a:p>
            <a:r>
              <a:rPr lang="en-US" dirty="0"/>
              <a:t>	static method we’re using</a:t>
            </a:r>
          </a:p>
          <a:p>
            <a:r>
              <a:rPr lang="en-US" dirty="0"/>
              <a:t>	accepts the name of the framework component we want to load.</a:t>
            </a:r>
          </a:p>
          <a:p>
            <a:endParaRPr lang="en-US" dirty="0"/>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a:p>
            <a:endParaRPr lang="en-US" dirty="0"/>
          </a:p>
          <a:p>
            <a:r>
              <a:rPr lang="en-US" dirty="0"/>
              <a:t>	[</a:t>
            </a:r>
            <a:r>
              <a:rPr lang="en-US" dirty="0" err="1"/>
              <a:t>Microsoft.VisualBasic.Interaction</a:t>
            </a:r>
            <a:r>
              <a:rPr lang="en-US" dirty="0"/>
              <a:t>] </a:t>
            </a:r>
          </a:p>
          <a:p>
            <a:r>
              <a:rPr lang="en-US" dirty="0"/>
              <a:t>		Loaded into memory with the previous command</a:t>
            </a:r>
          </a:p>
          <a:p>
            <a:r>
              <a:rPr lang="en-US" dirty="0"/>
              <a:t>	'Enter a computer name’</a:t>
            </a:r>
          </a:p>
          <a:p>
            <a:r>
              <a:rPr lang="en-US" dirty="0"/>
              <a:t>		The first parameter is the text for your prompt.</a:t>
            </a:r>
          </a:p>
          <a:p>
            <a:r>
              <a:rPr lang="en-US" dirty="0"/>
              <a:t>	'Computer Name’</a:t>
            </a:r>
          </a:p>
          <a:p>
            <a:r>
              <a:rPr lang="en-US" dirty="0"/>
              <a:t>		The second parameter is the title for the prompt’s dialog box.</a:t>
            </a:r>
          </a:p>
          <a:p>
            <a:r>
              <a:rPr lang="en-US" dirty="0"/>
              <a:t>	'localhost’</a:t>
            </a:r>
          </a:p>
          <a:p>
            <a:r>
              <a:rPr lang="en-US" dirty="0"/>
              <a:t>		The default value that you want prefilled in the input box.</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36</a:t>
            </a:fld>
            <a:endParaRPr lang="en-US"/>
          </a:p>
        </p:txBody>
      </p:sp>
    </p:spTree>
    <p:extLst>
      <p:ext uri="{BB962C8B-B14F-4D97-AF65-F5344CB8AC3E}">
        <p14:creationId xmlns:p14="http://schemas.microsoft.com/office/powerpoint/2010/main" val="315077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37</a:t>
            </a:fld>
            <a:endParaRPr lang="en-US"/>
          </a:p>
        </p:txBody>
      </p:sp>
    </p:spTree>
    <p:extLst>
      <p:ext uri="{BB962C8B-B14F-4D97-AF65-F5344CB8AC3E}">
        <p14:creationId xmlns:p14="http://schemas.microsoft.com/office/powerpoint/2010/main" val="1534013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38</a:t>
            </a:fld>
            <a:endParaRPr lang="en-US"/>
          </a:p>
        </p:txBody>
      </p:sp>
    </p:spTree>
    <p:extLst>
      <p:ext uri="{BB962C8B-B14F-4D97-AF65-F5344CB8AC3E}">
        <p14:creationId xmlns:p14="http://schemas.microsoft.com/office/powerpoint/2010/main" val="1199983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39</a:t>
            </a:fld>
            <a:endParaRPr lang="en-US"/>
          </a:p>
        </p:txBody>
      </p:sp>
    </p:spTree>
    <p:extLst>
      <p:ext uri="{BB962C8B-B14F-4D97-AF65-F5344CB8AC3E}">
        <p14:creationId xmlns:p14="http://schemas.microsoft.com/office/powerpoint/2010/main" val="329728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a:t>
            </a:fld>
            <a:endParaRPr lang="en-US"/>
          </a:p>
        </p:txBody>
      </p:sp>
    </p:spTree>
    <p:extLst>
      <p:ext uri="{BB962C8B-B14F-4D97-AF65-F5344CB8AC3E}">
        <p14:creationId xmlns:p14="http://schemas.microsoft.com/office/powerpoint/2010/main" val="1802058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where-object {$_.status -eq 'running’ }</a:t>
            </a:r>
          </a:p>
          <a:p>
            <a:endParaRPr lang="en-US" dirty="0"/>
          </a:p>
          <a:p>
            <a:r>
              <a:rPr lang="en-US" dirty="0"/>
              <a:t>Get-Service | Where Status -eq 'Running’</a:t>
            </a:r>
          </a:p>
          <a:p>
            <a:r>
              <a:rPr lang="en-US" dirty="0"/>
              <a:t>    Simple; new in v3; good when only comparing 1 object</a:t>
            </a:r>
          </a:p>
          <a:p>
            <a:endParaRPr lang="en-US" dirty="0"/>
          </a:p>
          <a:p>
            <a:r>
              <a:rPr lang="en-US" dirty="0"/>
              <a:t>get-service | where-object {$_.status -eq 'running' -AND $_.</a:t>
            </a:r>
            <a:r>
              <a:rPr lang="en-US" dirty="0" err="1"/>
              <a:t>StartType</a:t>
            </a:r>
            <a:r>
              <a:rPr lang="en-US" dirty="0"/>
              <a:t> -eq 'Manual’}</a:t>
            </a:r>
          </a:p>
          <a:p>
            <a:r>
              <a:rPr lang="en-US" dirty="0"/>
              <a:t>Original syntax; used for multi compare</a:t>
            </a:r>
          </a:p>
          <a:p>
            <a:endParaRPr lang="en-US" dirty="0"/>
          </a:p>
          <a:p>
            <a:r>
              <a:rPr lang="en-US" dirty="0"/>
              <a:t>Get-Process | Where-Object -filter { $_.Name -</a:t>
            </a:r>
            <a:r>
              <a:rPr lang="en-US" dirty="0" err="1"/>
              <a:t>notlike</a:t>
            </a:r>
            <a:r>
              <a:rPr lang="en-US" dirty="0"/>
              <a:t> '</a:t>
            </a:r>
            <a:r>
              <a:rPr lang="en-US" dirty="0" err="1"/>
              <a:t>powershell</a:t>
            </a:r>
            <a:r>
              <a:rPr lang="en-US" dirty="0"/>
              <a:t>*' } | Sort VM -descending | Select -first 10 | Measure-Object -property VM –sum</a:t>
            </a:r>
          </a:p>
          <a:p>
            <a:endParaRPr lang="en-US" dirty="0"/>
          </a:p>
          <a:p>
            <a:r>
              <a:rPr lang="en-US" dirty="0"/>
              <a:t>Code “C:\Scripts\PowerShell\</a:t>
            </a:r>
            <a:r>
              <a:rPr lang="en-US" dirty="0" err="1"/>
              <a:t>UserAccounts</a:t>
            </a:r>
            <a:r>
              <a:rPr lang="en-US" dirty="0"/>
              <a:t>\Uploaded to GitHub\New-ADUser_Prompted.ps1”</a:t>
            </a:r>
          </a:p>
        </p:txBody>
      </p:sp>
      <p:sp>
        <p:nvSpPr>
          <p:cNvPr id="4" name="Slide Number Placeholder 3"/>
          <p:cNvSpPr>
            <a:spLocks noGrp="1"/>
          </p:cNvSpPr>
          <p:nvPr>
            <p:ph type="sldNum" sz="quarter" idx="5"/>
          </p:nvPr>
        </p:nvSpPr>
        <p:spPr/>
        <p:txBody>
          <a:bodyPr/>
          <a:lstStyle/>
          <a:p>
            <a:fld id="{5F0F9048-61AB-4327-A682-BC738BF64865}" type="slidenum">
              <a:rPr lang="en-US" smtClean="0"/>
              <a:t>40</a:t>
            </a:fld>
            <a:endParaRPr lang="en-US"/>
          </a:p>
        </p:txBody>
      </p:sp>
    </p:spTree>
    <p:extLst>
      <p:ext uri="{BB962C8B-B14F-4D97-AF65-F5344CB8AC3E}">
        <p14:creationId xmlns:p14="http://schemas.microsoft.com/office/powerpoint/2010/main" val="2429194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Remote PowerShell</a:t>
            </a:r>
            <a:endParaRPr lang="en-US" sz="1100" dirty="0"/>
          </a:p>
          <a:p>
            <a:pPr lvl="3"/>
            <a:r>
              <a:rPr lang="en-US" dirty="0"/>
              <a:t>Similar to </a:t>
            </a:r>
            <a:r>
              <a:rPr lang="en-US" dirty="0" err="1"/>
              <a:t>Telent</a:t>
            </a:r>
            <a:r>
              <a:rPr lang="en-US" dirty="0"/>
              <a:t> and SSH</a:t>
            </a:r>
            <a:endParaRPr lang="en-US" sz="1100" dirty="0"/>
          </a:p>
          <a:p>
            <a:pPr lvl="3"/>
            <a:r>
              <a:rPr lang="en-US" dirty="0"/>
              <a:t>Uses WS-Man protocol (Web Services for Management) </a:t>
            </a:r>
            <a:endParaRPr lang="en-US" sz="1100" dirty="0"/>
          </a:p>
          <a:p>
            <a:pPr lvl="4"/>
            <a:r>
              <a:rPr lang="en-US" dirty="0"/>
              <a:t>Over http (</a:t>
            </a:r>
            <a:r>
              <a:rPr lang="en-US" sz="1000" dirty="0"/>
              <a:t>5985)</a:t>
            </a:r>
            <a:r>
              <a:rPr lang="en-US" dirty="0"/>
              <a:t> and https (</a:t>
            </a:r>
            <a:r>
              <a:rPr lang="en-US" sz="1000" dirty="0"/>
              <a:t>5986)</a:t>
            </a:r>
          </a:p>
          <a:p>
            <a:pPr lvl="2"/>
            <a:r>
              <a:rPr lang="en-US" dirty="0" err="1"/>
              <a:t>WSMan</a:t>
            </a:r>
            <a:r>
              <a:rPr lang="en-US" dirty="0"/>
              <a:t>: drive manages remote sessions</a:t>
            </a:r>
            <a:endParaRPr lang="en-US" sz="1100" dirty="0"/>
          </a:p>
          <a:p>
            <a:pPr lvl="3"/>
            <a:r>
              <a:rPr lang="en-US" dirty="0"/>
              <a:t>Get-</a:t>
            </a:r>
            <a:r>
              <a:rPr lang="en-US" dirty="0" err="1"/>
              <a:t>ChildItem</a:t>
            </a:r>
            <a:r>
              <a:rPr lang="en-US" dirty="0"/>
              <a:t> </a:t>
            </a:r>
            <a:r>
              <a:rPr lang="en-US" dirty="0" err="1"/>
              <a:t>WSMan</a:t>
            </a:r>
            <a:r>
              <a:rPr lang="en-US" dirty="0"/>
              <a:t>:\localhost\Shell</a:t>
            </a:r>
            <a:endParaRPr lang="en-US" sz="1100" dirty="0"/>
          </a:p>
          <a:p>
            <a:pPr lvl="4"/>
            <a:r>
              <a:rPr lang="en-US" dirty="0" err="1"/>
              <a:t>IdleTimeout</a:t>
            </a:r>
            <a:r>
              <a:rPr lang="en-US" dirty="0"/>
              <a:t> - specifies the amount of time a session can be idle before it’s shut down automatically</a:t>
            </a:r>
            <a:endParaRPr lang="en-US" sz="1100" dirty="0"/>
          </a:p>
          <a:p>
            <a:pPr lvl="4"/>
            <a:r>
              <a:rPr lang="en-US" dirty="0" err="1"/>
              <a:t>MaxConcurrentUsers</a:t>
            </a:r>
            <a:r>
              <a:rPr lang="en-US" dirty="0"/>
              <a:t> - specifies the number of users who can have a session open at once</a:t>
            </a:r>
            <a:endParaRPr lang="en-US" sz="1100" dirty="0"/>
          </a:p>
          <a:p>
            <a:pPr lvl="4"/>
            <a:r>
              <a:rPr lang="en-US" dirty="0" err="1"/>
              <a:t>MaxShellRunTime</a:t>
            </a:r>
            <a:r>
              <a:rPr lang="en-US" dirty="0"/>
              <a:t> - determines the maximum amount of time a session can be open.</a:t>
            </a:r>
            <a:endParaRPr lang="en-US" sz="1100" dirty="0"/>
          </a:p>
          <a:p>
            <a:pPr lvl="4"/>
            <a:r>
              <a:rPr lang="en-US" dirty="0" err="1"/>
              <a:t>MaxShellsPerUser</a:t>
            </a:r>
            <a:r>
              <a:rPr lang="en-US" dirty="0"/>
              <a:t> - sets a limit on the number of sessions a single user can have open at once</a:t>
            </a:r>
            <a:endParaRPr lang="en-US" sz="1100" dirty="0"/>
          </a:p>
          <a:p>
            <a:pPr lvl="3"/>
            <a:r>
              <a:rPr lang="en-US" dirty="0"/>
              <a:t>Get-</a:t>
            </a:r>
            <a:r>
              <a:rPr lang="en-US" dirty="0" err="1"/>
              <a:t>ChildItem</a:t>
            </a:r>
            <a:r>
              <a:rPr lang="en-US" dirty="0"/>
              <a:t> </a:t>
            </a:r>
            <a:r>
              <a:rPr lang="en-US" dirty="0" err="1"/>
              <a:t>WSMan</a:t>
            </a:r>
            <a:r>
              <a:rPr lang="en-US" dirty="0"/>
              <a:t>:\localhost\Service\</a:t>
            </a:r>
            <a:endParaRPr lang="en-US" sz="1100" dirty="0"/>
          </a:p>
          <a:p>
            <a:pPr lvl="4"/>
            <a:r>
              <a:rPr lang="en-US" dirty="0" err="1"/>
              <a:t>MaxConnections</a:t>
            </a:r>
            <a:r>
              <a:rPr lang="en-US" dirty="0"/>
              <a:t> - sets the upper limit on incoming connections to the entire remoting infrastructure.</a:t>
            </a:r>
            <a:endParaRPr lang="en-US" sz="1100" dirty="0"/>
          </a:p>
          <a:p>
            <a:pPr lvl="4"/>
            <a:endParaRPr lang="en-US" sz="1100" dirty="0"/>
          </a:p>
          <a:p>
            <a:pPr lvl="3"/>
            <a:r>
              <a:rPr lang="en-US" dirty="0" err="1"/>
              <a:t>WinRM</a:t>
            </a:r>
            <a:r>
              <a:rPr lang="en-US" dirty="0"/>
              <a:t> is MS implementation of WS-MAN</a:t>
            </a:r>
            <a:endParaRPr lang="en-US" sz="1100" dirty="0"/>
          </a:p>
          <a:p>
            <a:pPr lvl="4"/>
            <a:r>
              <a:rPr lang="en-US" dirty="0"/>
              <a:t>Installed and enabled by default on Servers 2012r2 and up</a:t>
            </a:r>
            <a:endParaRPr lang="en-US" sz="1100" dirty="0"/>
          </a:p>
          <a:p>
            <a:pPr lvl="4"/>
            <a:r>
              <a:rPr lang="en-US" dirty="0"/>
              <a:t>Installed and disabled by default on Win7 and up</a:t>
            </a:r>
            <a:endParaRPr lang="en-US" sz="1100" dirty="0"/>
          </a:p>
          <a:p>
            <a:pPr lvl="3"/>
            <a:r>
              <a:rPr lang="en-US" dirty="0"/>
              <a:t>XML format of object is sent back to originating machine</a:t>
            </a:r>
            <a:endParaRPr lang="en-US" sz="1100" dirty="0"/>
          </a:p>
          <a:p>
            <a:pPr lvl="4"/>
            <a:r>
              <a:rPr lang="en-US" dirty="0"/>
              <a:t>Serialization – to XML format</a:t>
            </a:r>
            <a:endParaRPr lang="en-US" sz="1100" dirty="0"/>
          </a:p>
          <a:p>
            <a:pPr lvl="4"/>
            <a:r>
              <a:rPr lang="en-US" dirty="0"/>
              <a:t>Deserialization – from XML format</a:t>
            </a:r>
            <a:endParaRPr lang="en-US" sz="1100" dirty="0"/>
          </a:p>
          <a:p>
            <a:pPr lvl="4"/>
            <a:r>
              <a:rPr lang="en-US" dirty="0"/>
              <a:t>Only a snapshot </a:t>
            </a:r>
            <a:endParaRPr lang="en-US" sz="1100" dirty="0"/>
          </a:p>
          <a:p>
            <a:pPr lvl="3"/>
            <a:r>
              <a:rPr lang="en-US" dirty="0"/>
              <a:t>Must configure </a:t>
            </a:r>
            <a:r>
              <a:rPr lang="en-US" dirty="0" err="1"/>
              <a:t>WinRM</a:t>
            </a:r>
            <a:r>
              <a:rPr lang="en-US" dirty="0"/>
              <a:t> on machines that will receive remote PS connections</a:t>
            </a:r>
            <a:endParaRPr lang="en-US" sz="1100" dirty="0"/>
          </a:p>
          <a:p>
            <a:pPr lvl="4"/>
            <a:r>
              <a:rPr lang="en-US" dirty="0"/>
              <a:t>Enable-</a:t>
            </a:r>
            <a:r>
              <a:rPr lang="en-US" dirty="0" err="1"/>
              <a:t>PSRemoting</a:t>
            </a:r>
            <a:r>
              <a:rPr lang="en-US" dirty="0"/>
              <a:t> (call Set-</a:t>
            </a:r>
            <a:r>
              <a:rPr lang="en-US" dirty="0" err="1"/>
              <a:t>WSManQuickConfig</a:t>
            </a:r>
            <a:r>
              <a:rPr lang="en-US" dirty="0"/>
              <a:t>; starts and sets </a:t>
            </a:r>
            <a:r>
              <a:rPr lang="en-US" dirty="0" err="1"/>
              <a:t>WinRM</a:t>
            </a:r>
            <a:r>
              <a:rPr lang="en-US" dirty="0"/>
              <a:t> service to </a:t>
            </a:r>
            <a:r>
              <a:rPr lang="en-US" dirty="0" err="1"/>
              <a:t>autostart</a:t>
            </a:r>
            <a:r>
              <a:rPr lang="en-US" dirty="0"/>
              <a:t>, Registers PowerShell as an endpoint; creates needed firewall rules.</a:t>
            </a:r>
            <a:endParaRPr lang="en-US" sz="1100" dirty="0"/>
          </a:p>
          <a:p>
            <a:r>
              <a:rPr lang="en-US" dirty="0"/>
              <a:t>Any adapter set to Public can’t have Windows Firewall exceptions</a:t>
            </a:r>
          </a:p>
          <a:p>
            <a:endParaRPr lang="en-US" dirty="0"/>
          </a:p>
          <a:p>
            <a:r>
              <a:rPr lang="en-US" dirty="0"/>
              <a:t>Test-</a:t>
            </a:r>
            <a:r>
              <a:rPr lang="en-US" dirty="0" err="1"/>
              <a:t>WSMan</a:t>
            </a:r>
            <a:endParaRPr lang="en-US" dirty="0"/>
          </a:p>
          <a:p>
            <a:r>
              <a:rPr lang="en-US" dirty="0"/>
              <a:t>Get-</a:t>
            </a:r>
            <a:r>
              <a:rPr lang="en-US" dirty="0" err="1"/>
              <a:t>PSSessionConfiguration</a:t>
            </a:r>
            <a:endParaRPr lang="en-US" dirty="0"/>
          </a:p>
          <a:p>
            <a:r>
              <a:rPr lang="en-US" dirty="0"/>
              <a:t>Enable-</a:t>
            </a:r>
            <a:r>
              <a:rPr lang="en-US" dirty="0" err="1"/>
              <a:t>PSRemoting</a:t>
            </a:r>
            <a:r>
              <a:rPr lang="en-US" dirty="0"/>
              <a:t> -</a:t>
            </a:r>
            <a:r>
              <a:rPr lang="en-US" dirty="0" err="1"/>
              <a:t>SkipNetworkProfileCheck</a:t>
            </a:r>
            <a:r>
              <a:rPr lang="en-US" dirty="0"/>
              <a:t> -Verbose</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41</a:t>
            </a:fld>
            <a:endParaRPr lang="en-US"/>
          </a:p>
        </p:txBody>
      </p:sp>
    </p:spTree>
    <p:extLst>
      <p:ext uri="{BB962C8B-B14F-4D97-AF65-F5344CB8AC3E}">
        <p14:creationId xmlns:p14="http://schemas.microsoft.com/office/powerpoint/2010/main" val="945329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enter-</a:t>
            </a:r>
            <a:r>
              <a:rPr lang="en-US" dirty="0" err="1"/>
              <a:t>pssession</a:t>
            </a:r>
            <a:r>
              <a:rPr lang="en-US" dirty="0"/>
              <a:t> localhost</a:t>
            </a:r>
          </a:p>
          <a:p>
            <a:r>
              <a:rPr lang="en-US" dirty="0"/>
              <a:t> enter-</a:t>
            </a:r>
            <a:r>
              <a:rPr lang="en-US" dirty="0" err="1"/>
              <a:t>pssession</a:t>
            </a:r>
            <a:r>
              <a:rPr lang="en-US" dirty="0"/>
              <a:t> DESKTOP-52INA1A -Credential desktop-52ina1a\honey</a:t>
            </a:r>
          </a:p>
        </p:txBody>
      </p:sp>
      <p:sp>
        <p:nvSpPr>
          <p:cNvPr id="4" name="Slide Number Placeholder 3"/>
          <p:cNvSpPr>
            <a:spLocks noGrp="1"/>
          </p:cNvSpPr>
          <p:nvPr>
            <p:ph type="sldNum" sz="quarter" idx="5"/>
          </p:nvPr>
        </p:nvSpPr>
        <p:spPr/>
        <p:txBody>
          <a:bodyPr/>
          <a:lstStyle/>
          <a:p>
            <a:fld id="{5F0F9048-61AB-4327-A682-BC738BF64865}" type="slidenum">
              <a:rPr lang="en-US" smtClean="0"/>
              <a:t>42</a:t>
            </a:fld>
            <a:endParaRPr lang="en-US"/>
          </a:p>
        </p:txBody>
      </p:sp>
    </p:spTree>
    <p:extLst>
      <p:ext uri="{BB962C8B-B14F-4D97-AF65-F5344CB8AC3E}">
        <p14:creationId xmlns:p14="http://schemas.microsoft.com/office/powerpoint/2010/main" val="305182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Invoke-Command -</a:t>
            </a:r>
            <a:r>
              <a:rPr lang="en-US" dirty="0" err="1"/>
              <a:t>computerName</a:t>
            </a:r>
            <a:r>
              <a:rPr lang="en-US" dirty="0"/>
              <a:t> localhost, DESKTOP-52INA1A  -Credential $creds -command { Get-</a:t>
            </a:r>
            <a:r>
              <a:rPr lang="en-US" dirty="0" err="1"/>
              <a:t>EventLog</a:t>
            </a:r>
            <a:r>
              <a:rPr lang="en-US" dirty="0"/>
              <a:t> Security | where {$_.</a:t>
            </a:r>
            <a:r>
              <a:rPr lang="en-US" dirty="0" err="1"/>
              <a:t>eventID</a:t>
            </a:r>
            <a:r>
              <a:rPr lang="en-US" dirty="0"/>
              <a:t> -eq 4826}}</a:t>
            </a:r>
          </a:p>
          <a:p>
            <a:endParaRPr lang="en-US" dirty="0"/>
          </a:p>
          <a:p>
            <a:r>
              <a:rPr lang="en-US" dirty="0"/>
              <a:t>Code “C:\Scripts\PowerShell\Server\Uploaded to GitHub\Get-ServerRebootStatus.ps1”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43</a:t>
            </a:fld>
            <a:endParaRPr lang="en-US"/>
          </a:p>
        </p:txBody>
      </p:sp>
    </p:spTree>
    <p:extLst>
      <p:ext uri="{BB962C8B-B14F-4D97-AF65-F5344CB8AC3E}">
        <p14:creationId xmlns:p14="http://schemas.microsoft.com/office/powerpoint/2010/main" val="314720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44</a:t>
            </a:fld>
            <a:endParaRPr lang="en-US"/>
          </a:p>
        </p:txBody>
      </p:sp>
    </p:spTree>
    <p:extLst>
      <p:ext uri="{BB962C8B-B14F-4D97-AF65-F5344CB8AC3E}">
        <p14:creationId xmlns:p14="http://schemas.microsoft.com/office/powerpoint/2010/main" val="316298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a:t>
            </a:r>
            <a:r>
              <a:rPr lang="en-US" dirty="0" err="1"/>
              <a:t>XblGameSave</a:t>
            </a:r>
            <a:r>
              <a:rPr lang="en-US" dirty="0"/>
              <a:t> | start-service</a:t>
            </a:r>
          </a:p>
          <a:p>
            <a:endParaRPr lang="en-US" dirty="0"/>
          </a:p>
          <a:p>
            <a:r>
              <a:rPr lang="en-US" dirty="0"/>
              <a:t>Invoke-Command -</a:t>
            </a:r>
            <a:r>
              <a:rPr lang="en-US" dirty="0" err="1"/>
              <a:t>computerName</a:t>
            </a:r>
            <a:r>
              <a:rPr lang="en-US" dirty="0"/>
              <a:t> localhost, DESKTOP-52INA1A  -Credential desktop-52ina1a\honey -command {get-process –name </a:t>
            </a:r>
            <a:r>
              <a:rPr lang="en-US" dirty="0" err="1"/>
              <a:t>notpad</a:t>
            </a:r>
            <a:r>
              <a:rPr lang="en-US" dirty="0"/>
              <a:t> | stop-process}</a:t>
            </a:r>
          </a:p>
          <a:p>
            <a:endParaRPr lang="en-US" dirty="0"/>
          </a:p>
          <a:p>
            <a:r>
              <a:rPr lang="en-US" dirty="0"/>
              <a:t> Get-process -</a:t>
            </a:r>
            <a:r>
              <a:rPr lang="en-US" dirty="0" err="1"/>
              <a:t>ComputerName</a:t>
            </a:r>
            <a:r>
              <a:rPr lang="en-US" dirty="0"/>
              <a:t> desktop-52ina1a -Name notepad</a:t>
            </a:r>
          </a:p>
          <a:p>
            <a:endParaRPr lang="en-US" dirty="0"/>
          </a:p>
          <a:p>
            <a:r>
              <a:rPr lang="en-US" dirty="0"/>
              <a:t>Decentralized objects (demo</a:t>
            </a:r>
          </a:p>
          <a:p>
            <a:r>
              <a:rPr lang="en-US" dirty="0"/>
              <a:t>        Get-service | get-member</a:t>
            </a:r>
          </a:p>
          <a:p>
            <a:r>
              <a:rPr lang="en-US" dirty="0"/>
              <a:t>        Invoke-command -</a:t>
            </a:r>
            <a:r>
              <a:rPr lang="en-US" dirty="0" err="1"/>
              <a:t>computername</a:t>
            </a:r>
            <a:r>
              <a:rPr lang="en-US" dirty="0"/>
              <a:t> DESKTOP-52INA1A -Credential desktop-52ina1a\honey -</a:t>
            </a:r>
            <a:r>
              <a:rPr lang="en-US" dirty="0" err="1"/>
              <a:t>scriptblock</a:t>
            </a:r>
            <a:r>
              <a:rPr lang="en-US" dirty="0"/>
              <a:t> {get-service} | get-member</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45</a:t>
            </a:fld>
            <a:endParaRPr lang="en-US"/>
          </a:p>
        </p:txBody>
      </p:sp>
    </p:spTree>
    <p:extLst>
      <p:ext uri="{BB962C8B-B14F-4D97-AF65-F5344CB8AC3E}">
        <p14:creationId xmlns:p14="http://schemas.microsoft.com/office/powerpoint/2010/main" val="338137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$sessions = New-</a:t>
            </a:r>
            <a:r>
              <a:rPr lang="en-US" dirty="0" err="1"/>
              <a:t>PSSession</a:t>
            </a:r>
            <a:r>
              <a:rPr lang="en-US" dirty="0"/>
              <a:t> -</a:t>
            </a:r>
            <a:r>
              <a:rPr lang="en-US" dirty="0" err="1"/>
              <a:t>ComputerName</a:t>
            </a:r>
            <a:r>
              <a:rPr lang="en-US" dirty="0"/>
              <a:t> localhost, DESKTOP-52INA1A -Credential desktop-52ina1a\honey</a:t>
            </a:r>
          </a:p>
          <a:p>
            <a:endParaRPr lang="en-US" dirty="0"/>
          </a:p>
          <a:p>
            <a:r>
              <a:rPr lang="en-US" dirty="0"/>
              <a:t>Disconnect-</a:t>
            </a:r>
            <a:r>
              <a:rPr lang="en-US" dirty="0" err="1"/>
              <a:t>PSSession</a:t>
            </a:r>
            <a:endParaRPr lang="en-US" dirty="0"/>
          </a:p>
          <a:p>
            <a:r>
              <a:rPr lang="en-US" dirty="0"/>
              <a:t>    Disconnects from the session, but leaves the connection</a:t>
            </a:r>
          </a:p>
          <a:p>
            <a:r>
              <a:rPr lang="en-US" dirty="0"/>
              <a:t>    Same domain admin can see the connection of a different computer</a:t>
            </a:r>
            <a:endParaRPr lang="en-US" sz="1100" dirty="0"/>
          </a:p>
          <a:p>
            <a:r>
              <a:rPr lang="en-US" dirty="0"/>
              <a:t>         Admin creates session on Comp1 to Comp2, then disconnects session, logs into Comp3 and checks sessions on Comp2, sees his disconnected session</a:t>
            </a:r>
            <a:endParaRPr lang="en-US" sz="1100" dirty="0"/>
          </a:p>
          <a:p>
            <a:r>
              <a:rPr lang="en-US" dirty="0"/>
              <a:t>Connect-</a:t>
            </a:r>
            <a:r>
              <a:rPr lang="en-US" dirty="0" err="1"/>
              <a:t>PSSession</a:t>
            </a:r>
            <a:endParaRPr lang="en-US" sz="1100" dirty="0"/>
          </a:p>
          <a:p>
            <a:r>
              <a:rPr lang="en-US" dirty="0"/>
              <a:t>Remove-</a:t>
            </a:r>
            <a:r>
              <a:rPr lang="en-US" dirty="0" err="1"/>
              <a:t>PSSession</a:t>
            </a:r>
            <a:endParaRPr lang="en-US" sz="1100" dirty="0"/>
          </a:p>
          <a:p>
            <a:endParaRPr lang="en-US" dirty="0"/>
          </a:p>
          <a:p>
            <a:r>
              <a:rPr lang="en-US" dirty="0"/>
              <a:t>Enter-</a:t>
            </a:r>
            <a:r>
              <a:rPr lang="en-US" dirty="0" err="1"/>
              <a:t>PSSession</a:t>
            </a:r>
            <a:r>
              <a:rPr lang="en-US" dirty="0"/>
              <a:t> -Session $sessions [0]</a:t>
            </a:r>
          </a:p>
          <a:p>
            <a:pPr defTabSz="966387">
              <a:defRPr/>
            </a:pPr>
            <a:r>
              <a:rPr lang="en-US" dirty="0"/>
              <a:t>Enter-</a:t>
            </a:r>
            <a:r>
              <a:rPr lang="en-US" dirty="0" err="1"/>
              <a:t>PSSession</a:t>
            </a:r>
            <a:r>
              <a:rPr lang="en-US" dirty="0"/>
              <a:t> -Session ($sessions |where { $_.</a:t>
            </a:r>
            <a:r>
              <a:rPr lang="en-US" dirty="0" err="1"/>
              <a:t>computername</a:t>
            </a:r>
            <a:r>
              <a:rPr lang="en-US" dirty="0"/>
              <a:t> -eq ‘localhost’ })</a:t>
            </a:r>
          </a:p>
          <a:p>
            <a:pPr defTabSz="966387">
              <a:defRPr/>
            </a:pPr>
            <a:r>
              <a:rPr lang="en-US" dirty="0"/>
              <a:t>Enter-</a:t>
            </a:r>
            <a:r>
              <a:rPr lang="en-US" dirty="0" err="1"/>
              <a:t>PSSession</a:t>
            </a:r>
            <a:r>
              <a:rPr lang="en-US" dirty="0"/>
              <a:t> -Session (Get-</a:t>
            </a:r>
            <a:r>
              <a:rPr lang="en-US" dirty="0" err="1"/>
              <a:t>PSSession</a:t>
            </a:r>
            <a:r>
              <a:rPr lang="en-US" dirty="0"/>
              <a:t> | where {$_.</a:t>
            </a:r>
            <a:r>
              <a:rPr lang="en-US" dirty="0" err="1"/>
              <a:t>computername</a:t>
            </a:r>
            <a:r>
              <a:rPr lang="en-US" dirty="0"/>
              <a:t> -eq 'localhost’})</a:t>
            </a:r>
          </a:p>
          <a:p>
            <a:pPr defTabSz="966387">
              <a:defRPr/>
            </a:pPr>
            <a:endParaRPr lang="en-US" dirty="0"/>
          </a:p>
          <a:p>
            <a:pPr defTabSz="966387">
              <a:defRPr/>
            </a:pPr>
            <a:r>
              <a:rPr lang="en-US" dirty="0"/>
              <a:t>$s_server1,$s_server2 = new-</a:t>
            </a:r>
            <a:r>
              <a:rPr lang="en-US" dirty="0" err="1"/>
              <a:t>pssession</a:t>
            </a:r>
            <a:r>
              <a:rPr lang="en-US" dirty="0"/>
              <a:t> -computer localhost, DESKTOP-52INA1A -Credential desktop-52ina1a\honey</a:t>
            </a:r>
          </a:p>
          <a:p>
            <a:pPr defTabSz="966387">
              <a:defRPr/>
            </a:pPr>
            <a:endParaRPr lang="en-US" dirty="0"/>
          </a:p>
          <a:p>
            <a:pPr defTabSz="966387">
              <a:defRPr/>
            </a:pPr>
            <a:r>
              <a:rPr lang="en-US" dirty="0"/>
              <a:t>Invoke-Command -Command { Get-</a:t>
            </a:r>
            <a:r>
              <a:rPr lang="en-US" dirty="0" err="1"/>
              <a:t>WmiObject</a:t>
            </a:r>
            <a:r>
              <a:rPr lang="en-US" dirty="0"/>
              <a:t> -Class win32_process } -Session $sessions | Format-Table -Property </a:t>
            </a:r>
            <a:r>
              <a:rPr lang="en-US" dirty="0" err="1"/>
              <a:t>PSComputerName</a:t>
            </a:r>
            <a:r>
              <a:rPr lang="en-US" dirty="0"/>
              <a:t>, </a:t>
            </a:r>
            <a:r>
              <a:rPr lang="en-US" dirty="0" err="1"/>
              <a:t>processname</a:t>
            </a:r>
            <a:r>
              <a:rPr lang="en-US" dirty="0"/>
              <a:t>, </a:t>
            </a:r>
            <a:r>
              <a:rPr lang="en-US" dirty="0" err="1"/>
              <a:t>ProcessID</a:t>
            </a:r>
            <a:r>
              <a:rPr lang="en-US" dirty="0"/>
              <a:t>, </a:t>
            </a:r>
            <a:r>
              <a:rPr lang="en-US" dirty="0" err="1"/>
              <a:t>ParentProcessID</a:t>
            </a:r>
            <a:endParaRPr lang="en-US" dirty="0"/>
          </a:p>
          <a:p>
            <a:pPr defTabSz="966387">
              <a:defRPr/>
            </a:pPr>
            <a:r>
              <a:rPr lang="en-US" dirty="0"/>
              <a:t>invoke-command -command { get-</a:t>
            </a:r>
            <a:r>
              <a:rPr lang="en-US" dirty="0" err="1"/>
              <a:t>wmiobject</a:t>
            </a:r>
            <a:r>
              <a:rPr lang="en-US" dirty="0"/>
              <a:t> -class win32_process } -session $sessions | Select-Object </a:t>
            </a:r>
            <a:r>
              <a:rPr lang="en-US" dirty="0" err="1"/>
              <a:t>ProcessName</a:t>
            </a:r>
            <a:r>
              <a:rPr lang="en-US" dirty="0"/>
              <a:t>, </a:t>
            </a:r>
            <a:r>
              <a:rPr lang="en-US" dirty="0" err="1"/>
              <a:t>PSComputerName</a:t>
            </a:r>
            <a:r>
              <a:rPr lang="en-US" dirty="0"/>
              <a:t>, Path | Group-Object </a:t>
            </a:r>
            <a:r>
              <a:rPr lang="en-US" dirty="0" err="1"/>
              <a:t>ProcessName</a:t>
            </a:r>
            <a:r>
              <a:rPr lang="en-US" dirty="0"/>
              <a:t> | Sort-Object Count -Descending | Format-Table -</a:t>
            </a:r>
            <a:r>
              <a:rPr lang="en-US" dirty="0" err="1"/>
              <a:t>AutoSize</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46</a:t>
            </a:fld>
            <a:endParaRPr lang="en-US"/>
          </a:p>
        </p:txBody>
      </p:sp>
    </p:spTree>
    <p:extLst>
      <p:ext uri="{BB962C8B-B14F-4D97-AF65-F5344CB8AC3E}">
        <p14:creationId xmlns:p14="http://schemas.microsoft.com/office/powerpoint/2010/main" val="2352753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Advanced remoting configuration</a:t>
            </a:r>
          </a:p>
          <a:p>
            <a:pPr lvl="0"/>
            <a:r>
              <a:rPr lang="en-US" dirty="0"/>
              <a:t>    Uses custom endpoint configurations (reference my JEA Talk)</a:t>
            </a:r>
          </a:p>
          <a:p>
            <a:pPr lvl="0"/>
            <a:r>
              <a:rPr lang="en-US" dirty="0"/>
              <a:t>    </a:t>
            </a:r>
          </a:p>
          <a:p>
            <a:pPr lvl="0"/>
            <a:endParaRPr lang="en-US" dirty="0"/>
          </a:p>
          <a:p>
            <a:pPr lvl="0"/>
            <a:r>
              <a:rPr lang="en-US" dirty="0"/>
              <a:t>    Enabling </a:t>
            </a:r>
            <a:r>
              <a:rPr lang="en-US" dirty="0" err="1"/>
              <a:t>multihop</a:t>
            </a:r>
            <a:r>
              <a:rPr lang="en-US" dirty="0"/>
              <a:t> remoting</a:t>
            </a:r>
          </a:p>
          <a:p>
            <a:pPr lvl="0"/>
            <a:r>
              <a:rPr lang="en-US" dirty="0"/>
              <a:t>        Second Hop Problem</a:t>
            </a:r>
          </a:p>
          <a:p>
            <a:pPr lvl="0"/>
            <a:r>
              <a:rPr lang="en-US" dirty="0"/>
              <a:t>        Enable-</a:t>
            </a:r>
            <a:r>
              <a:rPr lang="en-US" dirty="0" err="1"/>
              <a:t>WSManCredSSP</a:t>
            </a:r>
            <a:r>
              <a:rPr lang="en-US" dirty="0"/>
              <a:t> -Role Client -</a:t>
            </a:r>
            <a:r>
              <a:rPr lang="en-US" dirty="0" err="1"/>
              <a:t>DelegateComputer</a:t>
            </a:r>
            <a:r>
              <a:rPr lang="en-US" dirty="0"/>
              <a:t> $computer (2</a:t>
            </a:r>
            <a:r>
              <a:rPr lang="en-US" baseline="30000" dirty="0"/>
              <a:t>nd</a:t>
            </a:r>
            <a:r>
              <a:rPr lang="en-US" dirty="0"/>
              <a:t> Hop Computer)</a:t>
            </a:r>
          </a:p>
          <a:p>
            <a:pPr lvl="0"/>
            <a:r>
              <a:rPr lang="en-US" dirty="0"/>
              <a:t>        Enable-</a:t>
            </a:r>
            <a:r>
              <a:rPr lang="en-US" dirty="0" err="1"/>
              <a:t>WSManCredSSP</a:t>
            </a:r>
            <a:r>
              <a:rPr lang="en-US" dirty="0"/>
              <a:t> -Role Server (ran on middle man computer</a:t>
            </a:r>
          </a:p>
          <a:p>
            <a:pPr lvl="0"/>
            <a:endParaRPr lang="en-US" dirty="0"/>
          </a:p>
          <a:p>
            <a:pPr lvl="0"/>
            <a:r>
              <a:rPr lang="en-US" dirty="0"/>
              <a:t>Digging deeper into remoting authentication</a:t>
            </a:r>
          </a:p>
          <a:p>
            <a:pPr lvl="0"/>
            <a:r>
              <a:rPr lang="en-US" dirty="0"/>
              <a:t>    PowerShell remoting employs </a:t>
            </a:r>
            <a:r>
              <a:rPr lang="en-US" u="sng" dirty="0"/>
              <a:t>mutual authentication</a:t>
            </a:r>
          </a:p>
          <a:p>
            <a:pPr lvl="0"/>
            <a:r>
              <a:rPr lang="en-US" dirty="0"/>
              <a:t>    Mostly take care of in a domain environment</a:t>
            </a:r>
          </a:p>
          <a:p>
            <a:pPr lvl="0"/>
            <a:r>
              <a:rPr lang="en-US" dirty="0"/>
              <a:t>    The name must resolve to an IP address.</a:t>
            </a:r>
          </a:p>
          <a:p>
            <a:pPr lvl="0"/>
            <a:r>
              <a:rPr lang="en-US" dirty="0"/>
              <a:t>    The name must match the computer’s name in the directory.</a:t>
            </a:r>
          </a:p>
          <a:p>
            <a:pPr lvl="0"/>
            <a:endParaRPr lang="en-US" dirty="0"/>
          </a:p>
          <a:p>
            <a:pPr lvl="0"/>
            <a:r>
              <a:rPr lang="en-US" dirty="0"/>
              <a:t>Mutual authentication via SSL</a:t>
            </a:r>
          </a:p>
          <a:p>
            <a:pPr lvl="0"/>
            <a:r>
              <a:rPr lang="en-US" dirty="0"/>
              <a:t>    you need to obtain an SSL digital certificate for the destination machine</a:t>
            </a:r>
          </a:p>
          <a:p>
            <a:pPr lvl="0"/>
            <a:r>
              <a:rPr lang="en-US" dirty="0"/>
              <a:t>    you need to create an HTTPS listener</a:t>
            </a:r>
          </a:p>
          <a:p>
            <a:pPr lvl="0"/>
            <a:r>
              <a:rPr lang="en-US" u="sng" dirty="0">
                <a:hlinkClick r:id="rId3"/>
              </a:rPr>
              <a:t>    https://leanpub.com/secretsofpowershellremoting</a:t>
            </a:r>
            <a:endParaRPr lang="en-US" u="sng" dirty="0"/>
          </a:p>
          <a:p>
            <a:pPr lvl="0"/>
            <a:endParaRPr lang="en-US" u="sng" dirty="0"/>
          </a:p>
          <a:p>
            <a:pPr lvl="0"/>
            <a:r>
              <a:rPr lang="en-US" dirty="0" err="1"/>
              <a:t>TrustedHosts</a:t>
            </a:r>
            <a:endParaRPr lang="en-US" dirty="0"/>
          </a:p>
          <a:p>
            <a:pPr lvl="0"/>
            <a:r>
              <a:rPr lang="en-US" dirty="0"/>
              <a:t>    Shuts off Mutual Authentication</a:t>
            </a:r>
          </a:p>
          <a:p>
            <a:pPr lvl="0"/>
            <a:r>
              <a:rPr lang="en-US" dirty="0"/>
              <a:t>    The </a:t>
            </a:r>
            <a:r>
              <a:rPr lang="en-US" dirty="0" err="1"/>
              <a:t>TrustedHosts</a:t>
            </a:r>
            <a:r>
              <a:rPr lang="en-US" dirty="0"/>
              <a:t> item can contain a comma-separated list of computer names, IP addresses, and fully-qualified domain names.</a:t>
            </a:r>
          </a:p>
          <a:p>
            <a:pPr lvl="0"/>
            <a:r>
              <a:rPr lang="en-US" dirty="0"/>
              <a:t>    Wildcards are permitted.</a:t>
            </a:r>
          </a:p>
          <a:p>
            <a:pPr lvl="0"/>
            <a:r>
              <a:rPr lang="en-US" dirty="0"/>
              <a:t>    Get-Item </a:t>
            </a:r>
            <a:r>
              <a:rPr lang="en-US" dirty="0" err="1"/>
              <a:t>wsman</a:t>
            </a:r>
            <a:r>
              <a:rPr lang="en-US" dirty="0"/>
              <a:t>:\localhost\Client\</a:t>
            </a:r>
            <a:r>
              <a:rPr lang="en-US" dirty="0" err="1"/>
              <a:t>TrustedHosts</a:t>
            </a:r>
            <a:endParaRPr lang="en-US" dirty="0"/>
          </a:p>
          <a:p>
            <a:pPr lvl="0"/>
            <a:r>
              <a:rPr lang="en-US" dirty="0"/>
              <a:t>    Set-Item </a:t>
            </a:r>
            <a:r>
              <a:rPr lang="en-US" dirty="0" err="1"/>
              <a:t>wsman:localhost</a:t>
            </a:r>
            <a:r>
              <a:rPr lang="en-US" dirty="0"/>
              <a:t>\client\</a:t>
            </a:r>
            <a:r>
              <a:rPr lang="en-US" dirty="0" err="1"/>
              <a:t>trustedhosts</a:t>
            </a:r>
            <a:r>
              <a:rPr lang="en-US" dirty="0"/>
              <a:t> -Value *</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47</a:t>
            </a:fld>
            <a:endParaRPr lang="en-US"/>
          </a:p>
        </p:txBody>
      </p:sp>
    </p:spTree>
    <p:extLst>
      <p:ext uri="{BB962C8B-B14F-4D97-AF65-F5344CB8AC3E}">
        <p14:creationId xmlns:p14="http://schemas.microsoft.com/office/powerpoint/2010/main" val="1027066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a:t>
            </a:r>
            <a:r>
              <a:rPr lang="en-US" dirty="0" err="1"/>
              <a:t>UserAccounts</a:t>
            </a:r>
            <a:r>
              <a:rPr lang="en-US" dirty="0"/>
              <a:t>\RemoveUser_Prompted.ps1”</a:t>
            </a:r>
          </a:p>
          <a:p>
            <a:endParaRPr lang="en-US" dirty="0"/>
          </a:p>
          <a:p>
            <a:r>
              <a:rPr lang="en-US" dirty="0"/>
              <a:t>PowerShell creates a temporary local module with shortcuts to the commands on the remote server</a:t>
            </a:r>
          </a:p>
          <a:p>
            <a:r>
              <a:rPr lang="en-US" dirty="0"/>
              <a:t>Results brought back through the session are decentralized and do not have methods</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48</a:t>
            </a:fld>
            <a:endParaRPr lang="en-US"/>
          </a:p>
        </p:txBody>
      </p:sp>
    </p:spTree>
    <p:extLst>
      <p:ext uri="{BB962C8B-B14F-4D97-AF65-F5344CB8AC3E}">
        <p14:creationId xmlns:p14="http://schemas.microsoft.com/office/powerpoint/2010/main" val="1402649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49</a:t>
            </a:fld>
            <a:endParaRPr lang="en-US"/>
          </a:p>
        </p:txBody>
      </p:sp>
    </p:spTree>
    <p:extLst>
      <p:ext uri="{BB962C8B-B14F-4D97-AF65-F5344CB8AC3E}">
        <p14:creationId xmlns:p14="http://schemas.microsoft.com/office/powerpoint/2010/main" val="37826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a:t>
            </a:fld>
            <a:endParaRPr lang="en-US"/>
          </a:p>
        </p:txBody>
      </p:sp>
    </p:spTree>
    <p:extLst>
      <p:ext uri="{BB962C8B-B14F-4D97-AF65-F5344CB8AC3E}">
        <p14:creationId xmlns:p14="http://schemas.microsoft.com/office/powerpoint/2010/main" val="505191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ROOT\CIMV2\Win32_LogicalDisk</a:t>
            </a:r>
          </a:p>
          <a:p>
            <a:endParaRPr lang="en-US" dirty="0"/>
          </a:p>
          <a:p>
            <a:r>
              <a:rPr lang="en-US" dirty="0"/>
              <a:t>Get-</a:t>
            </a:r>
            <a:r>
              <a:rPr lang="en-US" dirty="0" err="1"/>
              <a:t>WmiObject</a:t>
            </a:r>
            <a:r>
              <a:rPr lang="en-US" dirty="0"/>
              <a:t> -Namespace root\CIMv2 -list | where {$_.name -like '*dis*’} </a:t>
            </a:r>
          </a:p>
          <a:p>
            <a:r>
              <a:rPr lang="en-US" dirty="0"/>
              <a:t>Get-</a:t>
            </a:r>
            <a:r>
              <a:rPr lang="en-US" dirty="0" err="1"/>
              <a:t>WmiObject</a:t>
            </a:r>
            <a:r>
              <a:rPr lang="en-US" dirty="0"/>
              <a:t> -class win32_desktop -filter "name='DESKTOP-52INA1A\\honey’”</a:t>
            </a:r>
          </a:p>
          <a:p>
            <a:endParaRPr lang="en-US" dirty="0"/>
          </a:p>
          <a:p>
            <a:r>
              <a:rPr lang="en-US" dirty="0"/>
              <a:t>CIM_ Class are often base classes and access directly</a:t>
            </a:r>
            <a:endParaRPr lang="en-US" sz="1100" dirty="0"/>
          </a:p>
          <a:p>
            <a:r>
              <a:rPr lang="en-US" dirty="0"/>
              <a:t>     Communicates over RPC – If firewall supports stateful inspection</a:t>
            </a:r>
          </a:p>
          <a:p>
            <a:endParaRPr lang="en-US" dirty="0"/>
          </a:p>
          <a:p>
            <a:r>
              <a:rPr lang="en-US" dirty="0"/>
              <a:t>Win32_ are Windows specific </a:t>
            </a:r>
          </a:p>
          <a:p>
            <a:r>
              <a:rPr lang="en-US" dirty="0"/>
              <a:t>    Communicates over WS-MAN (</a:t>
            </a:r>
            <a:r>
              <a:rPr lang="en-US" dirty="0" err="1"/>
              <a:t>WinRM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50</a:t>
            </a:fld>
            <a:endParaRPr lang="en-US"/>
          </a:p>
        </p:txBody>
      </p:sp>
    </p:spTree>
    <p:extLst>
      <p:ext uri="{BB962C8B-B14F-4D97-AF65-F5344CB8AC3E}">
        <p14:creationId xmlns:p14="http://schemas.microsoft.com/office/powerpoint/2010/main" val="2171058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51</a:t>
            </a:fld>
            <a:endParaRPr lang="en-US"/>
          </a:p>
        </p:txBody>
      </p:sp>
    </p:spTree>
    <p:extLst>
      <p:ext uri="{BB962C8B-B14F-4D97-AF65-F5344CB8AC3E}">
        <p14:creationId xmlns:p14="http://schemas.microsoft.com/office/powerpoint/2010/main" val="2665853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Start-job –</a:t>
            </a:r>
            <a:r>
              <a:rPr lang="en-US" dirty="0" err="1"/>
              <a:t>scriptblock</a:t>
            </a:r>
            <a:endParaRPr lang="en-US" dirty="0"/>
          </a:p>
          <a:p>
            <a:r>
              <a:rPr lang="en-US" dirty="0"/>
              <a:t>    Local job has support -</a:t>
            </a:r>
            <a:r>
              <a:rPr lang="en-US" dirty="0" err="1"/>
              <a:t>computername</a:t>
            </a:r>
            <a:r>
              <a:rPr lang="en-US" dirty="0"/>
              <a:t> </a:t>
            </a:r>
          </a:p>
          <a:p>
            <a:r>
              <a:rPr lang="en-US" dirty="0"/>
              <a:t>    Requires remote </a:t>
            </a:r>
            <a:r>
              <a:rPr lang="en-US" dirty="0" err="1"/>
              <a:t>powershell</a:t>
            </a:r>
            <a:r>
              <a:rPr lang="en-US" dirty="0"/>
              <a:t> scripting</a:t>
            </a:r>
          </a:p>
          <a:p>
            <a:endParaRPr lang="en-US" dirty="0"/>
          </a:p>
          <a:p>
            <a:pPr defTabSz="966387">
              <a:defRPr/>
            </a:pPr>
            <a:r>
              <a:rPr lang="en-US" dirty="0"/>
              <a:t>    start-job -</a:t>
            </a:r>
            <a:r>
              <a:rPr lang="en-US" dirty="0" err="1"/>
              <a:t>ScriptBlock</a:t>
            </a:r>
            <a:r>
              <a:rPr lang="en-US" dirty="0"/>
              <a:t> {Get-Service} </a:t>
            </a:r>
          </a:p>
          <a:p>
            <a:r>
              <a:rPr lang="en-US" dirty="0"/>
              <a:t>    start-job -</a:t>
            </a:r>
            <a:r>
              <a:rPr lang="en-US" dirty="0" err="1"/>
              <a:t>scriptblock</a:t>
            </a:r>
            <a:r>
              <a:rPr lang="en-US" dirty="0"/>
              <a:t> {get-</a:t>
            </a:r>
            <a:r>
              <a:rPr lang="en-US" dirty="0" err="1"/>
              <a:t>eventlog</a:t>
            </a:r>
            <a:r>
              <a:rPr lang="en-US" dirty="0"/>
              <a:t> security -computer localhost, DESKTOP-52INA1A}</a:t>
            </a:r>
          </a:p>
          <a:p>
            <a:endParaRPr lang="en-US" dirty="0"/>
          </a:p>
          <a:p>
            <a:r>
              <a:rPr lang="en-US" dirty="0"/>
              <a:t>WMI as a Job</a:t>
            </a:r>
          </a:p>
          <a:p>
            <a:r>
              <a:rPr lang="en-US" dirty="0"/>
              <a:t>    Used -</a:t>
            </a:r>
            <a:r>
              <a:rPr lang="en-US" dirty="0" err="1"/>
              <a:t>asjob</a:t>
            </a:r>
            <a:r>
              <a:rPr lang="en-US" dirty="0"/>
              <a:t> parameter</a:t>
            </a:r>
          </a:p>
          <a:p>
            <a:r>
              <a:rPr lang="en-US" dirty="0"/>
              <a:t>    Creates a child job for every computer in the list</a:t>
            </a:r>
          </a:p>
          <a:p>
            <a:r>
              <a:rPr lang="en-US" dirty="0"/>
              <a:t>    Uses normal WMI communications</a:t>
            </a:r>
          </a:p>
          <a:p>
            <a:r>
              <a:rPr lang="en-US" dirty="0"/>
              <a:t>    Get-</a:t>
            </a:r>
            <a:r>
              <a:rPr lang="en-US" dirty="0" err="1"/>
              <a:t>ciminstance</a:t>
            </a:r>
            <a:r>
              <a:rPr lang="en-US" dirty="0"/>
              <a:t> requires start-job or invoke-command with get-</a:t>
            </a:r>
            <a:r>
              <a:rPr lang="en-US" dirty="0" err="1"/>
              <a:t>ciminstance</a:t>
            </a:r>
            <a:r>
              <a:rPr lang="en-US" dirty="0"/>
              <a:t> in </a:t>
            </a:r>
            <a:r>
              <a:rPr lang="en-US" dirty="0" err="1"/>
              <a:t>scriptblock</a:t>
            </a:r>
            <a:endParaRPr lang="en-US" dirty="0"/>
          </a:p>
          <a:p>
            <a:endParaRPr lang="en-US" dirty="0"/>
          </a:p>
          <a:p>
            <a:r>
              <a:rPr lang="en-US" dirty="0"/>
              <a:t>     start-job -</a:t>
            </a:r>
            <a:r>
              <a:rPr lang="en-US" dirty="0" err="1"/>
              <a:t>scriptblock</a:t>
            </a:r>
            <a:r>
              <a:rPr lang="en-US" dirty="0"/>
              <a:t> {get-</a:t>
            </a:r>
            <a:r>
              <a:rPr lang="en-US" dirty="0" err="1"/>
              <a:t>eventlog</a:t>
            </a:r>
            <a:r>
              <a:rPr lang="en-US" dirty="0"/>
              <a:t> security -computer localhost, DESKTOP-52INA1A } -Credential $creds </a:t>
            </a:r>
          </a:p>
          <a:p>
            <a:endParaRPr lang="en-US" dirty="0"/>
          </a:p>
          <a:p>
            <a:r>
              <a:rPr lang="en-US" dirty="0"/>
              <a:t>Remoting as a job</a:t>
            </a:r>
          </a:p>
          <a:p>
            <a:r>
              <a:rPr lang="en-US" dirty="0"/>
              <a:t>Used invoke-command –</a:t>
            </a:r>
            <a:r>
              <a:rPr lang="en-US" dirty="0" err="1"/>
              <a:t>asjob</a:t>
            </a:r>
            <a:endParaRPr lang="en-US" dirty="0"/>
          </a:p>
          <a:p>
            <a:r>
              <a:rPr lang="en-US" dirty="0"/>
              <a:t>Requires PSv2 or higher with remoting enabled</a:t>
            </a:r>
          </a:p>
          <a:p>
            <a:r>
              <a:rPr lang="en-US" dirty="0"/>
              <a:t>Has -jobname parameter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52</a:t>
            </a:fld>
            <a:endParaRPr lang="en-US"/>
          </a:p>
        </p:txBody>
      </p:sp>
    </p:spTree>
    <p:extLst>
      <p:ext uri="{BB962C8B-B14F-4D97-AF65-F5344CB8AC3E}">
        <p14:creationId xmlns:p14="http://schemas.microsoft.com/office/powerpoint/2010/main" val="1194498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Receive-job</a:t>
            </a:r>
          </a:p>
          <a:p>
            <a:r>
              <a:rPr lang="en-US" dirty="0"/>
              <a:t>    By name or job ID</a:t>
            </a:r>
          </a:p>
          <a:p>
            <a:r>
              <a:rPr lang="en-US" dirty="0"/>
              <a:t>    Receive-jobs clears them out of cache and cannot be retrieved a second time; must use -keep or out-</a:t>
            </a:r>
            <a:r>
              <a:rPr lang="en-US" dirty="0" err="1"/>
              <a:t>cliXML</a:t>
            </a:r>
            <a:endParaRPr lang="en-US" dirty="0"/>
          </a:p>
          <a:p>
            <a:r>
              <a:rPr lang="en-US" dirty="0"/>
              <a:t>    Results are decentralized; can be piped into export-xml, sort-object, format-list, </a:t>
            </a:r>
            <a:r>
              <a:rPr lang="en-US" dirty="0" err="1"/>
              <a:t>convertto</a:t>
            </a:r>
            <a:r>
              <a:rPr lang="en-US" dirty="0"/>
              <a:t>-html; out-file</a:t>
            </a:r>
          </a:p>
          <a:p>
            <a:r>
              <a:rPr lang="en-US" dirty="0"/>
              <a:t>Has more data property</a:t>
            </a:r>
          </a:p>
          <a:p>
            <a:r>
              <a:rPr lang="en-US" dirty="0"/>
              <a:t>    Will be false if there is no data in memory (if you viewed and did not use the -keep parameter)</a:t>
            </a:r>
          </a:p>
          <a:p>
            <a:r>
              <a:rPr lang="en-US" dirty="0"/>
              <a:t>    Will be true if there is data in memory</a:t>
            </a:r>
          </a:p>
          <a:p>
            <a:endParaRPr lang="en-US" dirty="0"/>
          </a:p>
          <a:p>
            <a:r>
              <a:rPr lang="en-US" dirty="0"/>
              <a:t>Get-jobs | receive-jobs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53</a:t>
            </a:fld>
            <a:endParaRPr lang="en-US"/>
          </a:p>
        </p:txBody>
      </p:sp>
    </p:spTree>
    <p:extLst>
      <p:ext uri="{BB962C8B-B14F-4D97-AF65-F5344CB8AC3E}">
        <p14:creationId xmlns:p14="http://schemas.microsoft.com/office/powerpoint/2010/main" val="234023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C:\Scripts\PowerShell\_InProgress\Create-EvilTask.ps1</a:t>
            </a:r>
          </a:p>
          <a:p>
            <a:endParaRPr lang="en-US" dirty="0"/>
          </a:p>
          <a:p>
            <a:r>
              <a:rPr lang="en-US" dirty="0"/>
              <a:t>Scheduled task cannot produce output</a:t>
            </a:r>
          </a:p>
          <a:p>
            <a:endParaRPr lang="en-US" dirty="0"/>
          </a:p>
          <a:p>
            <a:r>
              <a:rPr lang="en-US" dirty="0"/>
              <a:t>Scheduled Jobs are a hybrid of background jobs and scheduled tasks</a:t>
            </a:r>
          </a:p>
          <a:p>
            <a:endParaRPr lang="en-US" dirty="0"/>
          </a:p>
          <a:p>
            <a:r>
              <a:rPr lang="en-US" dirty="0"/>
              <a:t> job and scheduled job cmdlets, you can use the Task Scheduler UI and scheduled task cmdlets to manage scheduled jobs, but you can’t use the job or scheduled job cmdlets to manage scheduled tasks.</a:t>
            </a:r>
          </a:p>
        </p:txBody>
      </p:sp>
      <p:sp>
        <p:nvSpPr>
          <p:cNvPr id="4" name="Slide Number Placeholder 3"/>
          <p:cNvSpPr>
            <a:spLocks noGrp="1"/>
          </p:cNvSpPr>
          <p:nvPr>
            <p:ph type="sldNum" sz="quarter" idx="5"/>
          </p:nvPr>
        </p:nvSpPr>
        <p:spPr/>
        <p:txBody>
          <a:bodyPr/>
          <a:lstStyle/>
          <a:p>
            <a:fld id="{5F0F9048-61AB-4327-A682-BC738BF64865}" type="slidenum">
              <a:rPr lang="en-US" smtClean="0"/>
              <a:t>54</a:t>
            </a:fld>
            <a:endParaRPr lang="en-US"/>
          </a:p>
        </p:txBody>
      </p:sp>
    </p:spTree>
    <p:extLst>
      <p:ext uri="{BB962C8B-B14F-4D97-AF65-F5344CB8AC3E}">
        <p14:creationId xmlns:p14="http://schemas.microsoft.com/office/powerpoint/2010/main" val="865974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55</a:t>
            </a:fld>
            <a:endParaRPr lang="en-US"/>
          </a:p>
        </p:txBody>
      </p:sp>
    </p:spTree>
    <p:extLst>
      <p:ext uri="{BB962C8B-B14F-4D97-AF65-F5344CB8AC3E}">
        <p14:creationId xmlns:p14="http://schemas.microsoft.com/office/powerpoint/2010/main" val="1246112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Must use relative or absolute path to execute .ps1</a:t>
            </a:r>
            <a:endParaRPr lang="en-US" sz="1100" dirty="0"/>
          </a:p>
          <a:p>
            <a:r>
              <a:rPr lang="en-US" dirty="0"/>
              <a:t>Protects from command hijacking</a:t>
            </a:r>
          </a:p>
          <a:p>
            <a:endParaRPr lang="en-US" dirty="0"/>
          </a:p>
          <a:p>
            <a:r>
              <a:rPr lang="en-US" dirty="0"/>
              <a:t>Digital Signatures</a:t>
            </a:r>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56</a:t>
            </a:fld>
            <a:endParaRPr lang="en-US"/>
          </a:p>
        </p:txBody>
      </p:sp>
    </p:spTree>
    <p:extLst>
      <p:ext uri="{BB962C8B-B14F-4D97-AF65-F5344CB8AC3E}">
        <p14:creationId xmlns:p14="http://schemas.microsoft.com/office/powerpoint/2010/main" val="35942427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by:</a:t>
            </a:r>
          </a:p>
          <a:p>
            <a:r>
              <a:rPr lang="en-US" dirty="0"/>
              <a:t>Set-</a:t>
            </a:r>
            <a:r>
              <a:rPr lang="en-US" dirty="0" err="1"/>
              <a:t>executionpolicy</a:t>
            </a:r>
            <a:endParaRPr lang="en-US" dirty="0"/>
          </a:p>
          <a:p>
            <a:r>
              <a:rPr lang="en-US" dirty="0"/>
              <a:t>Must have rights to change HKEY_LOCAL_MACHINE of the registry</a:t>
            </a:r>
          </a:p>
          <a:p>
            <a:endParaRPr lang="en-US" dirty="0"/>
          </a:p>
          <a:p>
            <a:r>
              <a:rPr lang="en-US" dirty="0"/>
              <a:t>GPO</a:t>
            </a:r>
          </a:p>
          <a:p>
            <a:r>
              <a:rPr lang="en-US" dirty="0"/>
              <a:t>Configuration &gt; Policies &gt; Administrative Templates &gt; Windows Components &gt;Windows PowerShell</a:t>
            </a:r>
          </a:p>
          <a:p>
            <a:endParaRPr lang="en-US" dirty="0"/>
          </a:p>
          <a:p>
            <a:r>
              <a:rPr lang="en-US" dirty="0"/>
              <a:t>Powershell.exe – </a:t>
            </a:r>
            <a:r>
              <a:rPr lang="en-US" dirty="0" err="1"/>
              <a:t>executionpolicy</a:t>
            </a:r>
            <a:r>
              <a:rPr lang="en-US" dirty="0"/>
              <a:t> (overwrites any local or group policy)</a:t>
            </a:r>
          </a:p>
          <a:p>
            <a:endParaRPr lang="en-US" dirty="0"/>
          </a:p>
          <a:p>
            <a:r>
              <a:rPr lang="en-US" dirty="0"/>
              <a:t>Digital Signatures</a:t>
            </a:r>
            <a:endParaRPr lang="en-US" sz="1100" dirty="0"/>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57</a:t>
            </a:fld>
            <a:endParaRPr lang="en-US"/>
          </a:p>
        </p:txBody>
      </p:sp>
    </p:spTree>
    <p:extLst>
      <p:ext uri="{BB962C8B-B14F-4D97-AF65-F5344CB8AC3E}">
        <p14:creationId xmlns:p14="http://schemas.microsoft.com/office/powerpoint/2010/main" val="10746650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logging - Event ID 4103</a:t>
            </a:r>
          </a:p>
          <a:p>
            <a:r>
              <a:rPr lang="en-US" dirty="0"/>
              <a:t>    Logs PowerShell pipeline execution details during execution including variable initialization, and command invocation </a:t>
            </a:r>
          </a:p>
          <a:p>
            <a:r>
              <a:rPr lang="en-US" dirty="0"/>
              <a:t>    Able to record some de-obfuscated scripts, and also some output data</a:t>
            </a:r>
          </a:p>
          <a:p>
            <a:r>
              <a:rPr lang="en-US" dirty="0"/>
              <a:t>    Available in v3</a:t>
            </a:r>
          </a:p>
          <a:p>
            <a:endParaRPr lang="en-US" dirty="0"/>
          </a:p>
          <a:p>
            <a:r>
              <a:rPr lang="en-US" dirty="0"/>
              <a:t>Get-</a:t>
            </a:r>
            <a:r>
              <a:rPr lang="en-US" dirty="0" err="1"/>
              <a:t>WinEvent</a:t>
            </a:r>
            <a:r>
              <a:rPr lang="en-US" dirty="0"/>
              <a:t> -</a:t>
            </a:r>
            <a:r>
              <a:rPr lang="en-US" dirty="0" err="1"/>
              <a:t>LogName</a:t>
            </a:r>
            <a:r>
              <a:rPr lang="en-US" dirty="0"/>
              <a:t> application | where {$_.ID -eq 4104}</a:t>
            </a:r>
          </a:p>
          <a:p>
            <a:endParaRPr lang="en-US" dirty="0"/>
          </a:p>
          <a:p>
            <a:r>
              <a:rPr lang="en-US" dirty="0"/>
              <a:t>Script Block Logging -Event ID 4104</a:t>
            </a:r>
          </a:p>
          <a:p>
            <a:r>
              <a:rPr lang="en-US" dirty="0"/>
              <a:t>    Logs and records all blocks of PowerShell code as they are executing </a:t>
            </a:r>
          </a:p>
          <a:p>
            <a:r>
              <a:rPr lang="en-US" dirty="0"/>
              <a:t>    Captures all de-obfuscated code</a:t>
            </a:r>
          </a:p>
          <a:p>
            <a:r>
              <a:rPr lang="en-US" dirty="0"/>
              <a:t>    Available in v5</a:t>
            </a:r>
          </a:p>
          <a:p>
            <a:endParaRPr lang="en-US" dirty="0"/>
          </a:p>
          <a:p>
            <a:r>
              <a:rPr lang="en-US" dirty="0"/>
              <a:t>HKLM:\Software\Policies\Microsoft\Windows\PowerShell\</a:t>
            </a:r>
            <a:r>
              <a:rPr lang="en-US" dirty="0" err="1"/>
              <a:t>ScriptBlockLogging</a:t>
            </a:r>
            <a:r>
              <a:rPr lang="en-US" dirty="0"/>
              <a:t> </a:t>
            </a:r>
          </a:p>
          <a:p>
            <a:r>
              <a:rPr lang="en-US" dirty="0"/>
              <a:t>    Create Registry key</a:t>
            </a:r>
          </a:p>
          <a:p>
            <a:r>
              <a:rPr lang="en-US" dirty="0"/>
              <a:t>        New-Item HKLM:\SOFTWARE\Policies\Microsoft\Windows\PowerShell\</a:t>
            </a:r>
            <a:r>
              <a:rPr lang="en-US" dirty="0" err="1"/>
              <a:t>ScriptBlockLogging</a:t>
            </a:r>
            <a:r>
              <a:rPr lang="en-US" dirty="0"/>
              <a:t> –Force</a:t>
            </a:r>
          </a:p>
          <a:p>
            <a:r>
              <a:rPr lang="en-US" dirty="0"/>
              <a:t>        New-</a:t>
            </a:r>
            <a:r>
              <a:rPr lang="en-US" dirty="0" err="1"/>
              <a:t>ItemProperty</a:t>
            </a:r>
            <a:r>
              <a:rPr lang="en-US" dirty="0"/>
              <a:t> HKLM:\SOFTWARE\Policies\Microsoft\Windows\PowerShell\</a:t>
            </a:r>
            <a:r>
              <a:rPr lang="en-US" dirty="0" err="1"/>
              <a:t>ScriptBlockLogging</a:t>
            </a:r>
            <a:r>
              <a:rPr lang="en-US" dirty="0"/>
              <a:t> -Name "</a:t>
            </a:r>
            <a:r>
              <a:rPr lang="en-US" dirty="0" err="1"/>
              <a:t>EnableScriptBlockLogging</a:t>
            </a:r>
            <a:r>
              <a:rPr lang="en-US" dirty="0"/>
              <a:t>" -</a:t>
            </a:r>
            <a:r>
              <a:rPr lang="en-US" dirty="0" err="1"/>
              <a:t>PropertyType</a:t>
            </a:r>
            <a:r>
              <a:rPr lang="en-US" dirty="0"/>
              <a:t> "DWORD" -Value 1</a:t>
            </a:r>
          </a:p>
          <a:p>
            <a:endParaRPr lang="en-US" dirty="0"/>
          </a:p>
          <a:p>
            <a:r>
              <a:rPr lang="en-US" dirty="0"/>
              <a:t>Get-</a:t>
            </a:r>
            <a:r>
              <a:rPr lang="en-US" dirty="0" err="1"/>
              <a:t>WinEvent</a:t>
            </a:r>
            <a:r>
              <a:rPr lang="en-US" dirty="0"/>
              <a:t> -</a:t>
            </a:r>
            <a:r>
              <a:rPr lang="en-US" dirty="0" err="1"/>
              <a:t>LogName</a:t>
            </a:r>
            <a:r>
              <a:rPr lang="en-US" dirty="0"/>
              <a:t> Microsoft-Windows-PowerShell/Operational | where {$_.Id -eq "4103"} | select -first 5 | format-list</a:t>
            </a:r>
          </a:p>
        </p:txBody>
      </p:sp>
      <p:sp>
        <p:nvSpPr>
          <p:cNvPr id="4" name="Slide Number Placeholder 3"/>
          <p:cNvSpPr>
            <a:spLocks noGrp="1"/>
          </p:cNvSpPr>
          <p:nvPr>
            <p:ph type="sldNum" sz="quarter" idx="5"/>
          </p:nvPr>
        </p:nvSpPr>
        <p:spPr/>
        <p:txBody>
          <a:bodyPr/>
          <a:lstStyle/>
          <a:p>
            <a:fld id="{5F0F9048-61AB-4327-A682-BC738BF64865}" type="slidenum">
              <a:rPr lang="en-US" smtClean="0"/>
              <a:t>58</a:t>
            </a:fld>
            <a:endParaRPr lang="en-US"/>
          </a:p>
        </p:txBody>
      </p:sp>
    </p:spTree>
    <p:extLst>
      <p:ext uri="{BB962C8B-B14F-4D97-AF65-F5344CB8AC3E}">
        <p14:creationId xmlns:p14="http://schemas.microsoft.com/office/powerpoint/2010/main" val="227995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ItemProperty</a:t>
            </a:r>
            <a:r>
              <a:rPr lang="en-US" dirty="0"/>
              <a:t> HKLM:\SOFTWARE\Policies\Microsoft\Windows\PowerShell\Transcription -Name "</a:t>
            </a:r>
            <a:r>
              <a:rPr lang="en-US" dirty="0" err="1"/>
              <a:t>EnableTranscripting</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IncludeInvocationHeader</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OutputDirectory</a:t>
            </a:r>
            <a:r>
              <a:rPr lang="en-US" dirty="0"/>
              <a:t>" -</a:t>
            </a:r>
            <a:r>
              <a:rPr lang="en-US" dirty="0" err="1"/>
              <a:t>PropertyType</a:t>
            </a:r>
            <a:r>
              <a:rPr lang="en-US" dirty="0"/>
              <a:t> "DWORD" -Value 1</a:t>
            </a:r>
          </a:p>
          <a:p>
            <a:pPr defTabSz="966387">
              <a:defRPr/>
            </a:pP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59</a:t>
            </a:fld>
            <a:endParaRPr lang="en-US"/>
          </a:p>
        </p:txBody>
      </p:sp>
    </p:spTree>
    <p:extLst>
      <p:ext uri="{BB962C8B-B14F-4D97-AF65-F5344CB8AC3E}">
        <p14:creationId xmlns:p14="http://schemas.microsoft.com/office/powerpoint/2010/main" val="46016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a:t>
            </a:fld>
            <a:endParaRPr lang="en-US"/>
          </a:p>
        </p:txBody>
      </p:sp>
    </p:spTree>
    <p:extLst>
      <p:ext uri="{BB962C8B-B14F-4D97-AF65-F5344CB8AC3E}">
        <p14:creationId xmlns:p14="http://schemas.microsoft.com/office/powerpoint/2010/main" val="1456084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Disable-</a:t>
            </a:r>
            <a:r>
              <a:rPr lang="en-US" dirty="0" err="1"/>
              <a:t>WindowsOptionalFeature</a:t>
            </a:r>
            <a:r>
              <a:rPr lang="en-US" dirty="0"/>
              <a:t> -Online -</a:t>
            </a:r>
            <a:r>
              <a:rPr lang="en-US" dirty="0" err="1"/>
              <a:t>FeatureName</a:t>
            </a:r>
            <a:r>
              <a:rPr lang="en-US" dirty="0"/>
              <a:t> MicrosoftWindowsPowerShellV2</a:t>
            </a:r>
          </a:p>
          <a:p>
            <a:r>
              <a:rPr lang="en-US" dirty="0"/>
              <a:t>$</a:t>
            </a:r>
            <a:r>
              <a:rPr lang="en-US" dirty="0" err="1"/>
              <a:t>ExecutionContext.SessionState.LanguageMode</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60</a:t>
            </a:fld>
            <a:endParaRPr lang="en-US"/>
          </a:p>
        </p:txBody>
      </p:sp>
    </p:spTree>
    <p:extLst>
      <p:ext uri="{BB962C8B-B14F-4D97-AF65-F5344CB8AC3E}">
        <p14:creationId xmlns:p14="http://schemas.microsoft.com/office/powerpoint/2010/main" val="1100966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61</a:t>
            </a:fld>
            <a:endParaRPr lang="en-US"/>
          </a:p>
        </p:txBody>
      </p:sp>
    </p:spTree>
    <p:extLst>
      <p:ext uri="{BB962C8B-B14F-4D97-AF65-F5344CB8AC3E}">
        <p14:creationId xmlns:p14="http://schemas.microsoft.com/office/powerpoint/2010/main" val="5870409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C:\Scripts\Publish\PowerShell\Files\Backup-Files.ps1</a:t>
            </a:r>
          </a:p>
        </p:txBody>
      </p:sp>
      <p:sp>
        <p:nvSpPr>
          <p:cNvPr id="4" name="Slide Number Placeholder 3"/>
          <p:cNvSpPr>
            <a:spLocks noGrp="1"/>
          </p:cNvSpPr>
          <p:nvPr>
            <p:ph type="sldNum" sz="quarter" idx="5"/>
          </p:nvPr>
        </p:nvSpPr>
        <p:spPr/>
        <p:txBody>
          <a:bodyPr/>
          <a:lstStyle/>
          <a:p>
            <a:fld id="{5F0F9048-61AB-4327-A682-BC738BF64865}" type="slidenum">
              <a:rPr lang="en-US" smtClean="0"/>
              <a:t>62</a:t>
            </a:fld>
            <a:endParaRPr lang="en-US"/>
          </a:p>
        </p:txBody>
      </p:sp>
    </p:spTree>
    <p:extLst>
      <p:ext uri="{BB962C8B-B14F-4D97-AF65-F5344CB8AC3E}">
        <p14:creationId xmlns:p14="http://schemas.microsoft.com/office/powerpoint/2010/main" val="1636289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Get-Process</a:t>
            </a:r>
          </a:p>
          <a:p>
            <a:r>
              <a:rPr lang="en-US" dirty="0"/>
              <a:t>Get-Service</a:t>
            </a:r>
          </a:p>
        </p:txBody>
      </p:sp>
      <p:sp>
        <p:nvSpPr>
          <p:cNvPr id="4" name="Slide Number Placeholder 3"/>
          <p:cNvSpPr>
            <a:spLocks noGrp="1"/>
          </p:cNvSpPr>
          <p:nvPr>
            <p:ph type="sldNum" sz="quarter" idx="5"/>
          </p:nvPr>
        </p:nvSpPr>
        <p:spPr/>
        <p:txBody>
          <a:bodyPr/>
          <a:lstStyle/>
          <a:p>
            <a:fld id="{5F0F9048-61AB-4327-A682-BC738BF64865}" type="slidenum">
              <a:rPr lang="en-US" smtClean="0"/>
              <a:t>63</a:t>
            </a:fld>
            <a:endParaRPr lang="en-US"/>
          </a:p>
        </p:txBody>
      </p:sp>
    </p:spTree>
    <p:extLst>
      <p:ext uri="{BB962C8B-B14F-4D97-AF65-F5344CB8AC3E}">
        <p14:creationId xmlns:p14="http://schemas.microsoft.com/office/powerpoint/2010/main" val="2204611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Ise “C:\Users\honey\Google Drive\Presentations\PowerShell\PowerShell Crash Course\Scripting-Demo.ps1”</a:t>
            </a:r>
          </a:p>
          <a:p>
            <a:pPr defTabSz="966387">
              <a:defRPr/>
            </a:pPr>
            <a:r>
              <a:rPr lang="en-US" dirty="0"/>
              <a:t>Ise “C:\Users\honey\Google Drive\Presentations\PowerShell\PowerShell Crash Course\Scope.ps1”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64</a:t>
            </a:fld>
            <a:endParaRPr lang="en-US"/>
          </a:p>
        </p:txBody>
      </p:sp>
    </p:spTree>
    <p:extLst>
      <p:ext uri="{BB962C8B-B14F-4D97-AF65-F5344CB8AC3E}">
        <p14:creationId xmlns:p14="http://schemas.microsoft.com/office/powerpoint/2010/main" val="10428206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Course\Scope.ps1”</a:t>
            </a:r>
          </a:p>
          <a:p>
            <a:pPr defTabSz="966387">
              <a:defRPr/>
            </a:pPr>
            <a:endParaRPr lang="en-US" dirty="0"/>
          </a:p>
          <a:p>
            <a:pPr defTabSz="966387">
              <a:defRPr/>
            </a:pPr>
            <a:r>
              <a:rPr lang="en-US" dirty="0"/>
              <a:t>function x {$x + (.\scope.ps1)}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65</a:t>
            </a:fld>
            <a:endParaRPr lang="en-US"/>
          </a:p>
        </p:txBody>
      </p:sp>
    </p:spTree>
    <p:extLst>
      <p:ext uri="{BB962C8B-B14F-4D97-AF65-F5344CB8AC3E}">
        <p14:creationId xmlns:p14="http://schemas.microsoft.com/office/powerpoint/2010/main" val="3322259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Course\Get-DiskInventory.ps1”</a:t>
            </a:r>
          </a:p>
          <a:p>
            <a:pPr defTabSz="966387">
              <a:defRPr/>
            </a:pPr>
            <a:endParaRPr lang="en-US" dirty="0"/>
          </a:p>
          <a:p>
            <a:pPr defTabSz="966387">
              <a:defRPr/>
            </a:pPr>
            <a:r>
              <a:rPr lang="en-US" dirty="0"/>
              <a:t>Code “C:\Scripts\Publish\PowerShell\Files\Backup-Files.ps1”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66</a:t>
            </a:fld>
            <a:endParaRPr lang="en-US"/>
          </a:p>
        </p:txBody>
      </p:sp>
    </p:spTree>
    <p:extLst>
      <p:ext uri="{BB962C8B-B14F-4D97-AF65-F5344CB8AC3E}">
        <p14:creationId xmlns:p14="http://schemas.microsoft.com/office/powerpoint/2010/main" val="1190029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Regex    </a:t>
            </a:r>
          </a:p>
          <a:p>
            <a:r>
              <a:rPr lang="en-US" dirty="0"/>
              <a:t>    Used with -match and -</a:t>
            </a:r>
            <a:r>
              <a:rPr lang="en-US" dirty="0" err="1"/>
              <a:t>cmatch</a:t>
            </a:r>
            <a:r>
              <a:rPr lang="en-US" dirty="0"/>
              <a:t> (case sensitive)</a:t>
            </a:r>
          </a:p>
          <a:p>
            <a:r>
              <a:rPr lang="en-US" dirty="0"/>
              <a:t>    Get-</a:t>
            </a:r>
            <a:r>
              <a:rPr lang="en-US" dirty="0" err="1"/>
              <a:t>WinEvent</a:t>
            </a:r>
            <a:r>
              <a:rPr lang="en-US" dirty="0"/>
              <a:t> -Path "C:\Users\honey\Documents\PowerShellCTF\Win7-security.evtx" | where { $_.id -eq 4624 } | select -</a:t>
            </a:r>
            <a:r>
              <a:rPr lang="en-US" dirty="0" err="1"/>
              <a:t>ExpandProperty</a:t>
            </a:r>
            <a:r>
              <a:rPr lang="en-US" dirty="0"/>
              <a:t> message | Select-String -Pattern "Logon\D+:\s+3" | measure</a:t>
            </a:r>
          </a:p>
          <a:p>
            <a:endParaRPr lang="en-US" dirty="0"/>
          </a:p>
          <a:p>
            <a:pPr lvl="1"/>
            <a:r>
              <a:rPr lang="en-US" dirty="0"/>
              <a:t>Operators: -as, -is, -replace, -join, -split, -in, -contains</a:t>
            </a:r>
            <a:endParaRPr lang="en-US" sz="1100" dirty="0"/>
          </a:p>
          <a:p>
            <a:pPr lvl="2"/>
            <a:r>
              <a:rPr lang="en-US" dirty="0"/>
              <a:t>as - operator produces a new object in an attempt to convert an existing object into a different type</a:t>
            </a:r>
            <a:endParaRPr lang="en-US" sz="1100" dirty="0"/>
          </a:p>
          <a:p>
            <a:pPr lvl="3"/>
            <a:r>
              <a:rPr lang="en-US" dirty="0"/>
              <a:t>1000 / 3 -as [int]</a:t>
            </a:r>
            <a:endParaRPr lang="en-US" sz="1100" dirty="0"/>
          </a:p>
          <a:p>
            <a:pPr lvl="2"/>
            <a:r>
              <a:rPr lang="en-US" dirty="0"/>
              <a:t>Is - It’s designed to return True or False if an object is of a particular type or not</a:t>
            </a:r>
            <a:endParaRPr lang="en-US" sz="1100" dirty="0"/>
          </a:p>
          <a:p>
            <a:pPr lvl="3"/>
            <a:r>
              <a:rPr lang="en-US" dirty="0"/>
              <a:t>123.45 -is [int]</a:t>
            </a:r>
            <a:endParaRPr lang="en-US" sz="1100" dirty="0"/>
          </a:p>
          <a:p>
            <a:pPr lvl="3"/>
            <a:r>
              <a:rPr lang="en-US" dirty="0"/>
              <a:t>"SERVER-R2" -is [string]</a:t>
            </a:r>
            <a:endParaRPr lang="en-US" sz="1100" dirty="0"/>
          </a:p>
          <a:p>
            <a:pPr lvl="3"/>
            <a:r>
              <a:rPr lang="en-US" dirty="0"/>
              <a:t>$True -is [bool]</a:t>
            </a:r>
            <a:endParaRPr lang="en-US" sz="1100" dirty="0"/>
          </a:p>
          <a:p>
            <a:pPr lvl="3"/>
            <a:r>
              <a:rPr lang="en-US" dirty="0"/>
              <a:t>(Get-Date) -is [datetime]</a:t>
            </a:r>
            <a:endParaRPr lang="en-US" sz="1100" dirty="0"/>
          </a:p>
          <a:p>
            <a:pPr lvl="2"/>
            <a:r>
              <a:rPr lang="en-US" dirty="0"/>
              <a:t>Replace - operator is designed to locate all occurrences of one string within another and replace those occurrences with a third string (</a:t>
            </a:r>
            <a:r>
              <a:rPr lang="en-US" dirty="0" err="1"/>
              <a:t>linux</a:t>
            </a:r>
            <a:r>
              <a:rPr lang="en-US" dirty="0"/>
              <a:t> sed command)</a:t>
            </a:r>
            <a:endParaRPr lang="en-US" sz="1100" dirty="0"/>
          </a:p>
          <a:p>
            <a:pPr lvl="3"/>
            <a:r>
              <a:rPr lang="en-US" dirty="0"/>
              <a:t>"192.168.34.12" -replace "34","15"</a:t>
            </a:r>
            <a:endParaRPr lang="en-US" sz="1100" dirty="0"/>
          </a:p>
          <a:p>
            <a:pPr lvl="2"/>
            <a:r>
              <a:rPr lang="en-US" dirty="0"/>
              <a:t>join and -split operators are designed to convert arrays to delimited lists, and vice versa (</a:t>
            </a:r>
            <a:r>
              <a:rPr lang="en-US" dirty="0" err="1"/>
              <a:t>linux</a:t>
            </a:r>
            <a:r>
              <a:rPr lang="en-US" dirty="0"/>
              <a:t> Cut, and </a:t>
            </a:r>
            <a:r>
              <a:rPr lang="en-US" dirty="0" err="1"/>
              <a:t>Awk</a:t>
            </a:r>
            <a:r>
              <a:rPr lang="en-US" dirty="0"/>
              <a:t> commands)</a:t>
            </a:r>
            <a:endParaRPr lang="en-US" sz="1100" dirty="0"/>
          </a:p>
          <a:p>
            <a:pPr lvl="3"/>
            <a:r>
              <a:rPr lang="en-US" dirty="0"/>
              <a:t>$array = "</a:t>
            </a:r>
            <a:r>
              <a:rPr lang="en-US" dirty="0" err="1"/>
              <a:t>one","two","three","four","five</a:t>
            </a:r>
            <a:r>
              <a:rPr lang="en-US" dirty="0"/>
              <a:t>"</a:t>
            </a:r>
            <a:endParaRPr lang="en-US" sz="1100" dirty="0"/>
          </a:p>
          <a:p>
            <a:pPr lvl="3"/>
            <a:r>
              <a:rPr lang="en-US" dirty="0"/>
              <a:t>$array -join "|"</a:t>
            </a:r>
            <a:endParaRPr lang="en-US" sz="1100" dirty="0"/>
          </a:p>
          <a:p>
            <a:pPr lvl="3"/>
            <a:r>
              <a:rPr lang="en-US" dirty="0"/>
              <a:t>$string = $array -join "|"</a:t>
            </a:r>
            <a:endParaRPr lang="en-US" sz="1100" dirty="0"/>
          </a:p>
          <a:p>
            <a:pPr lvl="2"/>
            <a:r>
              <a:rPr lang="en-US" dirty="0"/>
              <a:t>split - It takes a delimited string and makes an array from it</a:t>
            </a:r>
            <a:endParaRPr lang="en-US" sz="1100" dirty="0"/>
          </a:p>
          <a:p>
            <a:pPr lvl="3"/>
            <a:r>
              <a:rPr lang="en-US" dirty="0"/>
              <a:t>$array = (</a:t>
            </a:r>
            <a:r>
              <a:rPr lang="en-US" dirty="0" err="1"/>
              <a:t>gc</a:t>
            </a:r>
            <a:r>
              <a:rPr lang="en-US" dirty="0"/>
              <a:t> </a:t>
            </a:r>
            <a:r>
              <a:rPr lang="en-US" dirty="0" err="1"/>
              <a:t>computers.tdf</a:t>
            </a:r>
            <a:r>
              <a:rPr lang="en-US" dirty="0"/>
              <a:t>) -split "`t"</a:t>
            </a:r>
            <a:endParaRPr lang="en-US" sz="1100" dirty="0"/>
          </a:p>
          <a:p>
            <a:pPr lvl="2"/>
            <a:r>
              <a:rPr lang="en-US" dirty="0"/>
              <a:t>Contains – operator is used to test whether a given object exists within a collection</a:t>
            </a:r>
            <a:endParaRPr lang="en-US" sz="1100" dirty="0"/>
          </a:p>
          <a:p>
            <a:pPr lvl="3"/>
            <a:r>
              <a:rPr lang="en-US" dirty="0"/>
              <a:t>$collection = '</a:t>
            </a:r>
            <a:r>
              <a:rPr lang="en-US" dirty="0" err="1"/>
              <a:t>abc</a:t>
            </a:r>
            <a:r>
              <a:rPr lang="en-US" dirty="0"/>
              <a:t>','def','</a:t>
            </a:r>
            <a:r>
              <a:rPr lang="en-US" dirty="0" err="1"/>
              <a:t>ghi</a:t>
            </a:r>
            <a:r>
              <a:rPr lang="en-US" dirty="0"/>
              <a:t>','</a:t>
            </a:r>
            <a:r>
              <a:rPr lang="en-US" dirty="0" err="1"/>
              <a:t>jkl</a:t>
            </a:r>
            <a:r>
              <a:rPr lang="en-US" dirty="0"/>
              <a:t>'</a:t>
            </a:r>
            <a:endParaRPr lang="en-US" sz="1100" dirty="0"/>
          </a:p>
          <a:p>
            <a:pPr lvl="3"/>
            <a:r>
              <a:rPr lang="en-US" dirty="0"/>
              <a:t>$collection -contains '</a:t>
            </a:r>
            <a:r>
              <a:rPr lang="en-US" dirty="0" err="1"/>
              <a:t>abc</a:t>
            </a:r>
            <a:r>
              <a:rPr lang="en-US" dirty="0"/>
              <a:t>'</a:t>
            </a:r>
            <a:endParaRPr lang="en-US" sz="1100" dirty="0"/>
          </a:p>
          <a:p>
            <a:pPr lvl="2"/>
            <a:r>
              <a:rPr lang="en-US" dirty="0"/>
              <a:t>Like - operator is designed for wildcard string comparisons</a:t>
            </a:r>
            <a:endParaRPr lang="en-US" sz="1100" dirty="0"/>
          </a:p>
          <a:p>
            <a:pPr lvl="3"/>
            <a:r>
              <a:rPr lang="en-US" dirty="0"/>
              <a:t>'this' -contains '*his*'</a:t>
            </a:r>
            <a:endParaRPr lang="en-US" sz="1100" dirty="0"/>
          </a:p>
          <a:p>
            <a:pPr lvl="1"/>
            <a:r>
              <a:rPr lang="en-US" dirty="0"/>
              <a:t>String Manipulation</a:t>
            </a:r>
            <a:endParaRPr lang="en-US" sz="1100" dirty="0"/>
          </a:p>
          <a:p>
            <a:pPr lvl="2"/>
            <a:r>
              <a:rPr lang="en-US" dirty="0"/>
              <a:t>"Hello" | gm</a:t>
            </a:r>
            <a:endParaRPr lang="en-US" sz="1100" dirty="0"/>
          </a:p>
          <a:p>
            <a:pPr lvl="2"/>
            <a:r>
              <a:rPr lang="en-US" dirty="0" err="1"/>
              <a:t>IndexOf</a:t>
            </a:r>
            <a:r>
              <a:rPr lang="en-US" dirty="0"/>
              <a:t>() tells you the location of a given character within the string:</a:t>
            </a:r>
            <a:endParaRPr lang="en-US" sz="1100" dirty="0"/>
          </a:p>
          <a:p>
            <a:pPr lvl="3"/>
            <a:r>
              <a:rPr lang="en-US" dirty="0"/>
              <a:t>"SERVER-R2".IndexOf("-")</a:t>
            </a:r>
            <a:endParaRPr lang="en-US" sz="1100" dirty="0"/>
          </a:p>
          <a:p>
            <a:pPr lvl="2"/>
            <a:r>
              <a:rPr lang="en-US" dirty="0" err="1"/>
              <a:t>ToLower</a:t>
            </a:r>
            <a:r>
              <a:rPr lang="en-US" dirty="0"/>
              <a:t>() and </a:t>
            </a:r>
            <a:r>
              <a:rPr lang="en-US" dirty="0" err="1"/>
              <a:t>ToUpper</a:t>
            </a:r>
            <a:r>
              <a:rPr lang="en-US" dirty="0"/>
              <a:t>() convert the case of a string</a:t>
            </a:r>
            <a:endParaRPr lang="en-US" sz="1100" dirty="0"/>
          </a:p>
          <a:p>
            <a:pPr lvl="3"/>
            <a:r>
              <a:rPr lang="en-US" dirty="0"/>
              <a:t>$</a:t>
            </a:r>
            <a:r>
              <a:rPr lang="en-US" dirty="0" err="1"/>
              <a:t>computername</a:t>
            </a:r>
            <a:r>
              <a:rPr lang="en-US" dirty="0"/>
              <a:t> = "SERVER17"</a:t>
            </a:r>
            <a:endParaRPr lang="en-US" sz="1100" dirty="0"/>
          </a:p>
          <a:p>
            <a:pPr lvl="3"/>
            <a:r>
              <a:rPr lang="en-US" dirty="0"/>
              <a:t>$</a:t>
            </a:r>
            <a:r>
              <a:rPr lang="en-US" dirty="0" err="1"/>
              <a:t>computername.tolower</a:t>
            </a:r>
            <a:r>
              <a:rPr lang="en-US" dirty="0"/>
              <a:t>()</a:t>
            </a:r>
            <a:endParaRPr lang="en-US" sz="1100" dirty="0"/>
          </a:p>
          <a:p>
            <a:pPr lvl="2"/>
            <a:r>
              <a:rPr lang="en-US" dirty="0"/>
              <a:t>Trim() removes whitespace from both ends of a string;</a:t>
            </a:r>
            <a:endParaRPr lang="en-US" sz="1100" dirty="0"/>
          </a:p>
          <a:p>
            <a:pPr lvl="3"/>
            <a:r>
              <a:rPr lang="en-US" dirty="0"/>
              <a:t>$username = " Don "</a:t>
            </a:r>
            <a:endParaRPr lang="en-US" sz="1100" dirty="0"/>
          </a:p>
          <a:p>
            <a:pPr lvl="3"/>
            <a:r>
              <a:rPr lang="en-US" dirty="0"/>
              <a:t>$</a:t>
            </a:r>
            <a:r>
              <a:rPr lang="en-US" dirty="0" err="1"/>
              <a:t>username.Trim</a:t>
            </a:r>
            <a:r>
              <a:rPr lang="en-US" dirty="0"/>
              <a:t>()</a:t>
            </a:r>
            <a:endParaRPr lang="en-US" sz="1100" dirty="0"/>
          </a:p>
          <a:p>
            <a:pPr lvl="2"/>
            <a:r>
              <a:rPr lang="en-US" dirty="0" err="1"/>
              <a:t>TrimStart</a:t>
            </a:r>
            <a:r>
              <a:rPr lang="en-US" dirty="0"/>
              <a:t>() and </a:t>
            </a:r>
            <a:r>
              <a:rPr lang="en-US" dirty="0" err="1"/>
              <a:t>TrimEnd</a:t>
            </a:r>
            <a:r>
              <a:rPr lang="en-US" dirty="0"/>
              <a:t>() remove whitespace from the beginning or end of a string, respectively</a:t>
            </a:r>
            <a:endParaRPr lang="en-US" sz="1100" dirty="0"/>
          </a:p>
          <a:p>
            <a:pPr lvl="1"/>
            <a:r>
              <a:rPr lang="en-US" dirty="0"/>
              <a:t>Date manipulation</a:t>
            </a:r>
            <a:endParaRPr lang="en-US" sz="1100" dirty="0"/>
          </a:p>
          <a:p>
            <a:pPr lvl="2"/>
            <a:r>
              <a:rPr lang="en-US" dirty="0"/>
              <a:t>get-date | gm</a:t>
            </a:r>
            <a:endParaRPr lang="en-US" sz="1100" dirty="0"/>
          </a:p>
          <a:p>
            <a:r>
              <a:rPr lang="en-US" dirty="0"/>
              <a:t>$90daysago = $</a:t>
            </a:r>
            <a:r>
              <a:rPr lang="en-US" dirty="0" err="1"/>
              <a:t>today.adddays</a:t>
            </a:r>
            <a:r>
              <a:rPr lang="en-US" dirty="0"/>
              <a:t>(-90)</a:t>
            </a:r>
          </a:p>
        </p:txBody>
      </p:sp>
      <p:sp>
        <p:nvSpPr>
          <p:cNvPr id="4" name="Slide Number Placeholder 3"/>
          <p:cNvSpPr>
            <a:spLocks noGrp="1"/>
          </p:cNvSpPr>
          <p:nvPr>
            <p:ph type="sldNum" sz="quarter" idx="5"/>
          </p:nvPr>
        </p:nvSpPr>
        <p:spPr/>
        <p:txBody>
          <a:bodyPr/>
          <a:lstStyle/>
          <a:p>
            <a:fld id="{5F0F9048-61AB-4327-A682-BC738BF64865}" type="slidenum">
              <a:rPr lang="en-US" smtClean="0"/>
              <a:t>67</a:t>
            </a:fld>
            <a:endParaRPr lang="en-US"/>
          </a:p>
        </p:txBody>
      </p:sp>
    </p:spTree>
    <p:extLst>
      <p:ext uri="{BB962C8B-B14F-4D97-AF65-F5344CB8AC3E}">
        <p14:creationId xmlns:p14="http://schemas.microsoft.com/office/powerpoint/2010/main" val="732700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68</a:t>
            </a:fld>
            <a:endParaRPr lang="en-US"/>
          </a:p>
        </p:txBody>
      </p:sp>
    </p:spTree>
    <p:extLst>
      <p:ext uri="{BB962C8B-B14F-4D97-AF65-F5344CB8AC3E}">
        <p14:creationId xmlns:p14="http://schemas.microsoft.com/office/powerpoint/2010/main" val="3787126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69</a:t>
            </a:fld>
            <a:endParaRPr lang="en-US"/>
          </a:p>
        </p:txBody>
      </p:sp>
    </p:spTree>
    <p:extLst>
      <p:ext uri="{BB962C8B-B14F-4D97-AF65-F5344CB8AC3E}">
        <p14:creationId xmlns:p14="http://schemas.microsoft.com/office/powerpoint/2010/main" val="258288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cmdlet </a:t>
            </a:r>
            <a:r>
              <a:rPr lang="en-US" dirty="0"/>
              <a:t>is a native PowerShell command-line utility. These exist only inside</a:t>
            </a:r>
          </a:p>
          <a:p>
            <a:r>
              <a:rPr lang="en-US" dirty="0"/>
              <a:t>PowerShell and are written in a .NET Framework language such as C#. The</a:t>
            </a:r>
          </a:p>
          <a:p>
            <a:r>
              <a:rPr lang="en-US" dirty="0"/>
              <a:t>word </a:t>
            </a:r>
            <a:r>
              <a:rPr lang="en-US" i="1" dirty="0"/>
              <a:t>cmdlet </a:t>
            </a:r>
            <a:r>
              <a:rPr lang="en-US" dirty="0"/>
              <a:t>is unique to PowerShell, so if you add it to your search keywords on</a:t>
            </a:r>
          </a:p>
          <a:p>
            <a:r>
              <a:rPr lang="en-US" dirty="0"/>
              <a:t>Google or Bing, the results you get back will be mainly PowerShell-related. The</a:t>
            </a:r>
          </a:p>
          <a:p>
            <a:r>
              <a:rPr lang="en-US" dirty="0"/>
              <a:t>word is pronounced </a:t>
            </a:r>
            <a:r>
              <a:rPr lang="en-US" i="1" dirty="0"/>
              <a:t>command-let</a:t>
            </a:r>
            <a:r>
              <a:rPr lang="en-US" dirty="0"/>
              <a:t>.</a:t>
            </a:r>
          </a:p>
          <a:p>
            <a:endParaRPr lang="en-US" dirty="0"/>
          </a:p>
          <a:p>
            <a:r>
              <a:rPr lang="en-US" dirty="0"/>
              <a:t>A </a:t>
            </a:r>
            <a:r>
              <a:rPr lang="en-US" i="1" dirty="0"/>
              <a:t>function </a:t>
            </a:r>
            <a:r>
              <a:rPr lang="en-US" dirty="0"/>
              <a:t>can be similar to a cmdlet, but rather than being written in a .NET</a:t>
            </a:r>
          </a:p>
          <a:p>
            <a:r>
              <a:rPr lang="en-US" dirty="0"/>
              <a:t>language, functions are written in PowerShell’s own scripting language.</a:t>
            </a:r>
          </a:p>
          <a:p>
            <a:endParaRPr lang="en-US" dirty="0"/>
          </a:p>
          <a:p>
            <a:r>
              <a:rPr lang="en-US" dirty="0"/>
              <a:t>A </a:t>
            </a:r>
            <a:r>
              <a:rPr lang="en-US" i="1" dirty="0"/>
              <a:t>workflow </a:t>
            </a:r>
            <a:r>
              <a:rPr lang="en-US" dirty="0"/>
              <a:t>is a special kind of function that ties into PowerShell’s workflow execution</a:t>
            </a:r>
          </a:p>
          <a:p>
            <a:r>
              <a:rPr lang="en-US" dirty="0"/>
              <a:t>system.</a:t>
            </a:r>
          </a:p>
          <a:p>
            <a:endParaRPr lang="en-US" dirty="0"/>
          </a:p>
          <a:p>
            <a:r>
              <a:rPr lang="en-US" dirty="0"/>
              <a:t>An </a:t>
            </a:r>
            <a:r>
              <a:rPr lang="en-US" i="1" dirty="0"/>
              <a:t>application </a:t>
            </a:r>
            <a:r>
              <a:rPr lang="en-US" dirty="0"/>
              <a:t>is any kind of external executable, including command-line utilities</a:t>
            </a:r>
          </a:p>
          <a:p>
            <a:r>
              <a:rPr lang="en-US" dirty="0"/>
              <a:t>such as Ping and Ipconfig.</a:t>
            </a:r>
          </a:p>
          <a:p>
            <a:endParaRPr lang="en-US" dirty="0"/>
          </a:p>
          <a:p>
            <a:r>
              <a:rPr lang="en-US" i="1" dirty="0"/>
              <a:t>Command </a:t>
            </a:r>
            <a:r>
              <a:rPr lang="en-US" dirty="0"/>
              <a:t>is the generic term that we use to refer to any or all of the preceding</a:t>
            </a:r>
          </a:p>
          <a:p>
            <a:r>
              <a:rPr lang="en-US" dirty="0"/>
              <a:t>terms.</a:t>
            </a:r>
          </a:p>
          <a:p>
            <a:endParaRPr lang="en-US" dirty="0"/>
          </a:p>
          <a:p>
            <a:r>
              <a:rPr lang="en-US" dirty="0"/>
              <a:t>An alias is a shortcut to a command</a:t>
            </a:r>
          </a:p>
        </p:txBody>
      </p:sp>
      <p:sp>
        <p:nvSpPr>
          <p:cNvPr id="4" name="Slide Number Placeholder 3"/>
          <p:cNvSpPr>
            <a:spLocks noGrp="1"/>
          </p:cNvSpPr>
          <p:nvPr>
            <p:ph type="sldNum" sz="quarter" idx="5"/>
          </p:nvPr>
        </p:nvSpPr>
        <p:spPr/>
        <p:txBody>
          <a:bodyPr/>
          <a:lstStyle/>
          <a:p>
            <a:fld id="{5F0F9048-61AB-4327-A682-BC738BF64865}" type="slidenum">
              <a:rPr lang="en-US" smtClean="0"/>
              <a:t>7</a:t>
            </a:fld>
            <a:endParaRPr lang="en-US"/>
          </a:p>
        </p:txBody>
      </p:sp>
    </p:spTree>
    <p:extLst>
      <p:ext uri="{BB962C8B-B14F-4D97-AF65-F5344CB8AC3E}">
        <p14:creationId xmlns:p14="http://schemas.microsoft.com/office/powerpoint/2010/main" val="32673429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70</a:t>
            </a:fld>
            <a:endParaRPr lang="en-US"/>
          </a:p>
        </p:txBody>
      </p:sp>
    </p:spTree>
    <p:extLst>
      <p:ext uri="{BB962C8B-B14F-4D97-AF65-F5344CB8AC3E}">
        <p14:creationId xmlns:p14="http://schemas.microsoft.com/office/powerpoint/2010/main" val="30852311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71</a:t>
            </a:fld>
            <a:endParaRPr lang="en-US"/>
          </a:p>
        </p:txBody>
      </p:sp>
    </p:spTree>
    <p:extLst>
      <p:ext uri="{BB962C8B-B14F-4D97-AF65-F5344CB8AC3E}">
        <p14:creationId xmlns:p14="http://schemas.microsoft.com/office/powerpoint/2010/main" val="1222178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72</a:t>
            </a:fld>
            <a:endParaRPr lang="en-US"/>
          </a:p>
        </p:txBody>
      </p:sp>
    </p:spTree>
    <p:extLst>
      <p:ext uri="{BB962C8B-B14F-4D97-AF65-F5344CB8AC3E}">
        <p14:creationId xmlns:p14="http://schemas.microsoft.com/office/powerpoint/2010/main" val="11046008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73</a:t>
            </a:fld>
            <a:endParaRPr lang="en-US"/>
          </a:p>
        </p:txBody>
      </p:sp>
    </p:spTree>
    <p:extLst>
      <p:ext uri="{BB962C8B-B14F-4D97-AF65-F5344CB8AC3E}">
        <p14:creationId xmlns:p14="http://schemas.microsoft.com/office/powerpoint/2010/main" val="147794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8</a:t>
            </a:fld>
            <a:endParaRPr lang="en-US"/>
          </a:p>
        </p:txBody>
      </p:sp>
    </p:spTree>
    <p:extLst>
      <p:ext uri="{BB962C8B-B14F-4D97-AF65-F5344CB8AC3E}">
        <p14:creationId xmlns:p14="http://schemas.microsoft.com/office/powerpoint/2010/main" val="28434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Demo/Try It Now</a:t>
            </a:r>
          </a:p>
          <a:p>
            <a:r>
              <a:rPr lang="en-US" dirty="0"/>
              <a:t>Get-Help (get-even)</a:t>
            </a:r>
          </a:p>
          <a:p>
            <a:r>
              <a:rPr lang="en-US" dirty="0"/>
              <a:t>Get-Command</a:t>
            </a:r>
          </a:p>
          <a:p>
            <a:r>
              <a:rPr lang="en-US" dirty="0"/>
              <a:t>Get-Member</a:t>
            </a:r>
          </a:p>
          <a:p>
            <a:r>
              <a:rPr lang="en-US" dirty="0"/>
              <a:t>Show-Command</a:t>
            </a:r>
          </a:p>
          <a:p>
            <a:r>
              <a:rPr lang="en-US" dirty="0"/>
              <a:t>Get-alias</a:t>
            </a:r>
          </a:p>
          <a:p>
            <a:endParaRPr lang="en-US" dirty="0"/>
          </a:p>
          <a:p>
            <a:r>
              <a:rPr lang="en-US" dirty="0"/>
              <a:t>*Note*</a:t>
            </a:r>
          </a:p>
          <a:p>
            <a:r>
              <a:rPr lang="en-US" dirty="0"/>
              <a:t>Multiple Parameter sets has unique parameters</a:t>
            </a:r>
          </a:p>
          <a:p>
            <a:endParaRPr lang="en-US" dirty="0"/>
          </a:p>
          <a:p>
            <a:r>
              <a:rPr lang="en-US" dirty="0"/>
              <a:t> Update-Help</a:t>
            </a:r>
          </a:p>
          <a:p>
            <a:endParaRPr lang="en-US" dirty="0"/>
          </a:p>
          <a:p>
            <a:r>
              <a:rPr lang="en-US" dirty="0"/>
              <a:t>get-help *even*</a:t>
            </a:r>
          </a:p>
          <a:p>
            <a:r>
              <a:rPr lang="en-US" dirty="0"/>
              <a:t>get-help Get-</a:t>
            </a:r>
            <a:r>
              <a:rPr lang="en-US" dirty="0" err="1"/>
              <a:t>WinEvent</a:t>
            </a:r>
            <a:r>
              <a:rPr lang="en-US" dirty="0"/>
              <a:t> </a:t>
            </a:r>
          </a:p>
          <a:p>
            <a:r>
              <a:rPr lang="en-US" dirty="0"/>
              <a:t>-</a:t>
            </a:r>
            <a:r>
              <a:rPr lang="en-US" dirty="0" err="1"/>
              <a:t>asstring</a:t>
            </a:r>
            <a:r>
              <a:rPr lang="en-US" dirty="0"/>
              <a:t> only works </a:t>
            </a:r>
            <a:r>
              <a:rPr lang="en-US" dirty="0" err="1"/>
              <a:t>works</a:t>
            </a:r>
            <a:r>
              <a:rPr lang="en-US" dirty="0"/>
              <a:t> with </a:t>
            </a:r>
            <a:r>
              <a:rPr lang="en-US" dirty="0" err="1"/>
              <a:t>computername</a:t>
            </a:r>
            <a:r>
              <a:rPr lang="en-US" dirty="0"/>
              <a:t> and list attribute</a:t>
            </a:r>
          </a:p>
          <a:p>
            <a:endParaRPr lang="en-US" dirty="0">
              <a:effectLst/>
            </a:endParaRPr>
          </a:p>
          <a:p>
            <a:r>
              <a:rPr lang="en-US" dirty="0">
                <a:effectLst/>
              </a:rPr>
              <a:t>[[parameter] &lt;type[]&gt;] = optional</a:t>
            </a:r>
            <a:endParaRPr lang="en-US" sz="1900" dirty="0"/>
          </a:p>
          <a:p>
            <a:r>
              <a:rPr lang="en-US" dirty="0">
                <a:effectLst/>
              </a:rPr>
              <a:t>[parameter] &lt;type&gt;= mandatory and positional</a:t>
            </a:r>
            <a:endParaRPr lang="en-US" sz="1900" dirty="0"/>
          </a:p>
          <a:p>
            <a:r>
              <a:rPr lang="en-US" dirty="0">
                <a:effectLst/>
              </a:rPr>
              <a:t>Parameter &lt;type&gt; = non-positional</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9</a:t>
            </a:fld>
            <a:endParaRPr lang="en-US"/>
          </a:p>
        </p:txBody>
      </p:sp>
    </p:spTree>
    <p:extLst>
      <p:ext uri="{BB962C8B-B14F-4D97-AF65-F5344CB8AC3E}">
        <p14:creationId xmlns:p14="http://schemas.microsoft.com/office/powerpoint/2010/main" val="27174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92B35-D2D5-4726-A13F-6F84E19963F1}"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077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393E3-5B4E-41F2-95CA-B8CA0A25C91A}" type="datetime10">
              <a:rPr lang="en-US" smtClean="0"/>
              <a:t>09:34</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6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606803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51792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519858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27185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39297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DD708-6B17-4D9C-A4DF-16A192868963}"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123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8490-42DB-47E3-B332-1B49C0F554FE}"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143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C2F79-8E42-4B05-A001-62A9AB046C0D}"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38EC0-3F59-4ABA-88BC-5BAD87326C78}" type="datetime10">
              <a:rPr lang="en-US" smtClean="0"/>
              <a:t>09:34</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41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CF554-B527-45BC-92EC-85AF5AD45FA3}" type="datetime10">
              <a:rPr lang="en-US" smtClean="0"/>
              <a:t>09:34</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926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FFFF5-A40D-421C-BFB2-E2642773C38F}" type="datetime10">
              <a:rPr lang="en-US" smtClean="0"/>
              <a:t>09:34</a:t>
            </a:fld>
            <a:endParaRPr lang="en-US" dirty="0"/>
          </a:p>
        </p:txBody>
      </p:sp>
      <p:sp>
        <p:nvSpPr>
          <p:cNvPr id="8" name="Footer Placeholder 7"/>
          <p:cNvSpPr>
            <a:spLocks noGrp="1"/>
          </p:cNvSpPr>
          <p:nvPr>
            <p:ph type="ftr" sz="quarter" idx="11"/>
          </p:nvPr>
        </p:nvSpPr>
        <p:spPr/>
        <p:txBody>
          <a:bodyPr/>
          <a:lstStyle/>
          <a:p>
            <a:r>
              <a:rPr lang="en-US"/>
              <a:t>Jameshoneycutt.net                                      twitter: @P0w3rChi3f                                      LinkedIn: in/james-honeycutt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01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19755-FA60-4F30-9293-69E2B8723AA9}" type="datetime10">
              <a:rPr lang="en-US" smtClean="0"/>
              <a:t>09:34</a:t>
            </a:fld>
            <a:endParaRPr lang="en-US" dirty="0"/>
          </a:p>
        </p:txBody>
      </p:sp>
      <p:sp>
        <p:nvSpPr>
          <p:cNvPr id="4" name="Footer Placeholder 3"/>
          <p:cNvSpPr>
            <a:spLocks noGrp="1"/>
          </p:cNvSpPr>
          <p:nvPr>
            <p:ph type="ftr" sz="quarter" idx="11"/>
          </p:nvPr>
        </p:nvSpPr>
        <p:spPr/>
        <p:txBody>
          <a:bodyPr/>
          <a:lstStyle/>
          <a:p>
            <a:r>
              <a:rPr lang="en-US"/>
              <a:t>Jameshoneycutt.net                                      twitter: @P0w3rChi3f                                      LinkedIn: in/james-honeycutt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53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FFFD7-D8A1-4491-B156-4AB843D1858F}" type="datetime10">
              <a:rPr lang="en-US" smtClean="0"/>
              <a:t>09:34</a:t>
            </a:fld>
            <a:endParaRPr lang="en-US" dirty="0"/>
          </a:p>
        </p:txBody>
      </p:sp>
      <p:sp>
        <p:nvSpPr>
          <p:cNvPr id="3" name="Footer Placeholder 2"/>
          <p:cNvSpPr>
            <a:spLocks noGrp="1"/>
          </p:cNvSpPr>
          <p:nvPr>
            <p:ph type="ftr" sz="quarter" idx="11"/>
          </p:nvPr>
        </p:nvSpPr>
        <p:spPr/>
        <p:txBody>
          <a:bodyPr/>
          <a:lstStyle/>
          <a:p>
            <a:r>
              <a:rPr lang="en-US"/>
              <a:t>Jameshoneycutt.net                                      twitter: @P0w3rChi3f                                      LinkedIn: in/james-honeycutt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43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C6AB4-9520-48DF-AE6E-1ADA6ABA0605}" type="datetime10">
              <a:rPr lang="en-US" smtClean="0"/>
              <a:t>09:34</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5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32BA400-984C-4D9E-9F95-E9992C0D894A}" type="datetime10">
              <a:rPr lang="en-US" smtClean="0"/>
              <a:t>09:34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04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DFC02D-7C20-4C14-81A3-AA9C559B9CDE}" type="datetime10">
              <a:rPr lang="en-US" smtClean="0"/>
              <a:t>09:34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Jameshoneycutt.net                                      twitter: @P0w3rChi3f                                      LinkedIn: in/james-honeycutt</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pic>
        <p:nvPicPr>
          <p:cNvPr id="7" name="Picture 6">
            <a:extLst>
              <a:ext uri="{FF2B5EF4-FFF2-40B4-BE49-F238E27FC236}">
                <a16:creationId xmlns:a16="http://schemas.microsoft.com/office/drawing/2014/main" id="{10BED710-A08A-4D59-AA18-67214BAD8BB4}"/>
              </a:ext>
            </a:extLst>
          </p:cNvPr>
          <p:cNvPicPr>
            <a:picLocks noChangeAspect="1"/>
          </p:cNvPicPr>
          <p:nvPr userDrawn="1"/>
        </p:nvPicPr>
        <p:blipFill>
          <a:blip r:embed="rId19"/>
          <a:stretch>
            <a:fillRect/>
          </a:stretch>
        </p:blipFill>
        <p:spPr>
          <a:xfrm>
            <a:off x="10682570" y="154395"/>
            <a:ext cx="1227481" cy="1456917"/>
          </a:xfrm>
          <a:prstGeom prst="rect">
            <a:avLst/>
          </a:prstGeom>
        </p:spPr>
      </p:pic>
    </p:spTree>
    <p:extLst>
      <p:ext uri="{BB962C8B-B14F-4D97-AF65-F5344CB8AC3E}">
        <p14:creationId xmlns:p14="http://schemas.microsoft.com/office/powerpoint/2010/main" val="10534651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en-us/powershell/scripting/learn/windows-powershell-glossary?view=powershell-5.1"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docs.microsoft.com/en-us/powershell/scripting/samples/creating-a-custom-input-box?view=powershell-5.1"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commonparameters?view=powershell-6"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devblogs.microsoft.com/scripting/using-scheduled-tasks-and-scheduled-jobs-in-powershel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www.stigviewer.com/stig/windows_10/2017-02-21/finding/V-68819"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www.stigviewer.com/stig/windows_server_20122012_r2_member_server/2018-10-30/finding/V-80475"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9E1AD5-3869-4B71-BFA1-3DAF0A530EBE}"/>
              </a:ext>
            </a:extLst>
          </p:cNvPr>
          <p:cNvSpPr>
            <a:spLocks noGrp="1"/>
          </p:cNvSpPr>
          <p:nvPr>
            <p:ph type="ctrTitle"/>
          </p:nvPr>
        </p:nvSpPr>
        <p:spPr>
          <a:xfrm>
            <a:off x="1751012" y="865974"/>
            <a:ext cx="8676222" cy="3643822"/>
          </a:xfrm>
        </p:spPr>
        <p:txBody>
          <a:bodyPr anchor="ctr">
            <a:normAutofit/>
          </a:bodyPr>
          <a:lstStyle/>
          <a:p>
            <a:r>
              <a:rPr lang="en-US" sz="6600"/>
              <a:t>Powershell crash course</a:t>
            </a:r>
          </a:p>
        </p:txBody>
      </p:sp>
      <p:sp>
        <p:nvSpPr>
          <p:cNvPr id="3" name="Subtitle 2">
            <a:extLst>
              <a:ext uri="{FF2B5EF4-FFF2-40B4-BE49-F238E27FC236}">
                <a16:creationId xmlns:a16="http://schemas.microsoft.com/office/drawing/2014/main" id="{4B8D4FC4-ABB2-4176-9247-FD1D319E8FD2}"/>
              </a:ext>
            </a:extLst>
          </p:cNvPr>
          <p:cNvSpPr>
            <a:spLocks noGrp="1"/>
          </p:cNvSpPr>
          <p:nvPr>
            <p:ph type="subTitle" idx="1"/>
          </p:nvPr>
        </p:nvSpPr>
        <p:spPr>
          <a:xfrm>
            <a:off x="1751012" y="5542384"/>
            <a:ext cx="8676222" cy="628260"/>
          </a:xfrm>
        </p:spPr>
        <p:txBody>
          <a:bodyPr>
            <a:normAutofit/>
          </a:bodyPr>
          <a:lstStyle/>
          <a:p>
            <a:r>
              <a:rPr lang="en-US" sz="2800">
                <a:solidFill>
                  <a:srgbClr val="E6E6E6"/>
                </a:solidFill>
              </a:rPr>
              <a:t>Presented by: James Honeycutt</a:t>
            </a:r>
          </a:p>
        </p:txBody>
      </p:sp>
      <p:sp>
        <p:nvSpPr>
          <p:cNvPr id="5" name="Footer Placeholder 4">
            <a:extLst>
              <a:ext uri="{FF2B5EF4-FFF2-40B4-BE49-F238E27FC236}">
                <a16:creationId xmlns:a16="http://schemas.microsoft.com/office/drawing/2014/main" id="{365A3E0F-80FD-41A2-AA3E-5F1CB4DFB480}"/>
              </a:ext>
            </a:extLst>
          </p:cNvPr>
          <p:cNvSpPr>
            <a:spLocks noGrp="1"/>
          </p:cNvSpPr>
          <p:nvPr>
            <p:ph type="ftr" sz="quarter" idx="11"/>
          </p:nvPr>
        </p:nvSpPr>
        <p:spPr>
          <a:xfrm>
            <a:off x="1141412" y="6263335"/>
            <a:ext cx="7543800" cy="365125"/>
          </a:xfrm>
        </p:spPr>
        <p:txBody>
          <a:bodyPr>
            <a:normAutofit/>
          </a:bodyPr>
          <a:lstStyle/>
          <a:p>
            <a:pPr>
              <a:spcAft>
                <a:spcPts val="600"/>
              </a:spcAft>
            </a:pPr>
            <a:r>
              <a:rPr lang="en-US">
                <a:solidFill>
                  <a:srgbClr val="E6E6E6"/>
                </a:solidFill>
              </a:rPr>
              <a:t>Jameshoneycutt.net                                      twitter: @P0w3rChi3f                                      LinkedIn: in/james-honeycutt</a:t>
            </a:r>
          </a:p>
        </p:txBody>
      </p:sp>
      <p:sp>
        <p:nvSpPr>
          <p:cNvPr id="4" name="Date Placeholder 3">
            <a:extLst>
              <a:ext uri="{FF2B5EF4-FFF2-40B4-BE49-F238E27FC236}">
                <a16:creationId xmlns:a16="http://schemas.microsoft.com/office/drawing/2014/main" id="{238E30AB-50CA-4572-9B9E-8E169EAC5FF1}"/>
              </a:ext>
            </a:extLst>
          </p:cNvPr>
          <p:cNvSpPr>
            <a:spLocks noGrp="1"/>
          </p:cNvSpPr>
          <p:nvPr>
            <p:ph type="dt" sz="half" idx="10"/>
          </p:nvPr>
        </p:nvSpPr>
        <p:spPr>
          <a:xfrm>
            <a:off x="8837612" y="6263335"/>
            <a:ext cx="1600200" cy="365125"/>
          </a:xfrm>
        </p:spPr>
        <p:txBody>
          <a:bodyPr>
            <a:normAutofit/>
          </a:bodyPr>
          <a:lstStyle/>
          <a:p>
            <a:pPr>
              <a:spcAft>
                <a:spcPts val="600"/>
              </a:spcAft>
            </a:pPr>
            <a:fld id="{11AA3576-45B6-4146-B695-FA99A0D01E25}" type="datetime10">
              <a:rPr lang="en-US">
                <a:solidFill>
                  <a:srgbClr val="E6E6E6"/>
                </a:solidFill>
              </a:rPr>
              <a:pPr>
                <a:spcAft>
                  <a:spcPts val="600"/>
                </a:spcAft>
              </a:pPr>
              <a:t>09:34</a:t>
            </a:fld>
            <a:endParaRPr lang="en-US">
              <a:solidFill>
                <a:srgbClr val="E6E6E6"/>
              </a:solidFill>
            </a:endParaRPr>
          </a:p>
        </p:txBody>
      </p:sp>
      <p:sp>
        <p:nvSpPr>
          <p:cNvPr id="6" name="Slide Number Placeholder 5">
            <a:extLst>
              <a:ext uri="{FF2B5EF4-FFF2-40B4-BE49-F238E27FC236}">
                <a16:creationId xmlns:a16="http://schemas.microsoft.com/office/drawing/2014/main" id="{5C43D029-324C-4B27-BAF7-8C6E0AA1D5EA}"/>
              </a:ext>
            </a:extLst>
          </p:cNvPr>
          <p:cNvSpPr>
            <a:spLocks noGrp="1"/>
          </p:cNvSpPr>
          <p:nvPr>
            <p:ph type="sldNum" sz="quarter" idx="12"/>
          </p:nvPr>
        </p:nvSpPr>
        <p:spPr>
          <a:xfrm>
            <a:off x="10514012" y="6263335"/>
            <a:ext cx="551167" cy="365125"/>
          </a:xfrm>
        </p:spPr>
        <p:txBody>
          <a:bodyPr>
            <a:normAutofit/>
          </a:bodyPr>
          <a:lstStyle/>
          <a:p>
            <a:pPr>
              <a:spcAft>
                <a:spcPts val="600"/>
              </a:spcAft>
            </a:pPr>
            <a:fld id="{6D22F896-40B5-4ADD-8801-0D06FADFA095}" type="slidenum">
              <a:rPr lang="en-US">
                <a:solidFill>
                  <a:srgbClr val="E6E6E6"/>
                </a:solidFill>
              </a:rPr>
              <a:pPr>
                <a:spcAft>
                  <a:spcPts val="600"/>
                </a:spcAft>
              </a:pPr>
              <a:t>1</a:t>
            </a:fld>
            <a:endParaRPr lang="en-US">
              <a:solidFill>
                <a:srgbClr val="E6E6E6"/>
              </a:solidFill>
            </a:endParaRPr>
          </a:p>
        </p:txBody>
      </p:sp>
    </p:spTree>
    <p:extLst>
      <p:ext uri="{BB962C8B-B14F-4D97-AF65-F5344CB8AC3E}">
        <p14:creationId xmlns:p14="http://schemas.microsoft.com/office/powerpoint/2010/main" val="12577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224-253E-4354-8064-E3DC0538344C}"/>
              </a:ext>
            </a:extLst>
          </p:cNvPr>
          <p:cNvSpPr>
            <a:spLocks noGrp="1"/>
          </p:cNvSpPr>
          <p:nvPr>
            <p:ph type="title"/>
          </p:nvPr>
        </p:nvSpPr>
        <p:spPr/>
        <p:txBody>
          <a:bodyPr/>
          <a:lstStyle/>
          <a:p>
            <a:pPr algn="ctr"/>
            <a:r>
              <a:rPr lang="en-US" dirty="0"/>
              <a:t>External Commands</a:t>
            </a:r>
          </a:p>
        </p:txBody>
      </p:sp>
      <p:sp>
        <p:nvSpPr>
          <p:cNvPr id="7" name="Content Placeholder 6">
            <a:extLst>
              <a:ext uri="{FF2B5EF4-FFF2-40B4-BE49-F238E27FC236}">
                <a16:creationId xmlns:a16="http://schemas.microsoft.com/office/drawing/2014/main" id="{B7E6C4CC-9545-4F17-97B8-C7E5BDE38DF9}"/>
              </a:ext>
            </a:extLst>
          </p:cNvPr>
          <p:cNvSpPr>
            <a:spLocks noGrp="1"/>
          </p:cNvSpPr>
          <p:nvPr>
            <p:ph idx="1"/>
          </p:nvPr>
        </p:nvSpPr>
        <p:spPr/>
        <p:txBody>
          <a:bodyPr/>
          <a:lstStyle/>
          <a:p>
            <a:r>
              <a:rPr lang="en-US" dirty="0">
                <a:effectLst>
                  <a:outerShdw blurRad="38100" dist="38100" dir="2700000" algn="tl">
                    <a:srgbClr val="000000">
                      <a:alpha val="43137"/>
                    </a:srgbClr>
                  </a:outerShdw>
                </a:effectLst>
              </a:rPr>
              <a:t>Ipconfig; ping; </a:t>
            </a:r>
            <a:r>
              <a:rPr lang="en-US" dirty="0" err="1">
                <a:effectLst>
                  <a:outerShdw blurRad="38100" dist="38100" dir="2700000" algn="tl">
                    <a:srgbClr val="000000">
                      <a:alpha val="43137"/>
                    </a:srgbClr>
                  </a:outerShdw>
                </a:effectLst>
              </a:rPr>
              <a:t>nslookup</a:t>
            </a:r>
            <a:r>
              <a:rPr lang="en-US" dirty="0">
                <a:effectLst>
                  <a:outerShdw blurRad="38100" dist="38100" dir="2700000" algn="tl">
                    <a:srgbClr val="000000">
                      <a:alpha val="43137"/>
                    </a:srgbClr>
                  </a:outerShdw>
                </a:effectLst>
              </a:rPr>
              <a:t>; net; </a:t>
            </a:r>
            <a:r>
              <a:rPr lang="en-US" dirty="0" err="1">
                <a:effectLst>
                  <a:outerShdw blurRad="38100" dist="38100" dir="2700000" algn="tl">
                    <a:srgbClr val="000000">
                      <a:alpha val="43137"/>
                    </a:srgbClr>
                  </a:outerShdw>
                </a:effectLst>
              </a:rPr>
              <a:t>dsmove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&amp; -executes commands </a:t>
            </a:r>
          </a:p>
          <a:p>
            <a:r>
              <a:rPr lang="en-US" dirty="0">
                <a:effectLst>
                  <a:outerShdw blurRad="38100" dist="38100" dir="2700000" algn="tl">
                    <a:srgbClr val="000000">
                      <a:alpha val="43137"/>
                    </a:srgbClr>
                  </a:outerShdw>
                </a:effectLst>
              </a:rPr>
              <a:t>--% directs PowerShell to refrain from interpreting input as PowerShell commands or expressions</a:t>
            </a:r>
          </a:p>
        </p:txBody>
      </p:sp>
      <p:sp>
        <p:nvSpPr>
          <p:cNvPr id="3" name="Date Placeholder 2">
            <a:extLst>
              <a:ext uri="{FF2B5EF4-FFF2-40B4-BE49-F238E27FC236}">
                <a16:creationId xmlns:a16="http://schemas.microsoft.com/office/drawing/2014/main" id="{2B5362C3-6D45-4ECB-9A06-8F11A3C05D07}"/>
              </a:ext>
            </a:extLst>
          </p:cNvPr>
          <p:cNvSpPr>
            <a:spLocks noGrp="1"/>
          </p:cNvSpPr>
          <p:nvPr>
            <p:ph type="dt" sz="half" idx="10"/>
          </p:nvPr>
        </p:nvSpPr>
        <p:spPr/>
        <p:txBody>
          <a:bodyPr/>
          <a:lstStyle/>
          <a:p>
            <a:fld id="{411386BF-A9F7-48F5-BE9E-C6F3E2407584}" type="datetime10">
              <a:rPr lang="en-US" smtClean="0"/>
              <a:t>09:34</a:t>
            </a:fld>
            <a:endParaRPr lang="en-US" dirty="0"/>
          </a:p>
        </p:txBody>
      </p:sp>
      <p:sp>
        <p:nvSpPr>
          <p:cNvPr id="5" name="Footer Placeholder 4">
            <a:extLst>
              <a:ext uri="{FF2B5EF4-FFF2-40B4-BE49-F238E27FC236}">
                <a16:creationId xmlns:a16="http://schemas.microsoft.com/office/drawing/2014/main" id="{501F2FF1-2BEB-4467-AAB2-1397C8B77940}"/>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7D99BF6-1DA9-4FD3-A631-F4CD53E78A9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61740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875-AEB0-416A-B6D9-889EAB47A0AC}"/>
              </a:ext>
            </a:extLst>
          </p:cNvPr>
          <p:cNvSpPr>
            <a:spLocks noGrp="1"/>
          </p:cNvSpPr>
          <p:nvPr>
            <p:ph type="title"/>
          </p:nvPr>
        </p:nvSpPr>
        <p:spPr/>
        <p:txBody>
          <a:bodyPr/>
          <a:lstStyle/>
          <a:p>
            <a:r>
              <a:rPr lang="en-US" dirty="0"/>
              <a:t>Dealing with errors</a:t>
            </a:r>
          </a:p>
        </p:txBody>
      </p:sp>
      <p:pic>
        <p:nvPicPr>
          <p:cNvPr id="6" name="Content Placeholder 5">
            <a:extLst>
              <a:ext uri="{FF2B5EF4-FFF2-40B4-BE49-F238E27FC236}">
                <a16:creationId xmlns:a16="http://schemas.microsoft.com/office/drawing/2014/main" id="{369F5076-4C0A-4E57-BEE1-966E717215E2}"/>
              </a:ext>
            </a:extLst>
          </p:cNvPr>
          <p:cNvPicPr>
            <a:picLocks noGrp="1" noChangeAspect="1"/>
          </p:cNvPicPr>
          <p:nvPr>
            <p:ph idx="1"/>
          </p:nvPr>
        </p:nvPicPr>
        <p:blipFill>
          <a:blip r:embed="rId3"/>
          <a:stretch>
            <a:fillRect/>
          </a:stretch>
        </p:blipFill>
        <p:spPr>
          <a:xfrm>
            <a:off x="1141410" y="1838468"/>
            <a:ext cx="9906000" cy="1434475"/>
          </a:xfrm>
          <a:prstGeom prst="rect">
            <a:avLst/>
          </a:prstGeom>
        </p:spPr>
      </p:pic>
      <p:sp>
        <p:nvSpPr>
          <p:cNvPr id="3" name="Date Placeholder 2">
            <a:extLst>
              <a:ext uri="{FF2B5EF4-FFF2-40B4-BE49-F238E27FC236}">
                <a16:creationId xmlns:a16="http://schemas.microsoft.com/office/drawing/2014/main" id="{8E07AE38-0666-4B4A-8AD8-D1AC65C45A87}"/>
              </a:ext>
            </a:extLst>
          </p:cNvPr>
          <p:cNvSpPr>
            <a:spLocks noGrp="1"/>
          </p:cNvSpPr>
          <p:nvPr>
            <p:ph type="dt" sz="half" idx="10"/>
          </p:nvPr>
        </p:nvSpPr>
        <p:spPr/>
        <p:txBody>
          <a:bodyPr/>
          <a:lstStyle/>
          <a:p>
            <a:fld id="{D0D54DC8-74EB-43D7-BDD2-347F8FCB901D}" type="datetime10">
              <a:rPr lang="en-US" smtClean="0"/>
              <a:t>09:34</a:t>
            </a:fld>
            <a:endParaRPr lang="en-US" dirty="0"/>
          </a:p>
        </p:txBody>
      </p:sp>
      <p:sp>
        <p:nvSpPr>
          <p:cNvPr id="4" name="Footer Placeholder 3">
            <a:extLst>
              <a:ext uri="{FF2B5EF4-FFF2-40B4-BE49-F238E27FC236}">
                <a16:creationId xmlns:a16="http://schemas.microsoft.com/office/drawing/2014/main" id="{B918A1F4-7478-4B6C-BAC5-451838481A0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065D603-B388-4507-9F15-CCE7E6F59937}"/>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6CC6B1B0-3115-453D-AF38-B8C4C68FBC57}"/>
              </a:ext>
            </a:extLst>
          </p:cNvPr>
          <p:cNvPicPr>
            <a:picLocks noChangeAspect="1"/>
          </p:cNvPicPr>
          <p:nvPr/>
        </p:nvPicPr>
        <p:blipFill>
          <a:blip r:embed="rId4"/>
          <a:stretch>
            <a:fillRect/>
          </a:stretch>
        </p:blipFill>
        <p:spPr>
          <a:xfrm>
            <a:off x="1141410" y="3485149"/>
            <a:ext cx="9906000" cy="1776058"/>
          </a:xfrm>
          <a:prstGeom prst="rect">
            <a:avLst/>
          </a:prstGeom>
        </p:spPr>
      </p:pic>
    </p:spTree>
    <p:extLst>
      <p:ext uri="{BB962C8B-B14F-4D97-AF65-F5344CB8AC3E}">
        <p14:creationId xmlns:p14="http://schemas.microsoft.com/office/powerpoint/2010/main" val="143746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09:34</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31019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0BA6-96AB-4CB1-9EE4-FD2525185063}"/>
              </a:ext>
            </a:extLst>
          </p:cNvPr>
          <p:cNvSpPr>
            <a:spLocks noGrp="1"/>
          </p:cNvSpPr>
          <p:nvPr>
            <p:ph type="title"/>
          </p:nvPr>
        </p:nvSpPr>
        <p:spPr/>
        <p:txBody>
          <a:bodyPr/>
          <a:lstStyle/>
          <a:p>
            <a:pPr algn="ctr"/>
            <a:r>
              <a:rPr lang="en-US" dirty="0"/>
              <a:t>Providers</a:t>
            </a:r>
          </a:p>
        </p:txBody>
      </p:sp>
      <p:sp>
        <p:nvSpPr>
          <p:cNvPr id="3" name="Content Placeholder 2">
            <a:extLst>
              <a:ext uri="{FF2B5EF4-FFF2-40B4-BE49-F238E27FC236}">
                <a16:creationId xmlns:a16="http://schemas.microsoft.com/office/drawing/2014/main" id="{DDE8A56C-A6CD-4A93-A73C-CAEE056881F3}"/>
              </a:ext>
            </a:extLst>
          </p:cNvPr>
          <p:cNvSpPr>
            <a:spLocks noGrp="1"/>
          </p:cNvSpPr>
          <p:nvPr>
            <p:ph idx="1"/>
          </p:nvPr>
        </p:nvSpPr>
        <p:spPr/>
        <p:txBody>
          <a:bodyPr/>
          <a:lstStyle/>
          <a:p>
            <a:r>
              <a:rPr lang="en-US" dirty="0"/>
              <a:t>get-help </a:t>
            </a:r>
            <a:r>
              <a:rPr lang="en-US" dirty="0" err="1"/>
              <a:t>about_Providers</a:t>
            </a:r>
            <a:endParaRPr lang="en-US" dirty="0"/>
          </a:p>
          <a:p>
            <a:r>
              <a:rPr lang="en-US" dirty="0"/>
              <a:t>Get-</a:t>
            </a:r>
            <a:r>
              <a:rPr lang="en-US" dirty="0" err="1"/>
              <a:t>psproviders</a:t>
            </a:r>
            <a:endParaRPr lang="en-US" dirty="0"/>
          </a:p>
          <a:p>
            <a:pPr lvl="1"/>
            <a:r>
              <a:rPr lang="en-US" dirty="0" err="1"/>
              <a:t>ShouldProcess</a:t>
            </a:r>
            <a:endParaRPr lang="en-US" dirty="0"/>
          </a:p>
          <a:p>
            <a:pPr lvl="1"/>
            <a:r>
              <a:rPr lang="en-US" dirty="0"/>
              <a:t>Filter</a:t>
            </a:r>
          </a:p>
          <a:p>
            <a:pPr lvl="1"/>
            <a:r>
              <a:rPr lang="en-US" dirty="0"/>
              <a:t>Credentials</a:t>
            </a:r>
          </a:p>
          <a:p>
            <a:pPr lvl="1"/>
            <a:r>
              <a:rPr lang="en-US" dirty="0"/>
              <a:t>Transactions</a:t>
            </a:r>
          </a:p>
          <a:p>
            <a:r>
              <a:rPr lang="en-US" dirty="0"/>
              <a:t>Most Providers have the word Item in their cmdlets.</a:t>
            </a:r>
          </a:p>
        </p:txBody>
      </p:sp>
      <p:sp>
        <p:nvSpPr>
          <p:cNvPr id="6" name="Date Placeholder 5">
            <a:extLst>
              <a:ext uri="{FF2B5EF4-FFF2-40B4-BE49-F238E27FC236}">
                <a16:creationId xmlns:a16="http://schemas.microsoft.com/office/drawing/2014/main" id="{8F12AFAC-3787-4390-8FFB-9F4A8CECA488}"/>
              </a:ext>
            </a:extLst>
          </p:cNvPr>
          <p:cNvSpPr>
            <a:spLocks noGrp="1"/>
          </p:cNvSpPr>
          <p:nvPr>
            <p:ph type="dt" sz="half" idx="10"/>
          </p:nvPr>
        </p:nvSpPr>
        <p:spPr/>
        <p:txBody>
          <a:bodyPr/>
          <a:lstStyle/>
          <a:p>
            <a:fld id="{670D266C-5E7A-4E49-8A4D-91083D8C7E85}" type="datetime10">
              <a:rPr lang="en-US" smtClean="0"/>
              <a:t>09:34</a:t>
            </a:fld>
            <a:endParaRPr lang="en-US" dirty="0"/>
          </a:p>
        </p:txBody>
      </p:sp>
      <p:sp>
        <p:nvSpPr>
          <p:cNvPr id="4" name="Footer Placeholder 3">
            <a:extLst>
              <a:ext uri="{FF2B5EF4-FFF2-40B4-BE49-F238E27FC236}">
                <a16:creationId xmlns:a16="http://schemas.microsoft.com/office/drawing/2014/main" id="{5098929E-F224-42A4-801D-746A80E82175}"/>
              </a:ext>
            </a:extLst>
          </p:cNvPr>
          <p:cNvSpPr>
            <a:spLocks noGrp="1"/>
          </p:cNvSpPr>
          <p:nvPr>
            <p:ph type="ftr" sz="quarter" idx="11"/>
          </p:nvPr>
        </p:nvSpPr>
        <p:spPr>
          <a:xfrm>
            <a:off x="1141411" y="5883275"/>
            <a:ext cx="940731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125C063F-4CCD-471C-91F5-9231903C0B26}"/>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98486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F402-62CB-45E4-BEA0-E6E0B8771E5B}"/>
              </a:ext>
            </a:extLst>
          </p:cNvPr>
          <p:cNvSpPr>
            <a:spLocks noGrp="1"/>
          </p:cNvSpPr>
          <p:nvPr>
            <p:ph type="title"/>
          </p:nvPr>
        </p:nvSpPr>
        <p:spPr/>
        <p:txBody>
          <a:bodyPr/>
          <a:lstStyle/>
          <a:p>
            <a:pPr algn="ctr"/>
            <a:r>
              <a:rPr lang="en-US" dirty="0"/>
              <a:t>Navigating the filesystem</a:t>
            </a:r>
          </a:p>
        </p:txBody>
      </p:sp>
      <p:sp>
        <p:nvSpPr>
          <p:cNvPr id="3" name="Content Placeholder 2">
            <a:extLst>
              <a:ext uri="{FF2B5EF4-FFF2-40B4-BE49-F238E27FC236}">
                <a16:creationId xmlns:a16="http://schemas.microsoft.com/office/drawing/2014/main" id="{C449D1D5-3D6B-41CA-8A1B-33903C86E2B2}"/>
              </a:ext>
            </a:extLst>
          </p:cNvPr>
          <p:cNvSpPr>
            <a:spLocks noGrp="1"/>
          </p:cNvSpPr>
          <p:nvPr>
            <p:ph idx="1"/>
          </p:nvPr>
        </p:nvSpPr>
        <p:spPr/>
        <p:txBody>
          <a:bodyPr/>
          <a:lstStyle/>
          <a:p>
            <a:r>
              <a:rPr lang="en-US" dirty="0"/>
              <a:t>Profile Scripts</a:t>
            </a:r>
          </a:p>
          <a:p>
            <a:r>
              <a:rPr lang="en-US" dirty="0"/>
              <a:t>Set-location</a:t>
            </a:r>
          </a:p>
          <a:p>
            <a:r>
              <a:rPr lang="en-US" dirty="0"/>
              <a:t>New-item</a:t>
            </a:r>
          </a:p>
          <a:p>
            <a:r>
              <a:rPr lang="en-US" dirty="0"/>
              <a:t>Path parameter</a:t>
            </a:r>
          </a:p>
          <a:p>
            <a:pPr lvl="1"/>
            <a:r>
              <a:rPr lang="en-US" dirty="0"/>
              <a:t>Literal Paths</a:t>
            </a:r>
          </a:p>
          <a:p>
            <a:pPr lvl="1"/>
            <a:r>
              <a:rPr lang="en-US" dirty="0"/>
              <a:t>* - zero or more characters</a:t>
            </a:r>
          </a:p>
          <a:p>
            <a:pPr lvl="1"/>
            <a:r>
              <a:rPr lang="en-US" dirty="0"/>
              <a:t>? – a single character</a:t>
            </a:r>
          </a:p>
          <a:p>
            <a:pPr lvl="1"/>
            <a:endParaRPr lang="en-US" dirty="0"/>
          </a:p>
        </p:txBody>
      </p:sp>
      <p:sp>
        <p:nvSpPr>
          <p:cNvPr id="6" name="Date Placeholder 5">
            <a:extLst>
              <a:ext uri="{FF2B5EF4-FFF2-40B4-BE49-F238E27FC236}">
                <a16:creationId xmlns:a16="http://schemas.microsoft.com/office/drawing/2014/main" id="{CAED8279-9E60-4EFD-B2F2-C4A023E88754}"/>
              </a:ext>
            </a:extLst>
          </p:cNvPr>
          <p:cNvSpPr>
            <a:spLocks noGrp="1"/>
          </p:cNvSpPr>
          <p:nvPr>
            <p:ph type="dt" sz="half" idx="10"/>
          </p:nvPr>
        </p:nvSpPr>
        <p:spPr/>
        <p:txBody>
          <a:bodyPr/>
          <a:lstStyle/>
          <a:p>
            <a:fld id="{BE68C2A5-DDF5-44AA-B5D8-FD0F6BF941D3}" type="datetime10">
              <a:rPr lang="en-US" smtClean="0"/>
              <a:t>09:34</a:t>
            </a:fld>
            <a:endParaRPr lang="en-US" dirty="0"/>
          </a:p>
        </p:txBody>
      </p:sp>
      <p:sp>
        <p:nvSpPr>
          <p:cNvPr id="4" name="Footer Placeholder 3">
            <a:extLst>
              <a:ext uri="{FF2B5EF4-FFF2-40B4-BE49-F238E27FC236}">
                <a16:creationId xmlns:a16="http://schemas.microsoft.com/office/drawing/2014/main" id="{14C5EFF2-796D-4AEC-86BA-E2A822279160}"/>
              </a:ext>
            </a:extLst>
          </p:cNvPr>
          <p:cNvSpPr>
            <a:spLocks noGrp="1"/>
          </p:cNvSpPr>
          <p:nvPr>
            <p:ph type="ftr" sz="quarter" idx="11"/>
          </p:nvPr>
        </p:nvSpPr>
        <p:spPr>
          <a:xfrm>
            <a:off x="1141411" y="5883275"/>
            <a:ext cx="939406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5EED8B-2E86-47C1-B4B1-AE9B11ED0808}"/>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792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8283-2ED6-484B-9291-DB1FD745729B}"/>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3010DF18-F055-41DE-BBC4-CDD07C08CCCD}"/>
              </a:ext>
            </a:extLst>
          </p:cNvPr>
          <p:cNvSpPr>
            <a:spLocks noGrp="1"/>
          </p:cNvSpPr>
          <p:nvPr>
            <p:ph idx="1"/>
          </p:nvPr>
        </p:nvSpPr>
        <p:spPr/>
        <p:txBody>
          <a:bodyPr/>
          <a:lstStyle/>
          <a:p>
            <a:r>
              <a:rPr lang="en-US" dirty="0">
                <a:effectLst/>
              </a:rPr>
              <a:t>Object - It represents a single thing, such as a single process or a single service.</a:t>
            </a:r>
          </a:p>
          <a:p>
            <a:r>
              <a:rPr lang="en-US" dirty="0">
                <a:effectLst/>
              </a:rPr>
              <a:t>Property - It represents one piece of information about an object, such as a process name, process ID, or service status.</a:t>
            </a:r>
          </a:p>
          <a:p>
            <a:r>
              <a:rPr lang="en-US" dirty="0">
                <a:effectLst/>
              </a:rPr>
              <a:t>Method - A method is related to a single object and makes that object do something - for example, killing a process or starting a service.</a:t>
            </a:r>
          </a:p>
          <a:p>
            <a:r>
              <a:rPr lang="en-US" dirty="0">
                <a:effectLst/>
              </a:rPr>
              <a:t>Collection - This is the entire set of objects</a:t>
            </a:r>
            <a:endParaRPr lang="en-US" dirty="0"/>
          </a:p>
        </p:txBody>
      </p:sp>
      <p:sp>
        <p:nvSpPr>
          <p:cNvPr id="6" name="Date Placeholder 5">
            <a:extLst>
              <a:ext uri="{FF2B5EF4-FFF2-40B4-BE49-F238E27FC236}">
                <a16:creationId xmlns:a16="http://schemas.microsoft.com/office/drawing/2014/main" id="{AD5BCC32-259D-474D-8798-138C75321C69}"/>
              </a:ext>
            </a:extLst>
          </p:cNvPr>
          <p:cNvSpPr>
            <a:spLocks noGrp="1"/>
          </p:cNvSpPr>
          <p:nvPr>
            <p:ph type="dt" sz="half" idx="10"/>
          </p:nvPr>
        </p:nvSpPr>
        <p:spPr/>
        <p:txBody>
          <a:bodyPr/>
          <a:lstStyle/>
          <a:p>
            <a:fld id="{C512FE45-71B5-48BC-B8E9-6ADE687770C3}" type="datetime10">
              <a:rPr lang="en-US" smtClean="0"/>
              <a:t>09:34</a:t>
            </a:fld>
            <a:endParaRPr lang="en-US" dirty="0"/>
          </a:p>
        </p:txBody>
      </p:sp>
      <p:sp>
        <p:nvSpPr>
          <p:cNvPr id="4" name="Footer Placeholder 3">
            <a:extLst>
              <a:ext uri="{FF2B5EF4-FFF2-40B4-BE49-F238E27FC236}">
                <a16:creationId xmlns:a16="http://schemas.microsoft.com/office/drawing/2014/main" id="{179FCD3E-6A09-419A-A8B2-10D6250E18F9}"/>
              </a:ext>
            </a:extLst>
          </p:cNvPr>
          <p:cNvSpPr>
            <a:spLocks noGrp="1"/>
          </p:cNvSpPr>
          <p:nvPr>
            <p:ph type="ftr" sz="quarter" idx="11"/>
          </p:nvPr>
        </p:nvSpPr>
        <p:spPr>
          <a:xfrm>
            <a:off x="1141411" y="5883275"/>
            <a:ext cx="81441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82C605-6A3D-4EF5-81C0-7700665D636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98229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688B-7025-41F6-A9A7-1CA8E6A05528}"/>
              </a:ext>
            </a:extLst>
          </p:cNvPr>
          <p:cNvSpPr>
            <a:spLocks noGrp="1"/>
          </p:cNvSpPr>
          <p:nvPr>
            <p:ph type="title"/>
          </p:nvPr>
        </p:nvSpPr>
        <p:spPr/>
        <p:txBody>
          <a:bodyPr/>
          <a:lstStyle/>
          <a:p>
            <a:pPr algn="ctr"/>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1B49D2C9-619C-41F1-8C14-F6D3FE934D11}"/>
              </a:ext>
            </a:extLst>
          </p:cNvPr>
          <p:cNvSpPr>
            <a:spLocks noGrp="1"/>
          </p:cNvSpPr>
          <p:nvPr>
            <p:ph idx="1"/>
          </p:nvPr>
        </p:nvSpPr>
        <p:spPr/>
        <p:txBody>
          <a:bodyPr/>
          <a:lstStyle/>
          <a:p>
            <a:r>
              <a:rPr lang="en-US" dirty="0" err="1"/>
              <a:t>ScriptProperty</a:t>
            </a:r>
            <a:r>
              <a:rPr lang="en-US" dirty="0"/>
              <a:t> -</a:t>
            </a:r>
          </a:p>
          <a:p>
            <a:r>
              <a:rPr lang="en-US" dirty="0"/>
              <a:t>Property - </a:t>
            </a:r>
          </a:p>
          <a:p>
            <a:r>
              <a:rPr lang="en-US" dirty="0" err="1"/>
              <a:t>NoteProperty</a:t>
            </a:r>
            <a:r>
              <a:rPr lang="en-US" dirty="0"/>
              <a:t> - </a:t>
            </a:r>
          </a:p>
          <a:p>
            <a:r>
              <a:rPr lang="en-US" dirty="0" err="1"/>
              <a:t>AliasProperty</a:t>
            </a:r>
            <a:r>
              <a:rPr lang="en-US" dirty="0"/>
              <a:t> - </a:t>
            </a:r>
          </a:p>
        </p:txBody>
      </p:sp>
      <p:sp>
        <p:nvSpPr>
          <p:cNvPr id="6" name="Date Placeholder 5">
            <a:extLst>
              <a:ext uri="{FF2B5EF4-FFF2-40B4-BE49-F238E27FC236}">
                <a16:creationId xmlns:a16="http://schemas.microsoft.com/office/drawing/2014/main" id="{057735FA-107A-444B-8C13-16FCDDBEC943}"/>
              </a:ext>
            </a:extLst>
          </p:cNvPr>
          <p:cNvSpPr>
            <a:spLocks noGrp="1"/>
          </p:cNvSpPr>
          <p:nvPr>
            <p:ph type="dt" sz="half" idx="10"/>
          </p:nvPr>
        </p:nvSpPr>
        <p:spPr/>
        <p:txBody>
          <a:bodyPr/>
          <a:lstStyle/>
          <a:p>
            <a:fld id="{BDD439D0-EE23-47F2-9021-5592E32D82D0}" type="datetime10">
              <a:rPr lang="en-US" smtClean="0"/>
              <a:t>09:34</a:t>
            </a:fld>
            <a:endParaRPr lang="en-US" dirty="0"/>
          </a:p>
        </p:txBody>
      </p:sp>
      <p:sp>
        <p:nvSpPr>
          <p:cNvPr id="4" name="Footer Placeholder 3">
            <a:extLst>
              <a:ext uri="{FF2B5EF4-FFF2-40B4-BE49-F238E27FC236}">
                <a16:creationId xmlns:a16="http://schemas.microsoft.com/office/drawing/2014/main" id="{0DA08F22-FD8C-4C52-A781-3921F21F42C3}"/>
              </a:ext>
            </a:extLst>
          </p:cNvPr>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2D3EF3D-1F03-4721-9CFA-0ACFC2B3358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3325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5D1-17D6-44E9-A93B-6D6F994A31DD}"/>
              </a:ext>
            </a:extLst>
          </p:cNvPr>
          <p:cNvSpPr>
            <a:spLocks noGrp="1"/>
          </p:cNvSpPr>
          <p:nvPr>
            <p:ph type="title"/>
          </p:nvPr>
        </p:nvSpPr>
        <p:spPr/>
        <p:txBody>
          <a:bodyPr/>
          <a:lstStyle/>
          <a:p>
            <a:pPr algn="ctr"/>
            <a:r>
              <a:rPr lang="en-US" dirty="0"/>
              <a:t>Variables</a:t>
            </a:r>
          </a:p>
        </p:txBody>
      </p:sp>
      <p:sp>
        <p:nvSpPr>
          <p:cNvPr id="7" name="Content Placeholder 6">
            <a:extLst>
              <a:ext uri="{FF2B5EF4-FFF2-40B4-BE49-F238E27FC236}">
                <a16:creationId xmlns:a16="http://schemas.microsoft.com/office/drawing/2014/main" id="{FCCB4660-B3BC-42C6-9238-8BAB05487A39}"/>
              </a:ext>
            </a:extLst>
          </p:cNvPr>
          <p:cNvSpPr>
            <a:spLocks noGrp="1"/>
          </p:cNvSpPr>
          <p:nvPr>
            <p:ph idx="1"/>
          </p:nvPr>
        </p:nvSpPr>
        <p:spPr/>
        <p:txBody>
          <a:bodyPr/>
          <a:lstStyle/>
          <a:p>
            <a:r>
              <a:rPr lang="en-US" dirty="0">
                <a:effectLst/>
              </a:rPr>
              <a:t>Place to store your stuff</a:t>
            </a:r>
          </a:p>
          <a:p>
            <a:r>
              <a:rPr lang="en-US" dirty="0">
                <a:effectLst/>
              </a:rPr>
              <a:t>Usually contain letters, numbers, and underscores</a:t>
            </a:r>
          </a:p>
          <a:p>
            <a:r>
              <a:rPr lang="en-US" dirty="0">
                <a:effectLst/>
              </a:rPr>
              <a:t>Variable names can contain spaces</a:t>
            </a:r>
          </a:p>
          <a:p>
            <a:r>
              <a:rPr lang="en-US" dirty="0">
                <a:effectLst/>
              </a:rPr>
              <a:t>Try to make variable names sensible</a:t>
            </a:r>
          </a:p>
        </p:txBody>
      </p:sp>
      <p:sp>
        <p:nvSpPr>
          <p:cNvPr id="3" name="Date Placeholder 2">
            <a:extLst>
              <a:ext uri="{FF2B5EF4-FFF2-40B4-BE49-F238E27FC236}">
                <a16:creationId xmlns:a16="http://schemas.microsoft.com/office/drawing/2014/main" id="{EA3E54FC-343A-4F0D-9412-858084D79929}"/>
              </a:ext>
            </a:extLst>
          </p:cNvPr>
          <p:cNvSpPr>
            <a:spLocks noGrp="1"/>
          </p:cNvSpPr>
          <p:nvPr>
            <p:ph type="dt" sz="half" idx="10"/>
          </p:nvPr>
        </p:nvSpPr>
        <p:spPr/>
        <p:txBody>
          <a:bodyPr/>
          <a:lstStyle/>
          <a:p>
            <a:fld id="{993447D2-0F82-4F4A-9EC4-0490A8CBC637}" type="datetime10">
              <a:rPr lang="en-US" smtClean="0"/>
              <a:t>09:34</a:t>
            </a:fld>
            <a:endParaRPr lang="en-US" dirty="0"/>
          </a:p>
        </p:txBody>
      </p:sp>
      <p:sp>
        <p:nvSpPr>
          <p:cNvPr id="5" name="Footer Placeholder 4">
            <a:extLst>
              <a:ext uri="{FF2B5EF4-FFF2-40B4-BE49-F238E27FC236}">
                <a16:creationId xmlns:a16="http://schemas.microsoft.com/office/drawing/2014/main" id="{F6A40B1B-E7F2-4FB6-92C2-2CF06A0DCF23}"/>
              </a:ext>
            </a:extLst>
          </p:cNvPr>
          <p:cNvSpPr>
            <a:spLocks noGrp="1"/>
          </p:cNvSpPr>
          <p:nvPr>
            <p:ph type="ftr" sz="quarter" idx="11"/>
          </p:nvPr>
        </p:nvSpPr>
        <p:spPr>
          <a:xfrm>
            <a:off x="1141411" y="5883275"/>
            <a:ext cx="8615538"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42A5EBE2-E540-4EB8-8576-79EF360FAB23}"/>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2746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2-1A63-4F48-B935-CDD458AD09E8}"/>
              </a:ext>
            </a:extLst>
          </p:cNvPr>
          <p:cNvSpPr>
            <a:spLocks noGrp="1"/>
          </p:cNvSpPr>
          <p:nvPr>
            <p:ph type="title"/>
          </p:nvPr>
        </p:nvSpPr>
        <p:spPr/>
        <p:txBody>
          <a:bodyPr/>
          <a:lstStyle/>
          <a:p>
            <a:pPr algn="ctr"/>
            <a:r>
              <a:rPr lang="en-US" dirty="0"/>
              <a:t>Variables in quotes</a:t>
            </a:r>
          </a:p>
        </p:txBody>
      </p:sp>
      <p:sp>
        <p:nvSpPr>
          <p:cNvPr id="3" name="Content Placeholder 2">
            <a:extLst>
              <a:ext uri="{FF2B5EF4-FFF2-40B4-BE49-F238E27FC236}">
                <a16:creationId xmlns:a16="http://schemas.microsoft.com/office/drawing/2014/main" id="{D8AF10E8-EB7C-4326-BC58-329D1EAB96BE}"/>
              </a:ext>
            </a:extLst>
          </p:cNvPr>
          <p:cNvSpPr>
            <a:spLocks noGrp="1"/>
          </p:cNvSpPr>
          <p:nvPr>
            <p:ph idx="1"/>
          </p:nvPr>
        </p:nvSpPr>
        <p:spPr/>
        <p:txBody>
          <a:bodyPr/>
          <a:lstStyle/>
          <a:p>
            <a:r>
              <a:rPr lang="en-US" dirty="0">
                <a:effectLst/>
              </a:rPr>
              <a:t>Single quotes are a literal string; variable will not expand</a:t>
            </a:r>
          </a:p>
          <a:p>
            <a:r>
              <a:rPr lang="en-US" dirty="0">
                <a:effectLst/>
              </a:rPr>
              <a:t>Double quotes will execute variables and commands</a:t>
            </a:r>
          </a:p>
          <a:p>
            <a:r>
              <a:rPr lang="en-US" dirty="0">
                <a:effectLst/>
              </a:rPr>
              <a:t> `(backtick) escapes the variable expansion and command execution</a:t>
            </a:r>
          </a:p>
          <a:p>
            <a:r>
              <a:rPr lang="en-US" dirty="0">
                <a:effectLst/>
              </a:rPr>
              <a:t>`n is a newline</a:t>
            </a:r>
          </a:p>
          <a:p>
            <a:r>
              <a:rPr lang="en-US" dirty="0">
                <a:effectLst/>
              </a:rPr>
              <a:t>Access by index number</a:t>
            </a:r>
            <a:endParaRPr lang="en-US" dirty="0"/>
          </a:p>
        </p:txBody>
      </p:sp>
      <p:sp>
        <p:nvSpPr>
          <p:cNvPr id="6" name="Date Placeholder 5">
            <a:extLst>
              <a:ext uri="{FF2B5EF4-FFF2-40B4-BE49-F238E27FC236}">
                <a16:creationId xmlns:a16="http://schemas.microsoft.com/office/drawing/2014/main" id="{C21943DE-06EA-45C8-9B9F-7D8F332651DC}"/>
              </a:ext>
            </a:extLst>
          </p:cNvPr>
          <p:cNvSpPr>
            <a:spLocks noGrp="1"/>
          </p:cNvSpPr>
          <p:nvPr>
            <p:ph type="dt" sz="half" idx="10"/>
          </p:nvPr>
        </p:nvSpPr>
        <p:spPr/>
        <p:txBody>
          <a:bodyPr/>
          <a:lstStyle/>
          <a:p>
            <a:fld id="{DB9C5AB6-2D83-4825-9DA8-8F71B79C15F9}" type="datetime10">
              <a:rPr lang="en-US" smtClean="0"/>
              <a:t>09:34</a:t>
            </a:fld>
            <a:endParaRPr lang="en-US" dirty="0"/>
          </a:p>
        </p:txBody>
      </p:sp>
      <p:sp>
        <p:nvSpPr>
          <p:cNvPr id="4" name="Footer Placeholder 3">
            <a:extLst>
              <a:ext uri="{FF2B5EF4-FFF2-40B4-BE49-F238E27FC236}">
                <a16:creationId xmlns:a16="http://schemas.microsoft.com/office/drawing/2014/main" id="{40B9B7C5-3046-47B1-85CB-C5B99DD477F9}"/>
              </a:ext>
            </a:extLst>
          </p:cNvPr>
          <p:cNvSpPr>
            <a:spLocks noGrp="1"/>
          </p:cNvSpPr>
          <p:nvPr>
            <p:ph type="ftr" sz="quarter" idx="11"/>
          </p:nvPr>
        </p:nvSpPr>
        <p:spPr>
          <a:xfrm>
            <a:off x="1141411" y="5883275"/>
            <a:ext cx="812092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826FB096-175C-452A-84E3-9E461B2FB31F}"/>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422876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F980-2F11-4D92-A4F0-2CE622E613F1}"/>
              </a:ext>
            </a:extLst>
          </p:cNvPr>
          <p:cNvSpPr>
            <a:spLocks noGrp="1"/>
          </p:cNvSpPr>
          <p:nvPr>
            <p:ph type="title"/>
          </p:nvPr>
        </p:nvSpPr>
        <p:spPr/>
        <p:txBody>
          <a:bodyPr/>
          <a:lstStyle/>
          <a:p>
            <a:pPr algn="ctr"/>
            <a:r>
              <a:rPr lang="en-US" dirty="0"/>
              <a:t>More Variable Stuff</a:t>
            </a:r>
          </a:p>
        </p:txBody>
      </p:sp>
      <p:sp>
        <p:nvSpPr>
          <p:cNvPr id="3" name="Content Placeholder 2">
            <a:extLst>
              <a:ext uri="{FF2B5EF4-FFF2-40B4-BE49-F238E27FC236}">
                <a16:creationId xmlns:a16="http://schemas.microsoft.com/office/drawing/2014/main" id="{464D98B6-7E43-42B0-BD9F-A1C1E7C88BA3}"/>
              </a:ext>
            </a:extLst>
          </p:cNvPr>
          <p:cNvSpPr>
            <a:spLocks noGrp="1"/>
          </p:cNvSpPr>
          <p:nvPr>
            <p:ph idx="1"/>
          </p:nvPr>
        </p:nvSpPr>
        <p:spPr/>
        <p:txBody>
          <a:bodyPr/>
          <a:lstStyle/>
          <a:p>
            <a:r>
              <a:rPr lang="en-US" dirty="0">
                <a:effectLst/>
              </a:rPr>
              <a:t>Declaring Variables</a:t>
            </a:r>
          </a:p>
          <a:p>
            <a:r>
              <a:rPr lang="en-US" dirty="0">
                <a:effectLst/>
              </a:rPr>
              <a:t>Access variable by property</a:t>
            </a:r>
          </a:p>
          <a:p>
            <a:r>
              <a:rPr lang="en-US" dirty="0">
                <a:effectLst/>
              </a:rPr>
              <a:t>$_. – object coming across the pipeline</a:t>
            </a:r>
          </a:p>
          <a:p>
            <a:r>
              <a:rPr lang="en-US" dirty="0">
                <a:effectLst/>
              </a:rPr>
              <a:t>$() – subexpression</a:t>
            </a:r>
          </a:p>
        </p:txBody>
      </p:sp>
      <p:sp>
        <p:nvSpPr>
          <p:cNvPr id="6" name="Date Placeholder 5">
            <a:extLst>
              <a:ext uri="{FF2B5EF4-FFF2-40B4-BE49-F238E27FC236}">
                <a16:creationId xmlns:a16="http://schemas.microsoft.com/office/drawing/2014/main" id="{76B97C19-CDE2-4B59-B57D-F46B936C6900}"/>
              </a:ext>
            </a:extLst>
          </p:cNvPr>
          <p:cNvSpPr>
            <a:spLocks noGrp="1"/>
          </p:cNvSpPr>
          <p:nvPr>
            <p:ph type="dt" sz="half" idx="10"/>
          </p:nvPr>
        </p:nvSpPr>
        <p:spPr/>
        <p:txBody>
          <a:bodyPr/>
          <a:lstStyle/>
          <a:p>
            <a:fld id="{C819992B-D5A4-47BA-9691-2844121D0A95}" type="datetime10">
              <a:rPr lang="en-US" smtClean="0"/>
              <a:t>09:34</a:t>
            </a:fld>
            <a:endParaRPr lang="en-US" dirty="0"/>
          </a:p>
        </p:txBody>
      </p:sp>
      <p:sp>
        <p:nvSpPr>
          <p:cNvPr id="4" name="Footer Placeholder 3">
            <a:extLst>
              <a:ext uri="{FF2B5EF4-FFF2-40B4-BE49-F238E27FC236}">
                <a16:creationId xmlns:a16="http://schemas.microsoft.com/office/drawing/2014/main" id="{8050AB43-8C80-4DEB-8307-581E1E772BF6}"/>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61D1EF4-BCB8-4B69-99E6-49E9D92FFD2D}"/>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7164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7618-99CB-4829-A8B6-D73D2CBB1CE6}"/>
              </a:ext>
            </a:extLst>
          </p:cNvPr>
          <p:cNvSpPr>
            <a:spLocks noGrp="1"/>
          </p:cNvSpPr>
          <p:nvPr>
            <p:ph type="title"/>
          </p:nvPr>
        </p:nvSpPr>
        <p:spPr>
          <a:xfrm>
            <a:off x="1143001" y="618518"/>
            <a:ext cx="9905998" cy="1478570"/>
          </a:xfrm>
        </p:spPr>
        <p:txBody>
          <a:bodyPr/>
          <a:lstStyle/>
          <a:p>
            <a:pPr algn="ctr"/>
            <a:r>
              <a:rPr lang="en-US" dirty="0"/>
              <a:t>About Me</a:t>
            </a:r>
          </a:p>
        </p:txBody>
      </p:sp>
      <p:sp>
        <p:nvSpPr>
          <p:cNvPr id="3" name="Content Placeholder 2">
            <a:extLst>
              <a:ext uri="{FF2B5EF4-FFF2-40B4-BE49-F238E27FC236}">
                <a16:creationId xmlns:a16="http://schemas.microsoft.com/office/drawing/2014/main" id="{70946FB9-D080-4993-BCD9-7A734F694806}"/>
              </a:ext>
            </a:extLst>
          </p:cNvPr>
          <p:cNvSpPr>
            <a:spLocks noGrp="1"/>
          </p:cNvSpPr>
          <p:nvPr>
            <p:ph idx="1"/>
          </p:nvPr>
        </p:nvSpPr>
        <p:spPr/>
        <p:txBody>
          <a:bodyPr>
            <a:normAutofit/>
          </a:bodyPr>
          <a:lstStyle/>
          <a:p>
            <a:r>
              <a:rPr lang="en-US" dirty="0"/>
              <a:t>Husband &amp; Father</a:t>
            </a:r>
          </a:p>
          <a:p>
            <a:r>
              <a:rPr lang="en-US" dirty="0"/>
              <a:t>24 year Soldier</a:t>
            </a:r>
          </a:p>
          <a:p>
            <a:r>
              <a:rPr lang="en-US" dirty="0"/>
              <a:t>Trilogy TA – Cyber</a:t>
            </a:r>
          </a:p>
          <a:p>
            <a:r>
              <a:rPr lang="en-US" dirty="0"/>
              <a:t>Howard Community College Instructor</a:t>
            </a:r>
          </a:p>
          <a:p>
            <a:r>
              <a:rPr lang="en-US" dirty="0"/>
              <a:t>Former Systems Administrator</a:t>
            </a:r>
          </a:p>
        </p:txBody>
      </p:sp>
      <p:sp>
        <p:nvSpPr>
          <p:cNvPr id="4" name="Date Placeholder 3">
            <a:extLst>
              <a:ext uri="{FF2B5EF4-FFF2-40B4-BE49-F238E27FC236}">
                <a16:creationId xmlns:a16="http://schemas.microsoft.com/office/drawing/2014/main" id="{253CB647-DC2F-4B95-9BDF-3A739C059D2E}"/>
              </a:ext>
            </a:extLst>
          </p:cNvPr>
          <p:cNvSpPr>
            <a:spLocks noGrp="1"/>
          </p:cNvSpPr>
          <p:nvPr>
            <p:ph type="dt" sz="half" idx="10"/>
          </p:nvPr>
        </p:nvSpPr>
        <p:spPr/>
        <p:txBody>
          <a:bodyPr/>
          <a:lstStyle/>
          <a:p>
            <a:fld id="{83A4DADD-662D-4B36-80E7-FD61C3CB38E0}" type="datetime10">
              <a:rPr lang="en-US" smtClean="0"/>
              <a:t>09:34</a:t>
            </a:fld>
            <a:endParaRPr lang="en-US" dirty="0"/>
          </a:p>
        </p:txBody>
      </p:sp>
      <p:sp>
        <p:nvSpPr>
          <p:cNvPr id="6" name="Footer Placeholder 5">
            <a:extLst>
              <a:ext uri="{FF2B5EF4-FFF2-40B4-BE49-F238E27FC236}">
                <a16:creationId xmlns:a16="http://schemas.microsoft.com/office/drawing/2014/main" id="{DF6BDF46-3A84-4622-8B3B-0715F953FFB0}"/>
              </a:ext>
            </a:extLst>
          </p:cNvPr>
          <p:cNvSpPr>
            <a:spLocks noGrp="1"/>
          </p:cNvSpPr>
          <p:nvPr>
            <p:ph type="ftr" sz="quarter" idx="11"/>
          </p:nvPr>
        </p:nvSpPr>
        <p:spPr>
          <a:xfrm>
            <a:off x="1141411" y="5883275"/>
            <a:ext cx="7737546"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9C6D2810-586C-42C3-AED7-CEA62B90D5C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40851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700-48DA-4492-A4A0-FE4A6650A2FD}"/>
              </a:ext>
            </a:extLst>
          </p:cNvPr>
          <p:cNvSpPr>
            <a:spLocks noGrp="1"/>
          </p:cNvSpPr>
          <p:nvPr>
            <p:ph type="title"/>
          </p:nvPr>
        </p:nvSpPr>
        <p:spPr/>
        <p:txBody>
          <a:bodyPr/>
          <a:lstStyle/>
          <a:p>
            <a:pPr algn="ctr"/>
            <a:r>
              <a:rPr lang="en-US" dirty="0"/>
              <a:t>Variable Types</a:t>
            </a:r>
          </a:p>
        </p:txBody>
      </p:sp>
      <p:sp>
        <p:nvSpPr>
          <p:cNvPr id="6" name="Content Placeholder 5">
            <a:extLst>
              <a:ext uri="{FF2B5EF4-FFF2-40B4-BE49-F238E27FC236}">
                <a16:creationId xmlns:a16="http://schemas.microsoft.com/office/drawing/2014/main" id="{C6450012-B720-4AC7-9835-D1F2A80C73B6}"/>
              </a:ext>
            </a:extLst>
          </p:cNvPr>
          <p:cNvSpPr>
            <a:spLocks noGrp="1"/>
          </p:cNvSpPr>
          <p:nvPr>
            <p:ph sz="half" idx="1"/>
          </p:nvPr>
        </p:nvSpPr>
        <p:spPr/>
        <p:txBody>
          <a:bodyPr>
            <a:normAutofit/>
          </a:bodyPr>
          <a:lstStyle/>
          <a:p>
            <a:r>
              <a:rPr lang="en-US" dirty="0">
                <a:effectLst/>
              </a:rPr>
              <a:t>[single] - Single(32)-precision </a:t>
            </a:r>
          </a:p>
          <a:p>
            <a:r>
              <a:rPr lang="en-US" dirty="0">
                <a:effectLst/>
              </a:rPr>
              <a:t>[double] - double(64)-precision floating numbers (numbers with a decimal portion)</a:t>
            </a:r>
          </a:p>
          <a:p>
            <a:r>
              <a:rPr lang="en-US" dirty="0">
                <a:effectLst/>
              </a:rPr>
              <a:t>[string]—A string of characters</a:t>
            </a:r>
            <a:endParaRPr lang="en-US" sz="2200" dirty="0">
              <a:effectLst/>
            </a:endParaRPr>
          </a:p>
          <a:p>
            <a:r>
              <a:rPr lang="en-US" dirty="0">
                <a:effectLst/>
              </a:rPr>
              <a:t>[char]—Exactly one character [xml]—An XML document</a:t>
            </a:r>
            <a:endParaRPr lang="en-US" dirty="0"/>
          </a:p>
        </p:txBody>
      </p:sp>
      <p:sp>
        <p:nvSpPr>
          <p:cNvPr id="7" name="Content Placeholder 6">
            <a:extLst>
              <a:ext uri="{FF2B5EF4-FFF2-40B4-BE49-F238E27FC236}">
                <a16:creationId xmlns:a16="http://schemas.microsoft.com/office/drawing/2014/main" id="{8F6B01CB-B265-4267-8A92-C8D3B62DE132}"/>
              </a:ext>
            </a:extLst>
          </p:cNvPr>
          <p:cNvSpPr>
            <a:spLocks noGrp="1"/>
          </p:cNvSpPr>
          <p:nvPr>
            <p:ph sz="half" idx="2"/>
          </p:nvPr>
        </p:nvSpPr>
        <p:spPr/>
        <p:txBody>
          <a:bodyPr>
            <a:normAutofit/>
          </a:bodyPr>
          <a:lstStyle/>
          <a:p>
            <a:r>
              <a:rPr lang="en-US" dirty="0">
                <a:effectLst/>
              </a:rPr>
              <a:t>[</a:t>
            </a:r>
            <a:r>
              <a:rPr lang="en-US" dirty="0" err="1">
                <a:effectLst/>
              </a:rPr>
              <a:t>adsi</a:t>
            </a:r>
            <a:r>
              <a:rPr lang="en-US" dirty="0">
                <a:effectLst/>
              </a:rPr>
              <a:t>]—An Active Directory Service Interfaces (ADSI) query</a:t>
            </a:r>
          </a:p>
          <a:p>
            <a:r>
              <a:rPr lang="en-US" dirty="0">
                <a:effectLst/>
              </a:rPr>
              <a:t>[char] - A Unicode 16-bit character</a:t>
            </a:r>
            <a:endParaRPr lang="en-US" sz="2200" dirty="0">
              <a:effectLst/>
            </a:endParaRPr>
          </a:p>
          <a:p>
            <a:r>
              <a:rPr lang="en-US" dirty="0">
                <a:effectLst/>
              </a:rPr>
              <a:t>[byte] - An 8-bit unsigned character</a:t>
            </a:r>
            <a:endParaRPr lang="en-US" sz="2200" dirty="0">
              <a:effectLst/>
            </a:endParaRPr>
          </a:p>
          <a:p>
            <a:r>
              <a:rPr lang="en-US" dirty="0">
                <a:effectLst/>
              </a:rPr>
              <a:t>[int] - 32-bit signed integer</a:t>
            </a:r>
            <a:endParaRPr lang="en-US" sz="2200" dirty="0">
              <a:effectLst/>
            </a:endParaRPr>
          </a:p>
          <a:p>
            <a:r>
              <a:rPr lang="en-US" dirty="0">
                <a:effectLst/>
              </a:rPr>
              <a:t>[long] - 64-bit signed integer</a:t>
            </a:r>
            <a:endParaRPr lang="en-US" dirty="0"/>
          </a:p>
        </p:txBody>
      </p:sp>
      <p:sp>
        <p:nvSpPr>
          <p:cNvPr id="3" name="Date Placeholder 2">
            <a:extLst>
              <a:ext uri="{FF2B5EF4-FFF2-40B4-BE49-F238E27FC236}">
                <a16:creationId xmlns:a16="http://schemas.microsoft.com/office/drawing/2014/main" id="{3EC36DF6-78C1-43E6-859F-CA70B8CD6C73}"/>
              </a:ext>
            </a:extLst>
          </p:cNvPr>
          <p:cNvSpPr>
            <a:spLocks noGrp="1"/>
          </p:cNvSpPr>
          <p:nvPr>
            <p:ph type="dt" sz="half" idx="10"/>
          </p:nvPr>
        </p:nvSpPr>
        <p:spPr/>
        <p:txBody>
          <a:bodyPr/>
          <a:lstStyle/>
          <a:p>
            <a:fld id="{B178CE08-DEC2-4B1A-9EAC-A06C9D89874A}" type="datetime10">
              <a:rPr lang="en-US" smtClean="0"/>
              <a:t>09:34</a:t>
            </a:fld>
            <a:endParaRPr lang="en-US" dirty="0"/>
          </a:p>
        </p:txBody>
      </p:sp>
      <p:sp>
        <p:nvSpPr>
          <p:cNvPr id="4" name="Footer Placeholder 3">
            <a:extLst>
              <a:ext uri="{FF2B5EF4-FFF2-40B4-BE49-F238E27FC236}">
                <a16:creationId xmlns:a16="http://schemas.microsoft.com/office/drawing/2014/main" id="{9D1C97F9-AB11-44EE-B577-B99E66AEE1E0}"/>
              </a:ext>
            </a:extLst>
          </p:cNvPr>
          <p:cNvSpPr>
            <a:spLocks noGrp="1"/>
          </p:cNvSpPr>
          <p:nvPr>
            <p:ph type="ftr" sz="quarter" idx="11"/>
          </p:nvPr>
        </p:nvSpPr>
        <p:spPr>
          <a:xfrm>
            <a:off x="1141411" y="5883275"/>
            <a:ext cx="8841685"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B3F06AB-198B-4EE7-AFD0-4C139CD6B927}"/>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70791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861F-F1ED-4C1C-9139-0A9B8E2FD04E}"/>
              </a:ext>
            </a:extLst>
          </p:cNvPr>
          <p:cNvSpPr>
            <a:spLocks noGrp="1"/>
          </p:cNvSpPr>
          <p:nvPr>
            <p:ph type="title"/>
          </p:nvPr>
        </p:nvSpPr>
        <p:spPr/>
        <p:txBody>
          <a:bodyPr/>
          <a:lstStyle/>
          <a:p>
            <a:pPr algn="ctr"/>
            <a:r>
              <a:rPr lang="en-US" dirty="0"/>
              <a:t>Variable Types (cont.)</a:t>
            </a:r>
          </a:p>
        </p:txBody>
      </p:sp>
      <p:sp>
        <p:nvSpPr>
          <p:cNvPr id="3" name="Content Placeholder 2">
            <a:extLst>
              <a:ext uri="{FF2B5EF4-FFF2-40B4-BE49-F238E27FC236}">
                <a16:creationId xmlns:a16="http://schemas.microsoft.com/office/drawing/2014/main" id="{37A1CE2C-B4BF-4813-AD10-D4899DACF68C}"/>
              </a:ext>
            </a:extLst>
          </p:cNvPr>
          <p:cNvSpPr>
            <a:spLocks noGrp="1"/>
          </p:cNvSpPr>
          <p:nvPr>
            <p:ph sz="half" idx="1"/>
          </p:nvPr>
        </p:nvSpPr>
        <p:spPr/>
        <p:txBody>
          <a:bodyPr>
            <a:normAutofit/>
          </a:bodyPr>
          <a:lstStyle/>
          <a:p>
            <a:r>
              <a:rPr lang="en-US" dirty="0"/>
              <a:t>[bool]      Boolean True/False value</a:t>
            </a:r>
          </a:p>
          <a:p>
            <a:r>
              <a:rPr lang="en-US" dirty="0"/>
              <a:t>[decimal]   A 128-bit decimal value</a:t>
            </a:r>
          </a:p>
          <a:p>
            <a:r>
              <a:rPr lang="en-US" dirty="0"/>
              <a:t>[</a:t>
            </a:r>
            <a:r>
              <a:rPr lang="en-US" dirty="0" err="1"/>
              <a:t>DateTime</a:t>
            </a:r>
            <a:r>
              <a:rPr lang="en-US" dirty="0"/>
              <a:t>]  Date and Time</a:t>
            </a:r>
          </a:p>
          <a:p>
            <a:r>
              <a:rPr lang="en-US" dirty="0"/>
              <a:t>[array]     An array of values</a:t>
            </a:r>
          </a:p>
          <a:p>
            <a:r>
              <a:rPr lang="en-US" dirty="0"/>
              <a:t>[</a:t>
            </a:r>
            <a:r>
              <a:rPr lang="en-US" dirty="0" err="1"/>
              <a:t>hashtable</a:t>
            </a:r>
            <a:r>
              <a:rPr lang="en-US" dirty="0"/>
              <a:t>] </a:t>
            </a:r>
            <a:r>
              <a:rPr lang="en-US" dirty="0" err="1"/>
              <a:t>Hashtable</a:t>
            </a:r>
            <a:r>
              <a:rPr lang="en-US" dirty="0"/>
              <a:t> object</a:t>
            </a:r>
          </a:p>
          <a:p>
            <a:endParaRPr lang="en-US" dirty="0"/>
          </a:p>
        </p:txBody>
      </p:sp>
      <p:sp>
        <p:nvSpPr>
          <p:cNvPr id="4" name="Content Placeholder 3">
            <a:extLst>
              <a:ext uri="{FF2B5EF4-FFF2-40B4-BE49-F238E27FC236}">
                <a16:creationId xmlns:a16="http://schemas.microsoft.com/office/drawing/2014/main" id="{561F8159-ECCD-486F-8F0E-D3F98FDE87D2}"/>
              </a:ext>
            </a:extLst>
          </p:cNvPr>
          <p:cNvSpPr>
            <a:spLocks noGrp="1"/>
          </p:cNvSpPr>
          <p:nvPr>
            <p:ph sz="half" idx="2"/>
          </p:nvPr>
        </p:nvSpPr>
        <p:spPr/>
        <p:txBody>
          <a:bodyPr>
            <a:normAutofit/>
          </a:bodyPr>
          <a:lstStyle/>
          <a:p>
            <a:endParaRPr lang="en-US"/>
          </a:p>
        </p:txBody>
      </p:sp>
      <p:sp>
        <p:nvSpPr>
          <p:cNvPr id="7" name="Date Placeholder 6">
            <a:extLst>
              <a:ext uri="{FF2B5EF4-FFF2-40B4-BE49-F238E27FC236}">
                <a16:creationId xmlns:a16="http://schemas.microsoft.com/office/drawing/2014/main" id="{C47098ED-D704-47FC-99C4-183951A67051}"/>
              </a:ext>
            </a:extLst>
          </p:cNvPr>
          <p:cNvSpPr>
            <a:spLocks noGrp="1"/>
          </p:cNvSpPr>
          <p:nvPr>
            <p:ph type="dt" sz="half" idx="10"/>
          </p:nvPr>
        </p:nvSpPr>
        <p:spPr/>
        <p:txBody>
          <a:bodyPr/>
          <a:lstStyle/>
          <a:p>
            <a:fld id="{B2564B6B-F23B-43AB-9C20-F198B85126E5}" type="datetime10">
              <a:rPr lang="en-US" smtClean="0"/>
              <a:t>09:34</a:t>
            </a:fld>
            <a:endParaRPr lang="en-US" dirty="0"/>
          </a:p>
        </p:txBody>
      </p:sp>
      <p:sp>
        <p:nvSpPr>
          <p:cNvPr id="5" name="Footer Placeholder 4">
            <a:extLst>
              <a:ext uri="{FF2B5EF4-FFF2-40B4-BE49-F238E27FC236}">
                <a16:creationId xmlns:a16="http://schemas.microsoft.com/office/drawing/2014/main" id="{8072C371-C71A-45CC-BA7B-ED8F37E9FD59}"/>
              </a:ext>
            </a:extLst>
          </p:cNvPr>
          <p:cNvSpPr>
            <a:spLocks noGrp="1"/>
          </p:cNvSpPr>
          <p:nvPr>
            <p:ph type="ftr" sz="quarter" idx="11"/>
          </p:nvPr>
        </p:nvSpPr>
        <p:spPr>
          <a:xfrm>
            <a:off x="1141411" y="5883275"/>
            <a:ext cx="8992293"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7FE6E18D-CFE6-4012-A480-F042D9FEE01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20701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F20-F697-4650-A0CA-69EA6A4AFF1B}"/>
              </a:ext>
            </a:extLst>
          </p:cNvPr>
          <p:cNvSpPr>
            <a:spLocks noGrp="1"/>
          </p:cNvSpPr>
          <p:nvPr>
            <p:ph type="title"/>
          </p:nvPr>
        </p:nvSpPr>
        <p:spPr/>
        <p:txBody>
          <a:bodyPr/>
          <a:lstStyle/>
          <a:p>
            <a:pPr algn="ctr"/>
            <a:r>
              <a:rPr lang="en-US" dirty="0"/>
              <a:t>Variable </a:t>
            </a:r>
            <a:r>
              <a:rPr lang="en-US" dirty="0" err="1"/>
              <a:t>Comands</a:t>
            </a:r>
            <a:endParaRPr lang="en-US" dirty="0"/>
          </a:p>
        </p:txBody>
      </p:sp>
      <p:sp>
        <p:nvSpPr>
          <p:cNvPr id="7" name="Content Placeholder 6">
            <a:extLst>
              <a:ext uri="{FF2B5EF4-FFF2-40B4-BE49-F238E27FC236}">
                <a16:creationId xmlns:a16="http://schemas.microsoft.com/office/drawing/2014/main" id="{B220D61A-6F55-4684-9B4C-9439A60A0AD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New-Variable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Remove-Variable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Get-Variable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Clear-Variable</a:t>
            </a:r>
          </a:p>
          <a:p>
            <a:r>
              <a:rPr lang="en-US" dirty="0">
                <a:effectLst>
                  <a:outerShdw blurRad="38100" dist="38100" dir="2700000" algn="tl">
                    <a:srgbClr val="000000">
                      <a:alpha val="43137"/>
                    </a:srgbClr>
                  </a:outerShdw>
                </a:effectLst>
              </a:rPr>
              <a:t>Get-</a:t>
            </a:r>
            <a:r>
              <a:rPr lang="en-US" dirty="0" err="1">
                <a:effectLst>
                  <a:outerShdw blurRad="38100" dist="38100" dir="2700000" algn="tl">
                    <a:srgbClr val="000000">
                      <a:alpha val="43137"/>
                    </a:srgbClr>
                  </a:outerShdw>
                </a:effectLst>
              </a:rPr>
              <a:t>ChildItem</a:t>
            </a:r>
            <a:r>
              <a:rPr lang="en-US" dirty="0">
                <a:effectLst>
                  <a:outerShdw blurRad="38100" dist="38100" dir="2700000" algn="tl">
                    <a:srgbClr val="000000">
                      <a:alpha val="43137"/>
                    </a:srgbClr>
                  </a:outerShdw>
                </a:effectLst>
              </a:rPr>
              <a:t> Env:</a:t>
            </a:r>
          </a:p>
        </p:txBody>
      </p:sp>
      <p:sp>
        <p:nvSpPr>
          <p:cNvPr id="3" name="Date Placeholder 2">
            <a:extLst>
              <a:ext uri="{FF2B5EF4-FFF2-40B4-BE49-F238E27FC236}">
                <a16:creationId xmlns:a16="http://schemas.microsoft.com/office/drawing/2014/main" id="{BA9C0A21-1C8D-460E-9C87-BC63E6599D07}"/>
              </a:ext>
            </a:extLst>
          </p:cNvPr>
          <p:cNvSpPr>
            <a:spLocks noGrp="1"/>
          </p:cNvSpPr>
          <p:nvPr>
            <p:ph type="dt" sz="half" idx="10"/>
          </p:nvPr>
        </p:nvSpPr>
        <p:spPr/>
        <p:txBody>
          <a:bodyPr/>
          <a:lstStyle/>
          <a:p>
            <a:fld id="{BD2B43F2-C185-4C95-AA63-DF367E6841AA}" type="datetime10">
              <a:rPr lang="en-US" smtClean="0"/>
              <a:t>09:34</a:t>
            </a:fld>
            <a:endParaRPr lang="en-US" dirty="0"/>
          </a:p>
        </p:txBody>
      </p:sp>
      <p:sp>
        <p:nvSpPr>
          <p:cNvPr id="5" name="Footer Placeholder 4">
            <a:extLst>
              <a:ext uri="{FF2B5EF4-FFF2-40B4-BE49-F238E27FC236}">
                <a16:creationId xmlns:a16="http://schemas.microsoft.com/office/drawing/2014/main" id="{B15DFCAB-5FE3-4296-BAFF-D9CA65F40C1C}"/>
              </a:ext>
            </a:extLst>
          </p:cNvPr>
          <p:cNvSpPr>
            <a:spLocks noGrp="1"/>
          </p:cNvSpPr>
          <p:nvPr>
            <p:ph type="ftr" sz="quarter" idx="11"/>
          </p:nvPr>
        </p:nvSpPr>
        <p:spPr>
          <a:xfrm>
            <a:off x="1141411" y="5883275"/>
            <a:ext cx="868032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BC8A0F6-3A6F-46DB-88C5-539E2D64BAA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74789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09:34</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10241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122-0AC7-4752-96EA-8DB70B437BC5}"/>
              </a:ext>
            </a:extLst>
          </p:cNvPr>
          <p:cNvSpPr>
            <a:spLocks noGrp="1"/>
          </p:cNvSpPr>
          <p:nvPr>
            <p:ph type="title"/>
          </p:nvPr>
        </p:nvSpPr>
        <p:spPr/>
        <p:txBody>
          <a:bodyPr/>
          <a:lstStyle/>
          <a:p>
            <a:pPr algn="ctr"/>
            <a:r>
              <a:rPr lang="en-US" dirty="0"/>
              <a:t>The Pipeline</a:t>
            </a:r>
          </a:p>
        </p:txBody>
      </p:sp>
      <p:sp>
        <p:nvSpPr>
          <p:cNvPr id="3" name="Content Placeholder 2">
            <a:extLst>
              <a:ext uri="{FF2B5EF4-FFF2-40B4-BE49-F238E27FC236}">
                <a16:creationId xmlns:a16="http://schemas.microsoft.com/office/drawing/2014/main" id="{4F810B63-BDD2-4EB1-AEEB-510E48622BE8}"/>
              </a:ext>
            </a:extLst>
          </p:cNvPr>
          <p:cNvSpPr>
            <a:spLocks noGrp="1"/>
          </p:cNvSpPr>
          <p:nvPr>
            <p:ph idx="1"/>
          </p:nvPr>
        </p:nvSpPr>
        <p:spPr/>
        <p:txBody>
          <a:bodyPr/>
          <a:lstStyle/>
          <a:p>
            <a:r>
              <a:rPr lang="en-US" dirty="0"/>
              <a:t>Connects one command to another</a:t>
            </a:r>
          </a:p>
          <a:p>
            <a:r>
              <a:rPr lang="en-US" dirty="0"/>
              <a:t>Exporting CSV or XML</a:t>
            </a:r>
          </a:p>
          <a:p>
            <a:r>
              <a:rPr lang="en-US" dirty="0"/>
              <a:t>Comparing Files</a:t>
            </a:r>
          </a:p>
          <a:p>
            <a:r>
              <a:rPr lang="en-US" dirty="0"/>
              <a:t>Out-file or Out-printer</a:t>
            </a:r>
          </a:p>
          <a:p>
            <a:r>
              <a:rPr lang="en-US" dirty="0"/>
              <a:t>Out-</a:t>
            </a:r>
            <a:r>
              <a:rPr lang="en-US" dirty="0" err="1"/>
              <a:t>Gridview</a:t>
            </a:r>
            <a:endParaRPr lang="en-US" dirty="0"/>
          </a:p>
          <a:p>
            <a:r>
              <a:rPr lang="en-US" dirty="0" err="1"/>
              <a:t>Convertto</a:t>
            </a:r>
            <a:r>
              <a:rPr lang="en-US" dirty="0"/>
              <a:t>-html</a:t>
            </a:r>
          </a:p>
        </p:txBody>
      </p:sp>
      <p:sp>
        <p:nvSpPr>
          <p:cNvPr id="6" name="Date Placeholder 5">
            <a:extLst>
              <a:ext uri="{FF2B5EF4-FFF2-40B4-BE49-F238E27FC236}">
                <a16:creationId xmlns:a16="http://schemas.microsoft.com/office/drawing/2014/main" id="{4525D521-5897-4899-A869-B8F1DE494254}"/>
              </a:ext>
            </a:extLst>
          </p:cNvPr>
          <p:cNvSpPr>
            <a:spLocks noGrp="1"/>
          </p:cNvSpPr>
          <p:nvPr>
            <p:ph type="dt" sz="half" idx="10"/>
          </p:nvPr>
        </p:nvSpPr>
        <p:spPr/>
        <p:txBody>
          <a:bodyPr/>
          <a:lstStyle/>
          <a:p>
            <a:fld id="{A678FD32-34C3-404C-A5A3-4C55061BA44B}" type="datetime10">
              <a:rPr lang="en-US" smtClean="0"/>
              <a:t>09:34</a:t>
            </a:fld>
            <a:endParaRPr lang="en-US" dirty="0"/>
          </a:p>
        </p:txBody>
      </p:sp>
      <p:sp>
        <p:nvSpPr>
          <p:cNvPr id="4" name="Footer Placeholder 3">
            <a:extLst>
              <a:ext uri="{FF2B5EF4-FFF2-40B4-BE49-F238E27FC236}">
                <a16:creationId xmlns:a16="http://schemas.microsoft.com/office/drawing/2014/main" id="{9174C080-9F3B-4576-BA15-EC845C9FC3D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B96EBE-3533-4B1B-8EDE-05015C4A3E18}"/>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53008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D0A4-044F-46EE-B29A-2D58052DB0D9}"/>
              </a:ext>
            </a:extLst>
          </p:cNvPr>
          <p:cNvSpPr>
            <a:spLocks noGrp="1"/>
          </p:cNvSpPr>
          <p:nvPr>
            <p:ph type="title"/>
          </p:nvPr>
        </p:nvSpPr>
        <p:spPr/>
        <p:txBody>
          <a:bodyPr/>
          <a:lstStyle/>
          <a:p>
            <a:pPr algn="ctr"/>
            <a:r>
              <a:rPr lang="en-US" dirty="0"/>
              <a:t>deeper Pipe line</a:t>
            </a:r>
          </a:p>
        </p:txBody>
      </p:sp>
      <p:sp>
        <p:nvSpPr>
          <p:cNvPr id="3" name="Content Placeholder 2">
            <a:extLst>
              <a:ext uri="{FF2B5EF4-FFF2-40B4-BE49-F238E27FC236}">
                <a16:creationId xmlns:a16="http://schemas.microsoft.com/office/drawing/2014/main" id="{C815DF6D-C6AF-46A4-9E2D-879BE27B7DE9}"/>
              </a:ext>
            </a:extLst>
          </p:cNvPr>
          <p:cNvSpPr>
            <a:spLocks noGrp="1"/>
          </p:cNvSpPr>
          <p:nvPr>
            <p:ph idx="1"/>
          </p:nvPr>
        </p:nvSpPr>
        <p:spPr/>
        <p:txBody>
          <a:bodyPr/>
          <a:lstStyle/>
          <a:p>
            <a:r>
              <a:rPr lang="en-US" dirty="0" err="1">
                <a:effectLst/>
              </a:rPr>
              <a:t>CommandA</a:t>
            </a:r>
            <a:r>
              <a:rPr lang="en-US" dirty="0">
                <a:effectLst/>
              </a:rPr>
              <a:t> sends output to </a:t>
            </a:r>
            <a:r>
              <a:rPr lang="en-US" dirty="0" err="1">
                <a:effectLst/>
              </a:rPr>
              <a:t>CommandB</a:t>
            </a:r>
            <a:endParaRPr lang="en-US" dirty="0">
              <a:effectLst/>
            </a:endParaRPr>
          </a:p>
          <a:p>
            <a:pPr lvl="1"/>
            <a:r>
              <a:rPr lang="en-US" dirty="0" err="1">
                <a:effectLst/>
              </a:rPr>
              <a:t>CommandB</a:t>
            </a:r>
            <a:r>
              <a:rPr lang="en-US" dirty="0">
                <a:effectLst/>
              </a:rPr>
              <a:t> has to property that accepts pipeline input from </a:t>
            </a:r>
            <a:r>
              <a:rPr lang="en-US" dirty="0" err="1">
                <a:effectLst/>
              </a:rPr>
              <a:t>CommandA</a:t>
            </a:r>
            <a:endParaRPr lang="en-US" dirty="0">
              <a:effectLst/>
            </a:endParaRPr>
          </a:p>
          <a:p>
            <a:r>
              <a:rPr lang="en-US" dirty="0" err="1">
                <a:effectLst/>
              </a:rPr>
              <a:t>ByValue</a:t>
            </a:r>
            <a:r>
              <a:rPr lang="en-US" dirty="0">
                <a:effectLst/>
              </a:rPr>
              <a:t> – Match only one pipeline input </a:t>
            </a:r>
            <a:r>
              <a:rPr lang="en-US" dirty="0" err="1">
                <a:effectLst/>
              </a:rPr>
              <a:t>ByValue</a:t>
            </a:r>
            <a:endParaRPr lang="en-US" dirty="0">
              <a:effectLst/>
            </a:endParaRPr>
          </a:p>
          <a:p>
            <a:pPr lvl="1"/>
            <a:r>
              <a:rPr lang="en-US" dirty="0">
                <a:effectLst/>
              </a:rPr>
              <a:t>Get-content .\servers.txt | Get-service (fail)</a:t>
            </a:r>
          </a:p>
          <a:p>
            <a:pPr lvl="1"/>
            <a:r>
              <a:rPr lang="en-US" dirty="0">
                <a:effectLst/>
              </a:rPr>
              <a:t>Get-process -name note* | stop-process(win)</a:t>
            </a:r>
          </a:p>
          <a:p>
            <a:r>
              <a:rPr lang="en-US" dirty="0" err="1">
                <a:effectLst/>
              </a:rPr>
              <a:t>ByPropertyName</a:t>
            </a:r>
            <a:r>
              <a:rPr lang="en-US" dirty="0">
                <a:effectLst/>
              </a:rPr>
              <a:t> - Matches all that accept pipeline input </a:t>
            </a:r>
            <a:r>
              <a:rPr lang="en-US" dirty="0" err="1">
                <a:effectLst/>
              </a:rPr>
              <a:t>ByPropertyName</a:t>
            </a:r>
            <a:endParaRPr lang="en-US" dirty="0">
              <a:effectLst/>
            </a:endParaRPr>
          </a:p>
        </p:txBody>
      </p:sp>
      <p:sp>
        <p:nvSpPr>
          <p:cNvPr id="6" name="Date Placeholder 5">
            <a:extLst>
              <a:ext uri="{FF2B5EF4-FFF2-40B4-BE49-F238E27FC236}">
                <a16:creationId xmlns:a16="http://schemas.microsoft.com/office/drawing/2014/main" id="{98F63999-F75D-48D5-8C80-BE848B91931B}"/>
              </a:ext>
            </a:extLst>
          </p:cNvPr>
          <p:cNvSpPr>
            <a:spLocks noGrp="1"/>
          </p:cNvSpPr>
          <p:nvPr>
            <p:ph type="dt" sz="half" idx="10"/>
          </p:nvPr>
        </p:nvSpPr>
        <p:spPr/>
        <p:txBody>
          <a:bodyPr/>
          <a:lstStyle/>
          <a:p>
            <a:fld id="{42C6551C-F093-4C7E-88E9-E747A3634D81}" type="datetime10">
              <a:rPr lang="en-US" smtClean="0"/>
              <a:t>09:34</a:t>
            </a:fld>
            <a:endParaRPr lang="en-US" dirty="0"/>
          </a:p>
        </p:txBody>
      </p:sp>
      <p:sp>
        <p:nvSpPr>
          <p:cNvPr id="4" name="Footer Placeholder 3">
            <a:extLst>
              <a:ext uri="{FF2B5EF4-FFF2-40B4-BE49-F238E27FC236}">
                <a16:creationId xmlns:a16="http://schemas.microsoft.com/office/drawing/2014/main" id="{79739B9B-061D-476E-A525-9E51101F05BA}"/>
              </a:ext>
            </a:extLst>
          </p:cNvPr>
          <p:cNvSpPr>
            <a:spLocks noGrp="1"/>
          </p:cNvSpPr>
          <p:nvPr>
            <p:ph type="ftr" sz="quarter" idx="11"/>
          </p:nvPr>
        </p:nvSpPr>
        <p:spPr>
          <a:xfrm>
            <a:off x="1141411" y="5883275"/>
            <a:ext cx="817676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E450B1A-6F53-4EDA-A144-90ED404690B7}"/>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74714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6D3B-9281-4F94-B868-1904C666F82A}"/>
              </a:ext>
            </a:extLst>
          </p:cNvPr>
          <p:cNvSpPr>
            <a:spLocks noGrp="1"/>
          </p:cNvSpPr>
          <p:nvPr>
            <p:ph type="title"/>
          </p:nvPr>
        </p:nvSpPr>
        <p:spPr/>
        <p:txBody>
          <a:bodyPr/>
          <a:lstStyle/>
          <a:p>
            <a:pPr algn="ctr"/>
            <a:r>
              <a:rPr lang="en-US" dirty="0"/>
              <a:t>Logic and flow control	</a:t>
            </a:r>
          </a:p>
        </p:txBody>
      </p:sp>
      <p:sp>
        <p:nvSpPr>
          <p:cNvPr id="3" name="Content Placeholder 2">
            <a:extLst>
              <a:ext uri="{FF2B5EF4-FFF2-40B4-BE49-F238E27FC236}">
                <a16:creationId xmlns:a16="http://schemas.microsoft.com/office/drawing/2014/main" id="{D0E9D68A-4046-40AB-96AB-41B736ABD88B}"/>
              </a:ext>
            </a:extLst>
          </p:cNvPr>
          <p:cNvSpPr>
            <a:spLocks noGrp="1"/>
          </p:cNvSpPr>
          <p:nvPr>
            <p:ph idx="1"/>
          </p:nvPr>
        </p:nvSpPr>
        <p:spPr/>
        <p:txBody>
          <a:bodyPr>
            <a:normAutofit/>
          </a:bodyPr>
          <a:lstStyle/>
          <a:p>
            <a:pPr lvl="1"/>
            <a:r>
              <a:rPr lang="en-US" dirty="0"/>
              <a:t>IF/Else - run code blocks if a specified conditional test evaluates to true</a:t>
            </a:r>
          </a:p>
          <a:p>
            <a:pPr lvl="2"/>
            <a:r>
              <a:rPr lang="en-US" dirty="0"/>
              <a:t>if (&lt;test1&gt;) {&lt;statement list 1&gt;}</a:t>
            </a:r>
          </a:p>
          <a:p>
            <a:pPr lvl="2"/>
            <a:r>
              <a:rPr lang="en-US" dirty="0"/>
              <a:t>        [elseif (&lt;test2&gt;) {&lt;statement list 2&gt;}]</a:t>
            </a:r>
          </a:p>
          <a:p>
            <a:pPr lvl="2"/>
            <a:r>
              <a:rPr lang="en-US" dirty="0"/>
              <a:t>        [else {&lt;statement list 3&gt;}]</a:t>
            </a:r>
          </a:p>
          <a:p>
            <a:pPr lvl="1"/>
            <a:r>
              <a:rPr lang="en-US" dirty="0"/>
              <a:t>Switch  - To check multiple conditions</a:t>
            </a:r>
          </a:p>
          <a:p>
            <a:pPr lvl="2"/>
            <a:r>
              <a:rPr lang="en-US" dirty="0"/>
              <a:t>Switch (&lt;test-value&gt;)</a:t>
            </a:r>
          </a:p>
          <a:p>
            <a:pPr lvl="2"/>
            <a:r>
              <a:rPr lang="en-US" dirty="0"/>
              <a:t>        { &lt;condition&gt; {&lt;action&gt;}</a:t>
            </a:r>
          </a:p>
          <a:p>
            <a:pPr lvl="2"/>
            <a:r>
              <a:rPr lang="en-US" dirty="0"/>
              <a:t>          &lt;condition&gt; {&lt;action&gt;}  }</a:t>
            </a:r>
          </a:p>
        </p:txBody>
      </p:sp>
      <p:sp>
        <p:nvSpPr>
          <p:cNvPr id="6" name="Date Placeholder 5">
            <a:extLst>
              <a:ext uri="{FF2B5EF4-FFF2-40B4-BE49-F238E27FC236}">
                <a16:creationId xmlns:a16="http://schemas.microsoft.com/office/drawing/2014/main" id="{75052DDA-1DFF-46C4-A545-52D0BF4C93EA}"/>
              </a:ext>
            </a:extLst>
          </p:cNvPr>
          <p:cNvSpPr>
            <a:spLocks noGrp="1"/>
          </p:cNvSpPr>
          <p:nvPr>
            <p:ph type="dt" sz="half" idx="10"/>
          </p:nvPr>
        </p:nvSpPr>
        <p:spPr/>
        <p:txBody>
          <a:bodyPr/>
          <a:lstStyle/>
          <a:p>
            <a:fld id="{9C3F4EC9-C16C-4996-B2B8-1A6F0D5128B7}" type="datetime10">
              <a:rPr lang="en-US" smtClean="0"/>
              <a:t>09:34</a:t>
            </a:fld>
            <a:endParaRPr lang="en-US" dirty="0"/>
          </a:p>
        </p:txBody>
      </p:sp>
      <p:sp>
        <p:nvSpPr>
          <p:cNvPr id="4" name="Footer Placeholder 3">
            <a:extLst>
              <a:ext uri="{FF2B5EF4-FFF2-40B4-BE49-F238E27FC236}">
                <a16:creationId xmlns:a16="http://schemas.microsoft.com/office/drawing/2014/main" id="{BA9D836D-07DC-446D-BE23-CA84C5A9ED97}"/>
              </a:ext>
            </a:extLst>
          </p:cNvPr>
          <p:cNvSpPr>
            <a:spLocks noGrp="1"/>
          </p:cNvSpPr>
          <p:nvPr>
            <p:ph type="ftr" sz="quarter" idx="11"/>
          </p:nvPr>
        </p:nvSpPr>
        <p:spPr>
          <a:xfrm>
            <a:off x="1141411" y="5883275"/>
            <a:ext cx="8078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B150057-3420-46D2-9DC8-5617671E89C8}"/>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31822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35B-94C6-4662-B687-5D492AC1CC27}"/>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4DA8F6E1-5FBB-48F8-B45B-D862E6D2D40D}"/>
              </a:ext>
            </a:extLst>
          </p:cNvPr>
          <p:cNvSpPr>
            <a:spLocks noGrp="1"/>
          </p:cNvSpPr>
          <p:nvPr>
            <p:ph idx="1"/>
          </p:nvPr>
        </p:nvSpPr>
        <p:spPr/>
        <p:txBody>
          <a:bodyPr/>
          <a:lstStyle/>
          <a:p>
            <a:pPr lvl="1"/>
            <a:r>
              <a:rPr lang="en-US" dirty="0"/>
              <a:t>Foreach – iterates through a series of values</a:t>
            </a:r>
          </a:p>
          <a:p>
            <a:pPr lvl="2"/>
            <a:r>
              <a:rPr lang="en-US" dirty="0"/>
              <a:t>foreach ($&lt;item&gt; in $&lt;collection&gt;){&lt;statement list&gt;}</a:t>
            </a:r>
          </a:p>
          <a:p>
            <a:pPr lvl="1"/>
            <a:r>
              <a:rPr lang="en-US" dirty="0"/>
              <a:t>For -  use to create a loop that runs commands in a command block while a specified condition evaluates to true</a:t>
            </a:r>
          </a:p>
          <a:p>
            <a:pPr lvl="2"/>
            <a:r>
              <a:rPr lang="en-US" dirty="0"/>
              <a:t> for (&lt;</a:t>
            </a:r>
            <a:r>
              <a:rPr lang="en-US" dirty="0" err="1"/>
              <a:t>init</a:t>
            </a:r>
            <a:r>
              <a:rPr lang="en-US" dirty="0"/>
              <a:t>&gt;; &lt;condition&gt;; &lt;repeat&gt;)</a:t>
            </a:r>
          </a:p>
          <a:p>
            <a:pPr lvl="2"/>
            <a:r>
              <a:rPr lang="en-US" dirty="0"/>
              <a:t>          {&lt;statement list&gt;}</a:t>
            </a:r>
          </a:p>
          <a:p>
            <a:endParaRPr lang="en-US" dirty="0"/>
          </a:p>
        </p:txBody>
      </p:sp>
      <p:sp>
        <p:nvSpPr>
          <p:cNvPr id="6" name="Date Placeholder 5">
            <a:extLst>
              <a:ext uri="{FF2B5EF4-FFF2-40B4-BE49-F238E27FC236}">
                <a16:creationId xmlns:a16="http://schemas.microsoft.com/office/drawing/2014/main" id="{CB12A2B8-4E96-46AA-B35E-D0BDC3D8BDDE}"/>
              </a:ext>
            </a:extLst>
          </p:cNvPr>
          <p:cNvSpPr>
            <a:spLocks noGrp="1"/>
          </p:cNvSpPr>
          <p:nvPr>
            <p:ph type="dt" sz="half" idx="10"/>
          </p:nvPr>
        </p:nvSpPr>
        <p:spPr/>
        <p:txBody>
          <a:bodyPr/>
          <a:lstStyle/>
          <a:p>
            <a:fld id="{534DF9C9-6EE2-4E0B-971D-3DD6BAC9A8BD}" type="datetime10">
              <a:rPr lang="en-US" smtClean="0"/>
              <a:t>09:34</a:t>
            </a:fld>
            <a:endParaRPr lang="en-US" dirty="0"/>
          </a:p>
        </p:txBody>
      </p:sp>
      <p:sp>
        <p:nvSpPr>
          <p:cNvPr id="4" name="Footer Placeholder 3">
            <a:extLst>
              <a:ext uri="{FF2B5EF4-FFF2-40B4-BE49-F238E27FC236}">
                <a16:creationId xmlns:a16="http://schemas.microsoft.com/office/drawing/2014/main" id="{90CA84C2-DC3A-424A-AD40-1899B8E1F263}"/>
              </a:ext>
            </a:extLst>
          </p:cNvPr>
          <p:cNvSpPr>
            <a:spLocks noGrp="1"/>
          </p:cNvSpPr>
          <p:nvPr>
            <p:ph type="ftr" sz="quarter" idx="11"/>
          </p:nvPr>
        </p:nvSpPr>
        <p:spPr>
          <a:xfrm>
            <a:off x="1141411" y="5883275"/>
            <a:ext cx="82094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55B5E6A-0DDD-4A62-A23F-A1BE7ACC503C}"/>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12068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ACC6-A7AA-4865-A081-D96457E12A0E}"/>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16879BA6-7F2D-48D7-80FF-229300E41AE3}"/>
              </a:ext>
            </a:extLst>
          </p:cNvPr>
          <p:cNvSpPr>
            <a:spLocks noGrp="1"/>
          </p:cNvSpPr>
          <p:nvPr>
            <p:ph idx="1"/>
          </p:nvPr>
        </p:nvSpPr>
        <p:spPr/>
        <p:txBody>
          <a:bodyPr/>
          <a:lstStyle/>
          <a:p>
            <a:pPr lvl="1"/>
            <a:r>
              <a:rPr lang="en-US" dirty="0"/>
              <a:t>Do-Until - the script block runs only while the condition is false</a:t>
            </a:r>
          </a:p>
          <a:p>
            <a:pPr lvl="2"/>
            <a:r>
              <a:rPr lang="en-US" dirty="0"/>
              <a:t>do {&lt;statement list&gt;} until (&lt;condition&gt;)</a:t>
            </a:r>
          </a:p>
          <a:p>
            <a:pPr lvl="1"/>
            <a:r>
              <a:rPr lang="en-US" dirty="0"/>
              <a:t>Do-While - condition is evaluated after the script block has run</a:t>
            </a:r>
          </a:p>
          <a:p>
            <a:pPr lvl="2"/>
            <a:r>
              <a:rPr lang="en-US" dirty="0"/>
              <a:t>do {&lt;statement list&gt;} while (&lt;condition&gt;)</a:t>
            </a:r>
          </a:p>
          <a:p>
            <a:pPr lvl="1"/>
            <a:r>
              <a:rPr lang="en-US" dirty="0"/>
              <a:t>While - runs commands in a command block as long as a conditional test evaluates to true</a:t>
            </a:r>
          </a:p>
          <a:p>
            <a:pPr lvl="2"/>
            <a:r>
              <a:rPr lang="en-US" dirty="0"/>
              <a:t>while (&lt;condition&gt;){&lt;statement list&gt;}</a:t>
            </a:r>
          </a:p>
          <a:p>
            <a:endParaRPr lang="en-US" b="1" dirty="0"/>
          </a:p>
        </p:txBody>
      </p:sp>
      <p:sp>
        <p:nvSpPr>
          <p:cNvPr id="6" name="Date Placeholder 5">
            <a:extLst>
              <a:ext uri="{FF2B5EF4-FFF2-40B4-BE49-F238E27FC236}">
                <a16:creationId xmlns:a16="http://schemas.microsoft.com/office/drawing/2014/main" id="{93C76057-AEDC-4D1F-A5BC-25590EFB2454}"/>
              </a:ext>
            </a:extLst>
          </p:cNvPr>
          <p:cNvSpPr>
            <a:spLocks noGrp="1"/>
          </p:cNvSpPr>
          <p:nvPr>
            <p:ph type="dt" sz="half" idx="10"/>
          </p:nvPr>
        </p:nvSpPr>
        <p:spPr/>
        <p:txBody>
          <a:bodyPr/>
          <a:lstStyle/>
          <a:p>
            <a:fld id="{23162A0D-3874-413B-BBF3-8CDD681DAD1F}" type="datetime10">
              <a:rPr lang="en-US" smtClean="0"/>
              <a:t>09:34</a:t>
            </a:fld>
            <a:endParaRPr lang="en-US" dirty="0"/>
          </a:p>
        </p:txBody>
      </p:sp>
      <p:sp>
        <p:nvSpPr>
          <p:cNvPr id="4" name="Footer Placeholder 3">
            <a:extLst>
              <a:ext uri="{FF2B5EF4-FFF2-40B4-BE49-F238E27FC236}">
                <a16:creationId xmlns:a16="http://schemas.microsoft.com/office/drawing/2014/main" id="{4DC9833E-4E5F-4E95-ADC6-4A72F7713473}"/>
              </a:ext>
            </a:extLst>
          </p:cNvPr>
          <p:cNvSpPr>
            <a:spLocks noGrp="1"/>
          </p:cNvSpPr>
          <p:nvPr>
            <p:ph type="ftr" sz="quarter" idx="11"/>
          </p:nvPr>
        </p:nvSpPr>
        <p:spPr>
          <a:xfrm>
            <a:off x="1141411" y="5883275"/>
            <a:ext cx="8517596"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6318A42-A6C7-4F5C-BD1C-C5DD82141760}"/>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2969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347-8323-4DF1-9AED-77B3D228225C}"/>
              </a:ext>
            </a:extLst>
          </p:cNvPr>
          <p:cNvSpPr>
            <a:spLocks noGrp="1"/>
          </p:cNvSpPr>
          <p:nvPr>
            <p:ph type="title"/>
          </p:nvPr>
        </p:nvSpPr>
        <p:spPr/>
        <p:txBody>
          <a:bodyPr/>
          <a:lstStyle/>
          <a:p>
            <a:pPr algn="ctr"/>
            <a:r>
              <a:rPr lang="en-US" dirty="0"/>
              <a:t>Adding commands</a:t>
            </a:r>
          </a:p>
        </p:txBody>
      </p:sp>
      <p:sp>
        <p:nvSpPr>
          <p:cNvPr id="3" name="Content Placeholder 2">
            <a:extLst>
              <a:ext uri="{FF2B5EF4-FFF2-40B4-BE49-F238E27FC236}">
                <a16:creationId xmlns:a16="http://schemas.microsoft.com/office/drawing/2014/main" id="{8A4E71CB-24E1-4720-B102-64B5E7FE2B63}"/>
              </a:ext>
            </a:extLst>
          </p:cNvPr>
          <p:cNvSpPr>
            <a:spLocks noGrp="1"/>
          </p:cNvSpPr>
          <p:nvPr>
            <p:ph idx="1"/>
          </p:nvPr>
        </p:nvSpPr>
        <p:spPr/>
        <p:txBody>
          <a:bodyPr>
            <a:normAutofit lnSpcReduction="10000"/>
          </a:bodyPr>
          <a:lstStyle/>
          <a:p>
            <a:r>
              <a:rPr lang="en-US" dirty="0"/>
              <a:t>Just like adding snap-ins into the MMC console</a:t>
            </a:r>
          </a:p>
          <a:p>
            <a:r>
              <a:rPr lang="en-US" dirty="0" err="1"/>
              <a:t>Snapins</a:t>
            </a:r>
            <a:endParaRPr lang="en-US" dirty="0"/>
          </a:p>
          <a:p>
            <a:pPr lvl="1"/>
            <a:r>
              <a:rPr lang="en-US" dirty="0"/>
              <a:t>Add;  get; remove-</a:t>
            </a:r>
            <a:r>
              <a:rPr lang="en-US" dirty="0" err="1"/>
              <a:t>pssnapin</a:t>
            </a:r>
            <a:endParaRPr lang="en-US" dirty="0"/>
          </a:p>
          <a:p>
            <a:r>
              <a:rPr lang="en-US" dirty="0"/>
              <a:t>Modules</a:t>
            </a:r>
          </a:p>
          <a:p>
            <a:pPr lvl="1"/>
            <a:r>
              <a:rPr lang="en-US" dirty="0"/>
              <a:t>New hotness</a:t>
            </a:r>
          </a:p>
          <a:p>
            <a:pPr lvl="1"/>
            <a:r>
              <a:rPr lang="en-US" dirty="0"/>
              <a:t>Import-module; Get-module</a:t>
            </a:r>
          </a:p>
          <a:p>
            <a:pPr lvl="1"/>
            <a:r>
              <a:rPr lang="en-US" dirty="0"/>
              <a:t>Auto load modules</a:t>
            </a:r>
          </a:p>
          <a:p>
            <a:pPr lvl="2"/>
            <a:r>
              <a:rPr lang="en-US" dirty="0"/>
              <a:t>$</a:t>
            </a:r>
            <a:r>
              <a:rPr lang="en-US" dirty="0" err="1"/>
              <a:t>env:PSModulePath</a:t>
            </a:r>
            <a:endParaRPr lang="en-US" dirty="0"/>
          </a:p>
        </p:txBody>
      </p:sp>
      <p:sp>
        <p:nvSpPr>
          <p:cNvPr id="6" name="Date Placeholder 5">
            <a:extLst>
              <a:ext uri="{FF2B5EF4-FFF2-40B4-BE49-F238E27FC236}">
                <a16:creationId xmlns:a16="http://schemas.microsoft.com/office/drawing/2014/main" id="{9CBD3727-E1FC-492D-B957-35484F48820F}"/>
              </a:ext>
            </a:extLst>
          </p:cNvPr>
          <p:cNvSpPr>
            <a:spLocks noGrp="1"/>
          </p:cNvSpPr>
          <p:nvPr>
            <p:ph type="dt" sz="half" idx="10"/>
          </p:nvPr>
        </p:nvSpPr>
        <p:spPr/>
        <p:txBody>
          <a:bodyPr/>
          <a:lstStyle/>
          <a:p>
            <a:fld id="{A89045B4-BC7F-449C-98D9-208601746F18}" type="datetime10">
              <a:rPr lang="en-US" smtClean="0"/>
              <a:t>09:34</a:t>
            </a:fld>
            <a:endParaRPr lang="en-US" dirty="0"/>
          </a:p>
        </p:txBody>
      </p:sp>
      <p:sp>
        <p:nvSpPr>
          <p:cNvPr id="4" name="Footer Placeholder 3">
            <a:extLst>
              <a:ext uri="{FF2B5EF4-FFF2-40B4-BE49-F238E27FC236}">
                <a16:creationId xmlns:a16="http://schemas.microsoft.com/office/drawing/2014/main" id="{39F41733-3240-44B0-8222-D50ECBEF7145}"/>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1DD8624-1E9F-45DC-BCF5-0775B64E061F}"/>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220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28E-255D-4B4C-A6E1-9067C9FF1DB3}"/>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F6AAA66-27FC-4D14-8842-9B0C73AB7C04}"/>
              </a:ext>
            </a:extLst>
          </p:cNvPr>
          <p:cNvSpPr>
            <a:spLocks noGrp="1"/>
          </p:cNvSpPr>
          <p:nvPr>
            <p:ph idx="1"/>
          </p:nvPr>
        </p:nvSpPr>
        <p:spPr/>
        <p:txBody>
          <a:bodyPr/>
          <a:lstStyle/>
          <a:p>
            <a:r>
              <a:rPr lang="en-US" dirty="0"/>
              <a:t>Lecture and Demos</a:t>
            </a:r>
          </a:p>
          <a:p>
            <a:r>
              <a:rPr lang="en-US" dirty="0"/>
              <a:t>Lunch </a:t>
            </a:r>
          </a:p>
          <a:p>
            <a:r>
              <a:rPr lang="en-US" dirty="0"/>
              <a:t>Lecture and Demos</a:t>
            </a:r>
          </a:p>
          <a:p>
            <a:r>
              <a:rPr lang="en-US" dirty="0"/>
              <a:t>CTF</a:t>
            </a:r>
          </a:p>
          <a:p>
            <a:r>
              <a:rPr lang="en-US" dirty="0"/>
              <a:t>CTF Walkthrough</a:t>
            </a:r>
          </a:p>
          <a:p>
            <a:endParaRPr lang="en-US" dirty="0"/>
          </a:p>
        </p:txBody>
      </p:sp>
      <p:sp>
        <p:nvSpPr>
          <p:cNvPr id="4" name="Date Placeholder 3">
            <a:extLst>
              <a:ext uri="{FF2B5EF4-FFF2-40B4-BE49-F238E27FC236}">
                <a16:creationId xmlns:a16="http://schemas.microsoft.com/office/drawing/2014/main" id="{1B04C9C3-90E5-4793-8A2E-1F679DA6D075}"/>
              </a:ext>
            </a:extLst>
          </p:cNvPr>
          <p:cNvSpPr>
            <a:spLocks noGrp="1"/>
          </p:cNvSpPr>
          <p:nvPr>
            <p:ph type="dt" sz="half" idx="10"/>
          </p:nvPr>
        </p:nvSpPr>
        <p:spPr/>
        <p:txBody>
          <a:bodyPr/>
          <a:lstStyle/>
          <a:p>
            <a:fld id="{ED8BBD01-6901-4DE0-8BAF-918E7D20561B}" type="datetime10">
              <a:rPr lang="en-US" smtClean="0"/>
              <a:t>09:34</a:t>
            </a:fld>
            <a:endParaRPr lang="en-US" dirty="0"/>
          </a:p>
        </p:txBody>
      </p:sp>
      <p:sp>
        <p:nvSpPr>
          <p:cNvPr id="6" name="Footer Placeholder 5">
            <a:extLst>
              <a:ext uri="{FF2B5EF4-FFF2-40B4-BE49-F238E27FC236}">
                <a16:creationId xmlns:a16="http://schemas.microsoft.com/office/drawing/2014/main" id="{5D34EBA8-E1F7-4184-8151-3D54E7574135}"/>
              </a:ext>
            </a:extLst>
          </p:cNvPr>
          <p:cNvSpPr>
            <a:spLocks noGrp="1"/>
          </p:cNvSpPr>
          <p:nvPr>
            <p:ph type="ftr" sz="quarter" idx="11"/>
          </p:nvPr>
        </p:nvSpPr>
        <p:spPr>
          <a:xfrm>
            <a:off x="1141411" y="5883275"/>
            <a:ext cx="9473580"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558C604C-DEE8-4A07-8719-5891D2C015B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57750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C56-12A4-4F33-B95F-8457D3DC9470}"/>
              </a:ext>
            </a:extLst>
          </p:cNvPr>
          <p:cNvSpPr>
            <a:spLocks noGrp="1"/>
          </p:cNvSpPr>
          <p:nvPr>
            <p:ph type="title"/>
          </p:nvPr>
        </p:nvSpPr>
        <p:spPr/>
        <p:txBody>
          <a:bodyPr/>
          <a:lstStyle/>
          <a:p>
            <a:pPr algn="ctr"/>
            <a:r>
              <a:rPr lang="en-US" dirty="0"/>
              <a:t>Module from Internet</a:t>
            </a:r>
          </a:p>
        </p:txBody>
      </p:sp>
      <p:sp>
        <p:nvSpPr>
          <p:cNvPr id="3" name="Content Placeholder 2">
            <a:extLst>
              <a:ext uri="{FF2B5EF4-FFF2-40B4-BE49-F238E27FC236}">
                <a16:creationId xmlns:a16="http://schemas.microsoft.com/office/drawing/2014/main" id="{48759E78-FAA7-400C-A2D0-09D6EED53119}"/>
              </a:ext>
            </a:extLst>
          </p:cNvPr>
          <p:cNvSpPr>
            <a:spLocks noGrp="1"/>
          </p:cNvSpPr>
          <p:nvPr>
            <p:ph idx="1"/>
          </p:nvPr>
        </p:nvSpPr>
        <p:spPr/>
        <p:txBody>
          <a:bodyPr/>
          <a:lstStyle/>
          <a:p>
            <a:r>
              <a:rPr lang="en-US" dirty="0"/>
              <a:t>Uses </a:t>
            </a:r>
            <a:r>
              <a:rPr lang="en-US" dirty="0" err="1"/>
              <a:t>PowerShellGet</a:t>
            </a:r>
            <a:endParaRPr lang="en-US" dirty="0"/>
          </a:p>
          <a:p>
            <a:r>
              <a:rPr lang="en-US" dirty="0"/>
              <a:t>Does NOT work with FIPS compliance turned on</a:t>
            </a:r>
          </a:p>
          <a:p>
            <a:r>
              <a:rPr lang="en-US" dirty="0"/>
              <a:t>Register-</a:t>
            </a:r>
            <a:r>
              <a:rPr lang="en-US" dirty="0" err="1"/>
              <a:t>PSRepository</a:t>
            </a:r>
            <a:r>
              <a:rPr lang="en-US" dirty="0"/>
              <a:t> to add the URL of a repository</a:t>
            </a:r>
          </a:p>
          <a:p>
            <a:r>
              <a:rPr lang="en-US" dirty="0"/>
              <a:t>Set-</a:t>
            </a:r>
            <a:r>
              <a:rPr lang="en-US" dirty="0" err="1"/>
              <a:t>PSRepository</a:t>
            </a:r>
            <a:endParaRPr lang="en-US" dirty="0"/>
          </a:p>
          <a:p>
            <a:r>
              <a:rPr lang="en-US" dirty="0"/>
              <a:t>Find-Module</a:t>
            </a:r>
          </a:p>
          <a:p>
            <a:r>
              <a:rPr lang="en-US" dirty="0"/>
              <a:t>Install-Module</a:t>
            </a:r>
          </a:p>
          <a:p>
            <a:endParaRPr lang="en-US" dirty="0"/>
          </a:p>
        </p:txBody>
      </p:sp>
      <p:sp>
        <p:nvSpPr>
          <p:cNvPr id="6" name="Date Placeholder 5">
            <a:extLst>
              <a:ext uri="{FF2B5EF4-FFF2-40B4-BE49-F238E27FC236}">
                <a16:creationId xmlns:a16="http://schemas.microsoft.com/office/drawing/2014/main" id="{87553C3E-00DA-4524-A065-5BCB6DC57808}"/>
              </a:ext>
            </a:extLst>
          </p:cNvPr>
          <p:cNvSpPr>
            <a:spLocks noGrp="1"/>
          </p:cNvSpPr>
          <p:nvPr>
            <p:ph type="dt" sz="half" idx="10"/>
          </p:nvPr>
        </p:nvSpPr>
        <p:spPr/>
        <p:txBody>
          <a:bodyPr/>
          <a:lstStyle/>
          <a:p>
            <a:fld id="{78C4BD6E-1017-4246-BA83-EF1304BA900C}" type="datetime10">
              <a:rPr lang="en-US" smtClean="0"/>
              <a:t>09:34</a:t>
            </a:fld>
            <a:endParaRPr lang="en-US" dirty="0"/>
          </a:p>
        </p:txBody>
      </p:sp>
      <p:sp>
        <p:nvSpPr>
          <p:cNvPr id="4" name="Footer Placeholder 3">
            <a:extLst>
              <a:ext uri="{FF2B5EF4-FFF2-40B4-BE49-F238E27FC236}">
                <a16:creationId xmlns:a16="http://schemas.microsoft.com/office/drawing/2014/main" id="{94778792-AA71-492C-A00C-9659140FF3CB}"/>
              </a:ext>
            </a:extLst>
          </p:cNvPr>
          <p:cNvSpPr>
            <a:spLocks noGrp="1"/>
          </p:cNvSpPr>
          <p:nvPr>
            <p:ph type="ftr" sz="quarter" idx="11"/>
          </p:nvPr>
        </p:nvSpPr>
        <p:spPr>
          <a:xfrm>
            <a:off x="1141411" y="5883276"/>
            <a:ext cx="8706924" cy="365124"/>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9457E2A-322E-4DCA-88C7-F0B4FC603865}"/>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78341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D6D1-5619-4ACE-B3AC-BE68D888B812}"/>
              </a:ext>
            </a:extLst>
          </p:cNvPr>
          <p:cNvSpPr>
            <a:spLocks noGrp="1"/>
          </p:cNvSpPr>
          <p:nvPr>
            <p:ph type="title"/>
          </p:nvPr>
        </p:nvSpPr>
        <p:spPr/>
        <p:txBody>
          <a:bodyPr/>
          <a:lstStyle/>
          <a:p>
            <a:pPr algn="ctr"/>
            <a:r>
              <a:rPr lang="en-US" dirty="0"/>
              <a:t>Output formatting</a:t>
            </a:r>
          </a:p>
        </p:txBody>
      </p:sp>
      <p:sp>
        <p:nvSpPr>
          <p:cNvPr id="3" name="Content Placeholder 2">
            <a:extLst>
              <a:ext uri="{FF2B5EF4-FFF2-40B4-BE49-F238E27FC236}">
                <a16:creationId xmlns:a16="http://schemas.microsoft.com/office/drawing/2014/main" id="{76A86B75-74A5-4FDC-8E2B-164C3212B896}"/>
              </a:ext>
            </a:extLst>
          </p:cNvPr>
          <p:cNvSpPr>
            <a:spLocks noGrp="1"/>
          </p:cNvSpPr>
          <p:nvPr>
            <p:ph idx="1"/>
          </p:nvPr>
        </p:nvSpPr>
        <p:spPr/>
        <p:txBody>
          <a:bodyPr/>
          <a:lstStyle/>
          <a:p>
            <a:r>
              <a:rPr lang="en-US" dirty="0"/>
              <a:t>Default formatting rules controlled by .ps1xml</a:t>
            </a:r>
          </a:p>
          <a:p>
            <a:r>
              <a:rPr lang="en-US" dirty="0"/>
              <a:t>Format-Table</a:t>
            </a:r>
          </a:p>
          <a:p>
            <a:r>
              <a:rPr lang="en-US" dirty="0"/>
              <a:t>Format-list</a:t>
            </a:r>
          </a:p>
          <a:p>
            <a:r>
              <a:rPr lang="en-US" dirty="0"/>
              <a:t>Format-Wide</a:t>
            </a:r>
          </a:p>
          <a:p>
            <a:r>
              <a:rPr lang="en-US" dirty="0"/>
              <a:t>Custom Columns</a:t>
            </a:r>
          </a:p>
          <a:p>
            <a:r>
              <a:rPr lang="en-US" dirty="0"/>
              <a:t>Other Out-* Commands</a:t>
            </a:r>
          </a:p>
        </p:txBody>
      </p:sp>
      <p:sp>
        <p:nvSpPr>
          <p:cNvPr id="6" name="Date Placeholder 5">
            <a:extLst>
              <a:ext uri="{FF2B5EF4-FFF2-40B4-BE49-F238E27FC236}">
                <a16:creationId xmlns:a16="http://schemas.microsoft.com/office/drawing/2014/main" id="{627B534E-4A93-4F1D-A705-F3808A38CABA}"/>
              </a:ext>
            </a:extLst>
          </p:cNvPr>
          <p:cNvSpPr>
            <a:spLocks noGrp="1"/>
          </p:cNvSpPr>
          <p:nvPr>
            <p:ph type="dt" sz="half" idx="10"/>
          </p:nvPr>
        </p:nvSpPr>
        <p:spPr/>
        <p:txBody>
          <a:bodyPr/>
          <a:lstStyle/>
          <a:p>
            <a:fld id="{B9B22A8B-2914-414D-AAE6-42F25AC9ABD2}" type="datetime10">
              <a:rPr lang="en-US" smtClean="0"/>
              <a:t>09:34</a:t>
            </a:fld>
            <a:endParaRPr lang="en-US" dirty="0"/>
          </a:p>
        </p:txBody>
      </p:sp>
      <p:sp>
        <p:nvSpPr>
          <p:cNvPr id="4" name="Footer Placeholder 3">
            <a:extLst>
              <a:ext uri="{FF2B5EF4-FFF2-40B4-BE49-F238E27FC236}">
                <a16:creationId xmlns:a16="http://schemas.microsoft.com/office/drawing/2014/main" id="{C4B0D58C-11EB-4F6B-83A8-1158483C5431}"/>
              </a:ext>
            </a:extLst>
          </p:cNvPr>
          <p:cNvSpPr>
            <a:spLocks noGrp="1"/>
          </p:cNvSpPr>
          <p:nvPr>
            <p:ph type="ftr" sz="quarter" idx="11"/>
          </p:nvPr>
        </p:nvSpPr>
        <p:spPr>
          <a:xfrm>
            <a:off x="1141411" y="5883275"/>
            <a:ext cx="8729420" cy="356207"/>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94054F8F-3E21-49C5-9B70-B6299B424A1B}"/>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65090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7E3B-4452-4D69-B3DB-348563FBDD55}"/>
              </a:ext>
            </a:extLst>
          </p:cNvPr>
          <p:cNvSpPr>
            <a:spLocks noGrp="1"/>
          </p:cNvSpPr>
          <p:nvPr>
            <p:ph type="title"/>
          </p:nvPr>
        </p:nvSpPr>
        <p:spPr/>
        <p:txBody>
          <a:bodyPr/>
          <a:lstStyle/>
          <a:p>
            <a:pPr algn="ctr"/>
            <a:r>
              <a:rPr lang="en-US" dirty="0">
                <a:effectLst/>
              </a:rPr>
              <a:t>Write-host</a:t>
            </a:r>
            <a:endParaRPr lang="en-US" dirty="0"/>
          </a:p>
        </p:txBody>
      </p:sp>
      <p:sp>
        <p:nvSpPr>
          <p:cNvPr id="3" name="Date Placeholder 2">
            <a:extLst>
              <a:ext uri="{FF2B5EF4-FFF2-40B4-BE49-F238E27FC236}">
                <a16:creationId xmlns:a16="http://schemas.microsoft.com/office/drawing/2014/main" id="{0B91B2CB-F2D9-473B-A118-EAD5D283C250}"/>
              </a:ext>
            </a:extLst>
          </p:cNvPr>
          <p:cNvSpPr>
            <a:spLocks noGrp="1"/>
          </p:cNvSpPr>
          <p:nvPr>
            <p:ph type="dt" sz="half" idx="10"/>
          </p:nvPr>
        </p:nvSpPr>
        <p:spPr/>
        <p:txBody>
          <a:bodyPr/>
          <a:lstStyle/>
          <a:p>
            <a:fld id="{AF5620E9-9E82-4EF3-8B8D-1F69A0DF57B7}" type="datetime10">
              <a:rPr lang="en-US" smtClean="0"/>
              <a:t>09:34</a:t>
            </a:fld>
            <a:endParaRPr lang="en-US" dirty="0"/>
          </a:p>
        </p:txBody>
      </p:sp>
      <p:sp>
        <p:nvSpPr>
          <p:cNvPr id="4" name="Footer Placeholder 3">
            <a:extLst>
              <a:ext uri="{FF2B5EF4-FFF2-40B4-BE49-F238E27FC236}">
                <a16:creationId xmlns:a16="http://schemas.microsoft.com/office/drawing/2014/main" id="{ECABB9C9-7320-4802-AA52-A1CF680B7B09}"/>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DA035169-2A63-48A3-ABE6-872716BCCD56}"/>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7" name="Picture 6">
            <a:extLst>
              <a:ext uri="{FF2B5EF4-FFF2-40B4-BE49-F238E27FC236}">
                <a16:creationId xmlns:a16="http://schemas.microsoft.com/office/drawing/2014/main" id="{DE9D09C1-AEA5-40AD-A9CD-DD65A756A6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2393" y="2097088"/>
            <a:ext cx="6547215" cy="3786185"/>
          </a:xfrm>
          <a:prstGeom prst="rect">
            <a:avLst/>
          </a:prstGeom>
          <a:noFill/>
        </p:spPr>
      </p:pic>
    </p:spTree>
    <p:extLst>
      <p:ext uri="{BB962C8B-B14F-4D97-AF65-F5344CB8AC3E}">
        <p14:creationId xmlns:p14="http://schemas.microsoft.com/office/powerpoint/2010/main" val="29221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Write-output</a:t>
            </a:r>
          </a:p>
        </p:txBody>
      </p:sp>
      <p:pic>
        <p:nvPicPr>
          <p:cNvPr id="6" name="Content Placeholder 5">
            <a:extLst>
              <a:ext uri="{FF2B5EF4-FFF2-40B4-BE49-F238E27FC236}">
                <a16:creationId xmlns:a16="http://schemas.microsoft.com/office/drawing/2014/main" id="{9C28669A-CF77-4DF7-9BD7-5ADF768B4334}"/>
              </a:ext>
            </a:extLst>
          </p:cNvPr>
          <p:cNvPicPr>
            <a:picLocks noGrp="1" noChangeAspect="1"/>
          </p:cNvPicPr>
          <p:nvPr>
            <p:ph idx="1"/>
          </p:nvPr>
        </p:nvPicPr>
        <p:blipFill>
          <a:blip r:embed="rId3"/>
          <a:stretch>
            <a:fillRect/>
          </a:stretch>
        </p:blipFill>
        <p:spPr>
          <a:xfrm>
            <a:off x="2982487" y="2097088"/>
            <a:ext cx="6227027" cy="3786186"/>
          </a:xfrm>
          <a:prstGeom prst="rect">
            <a:avLst/>
          </a:prstGeom>
        </p:spPr>
      </p:pic>
      <p:sp>
        <p:nvSpPr>
          <p:cNvPr id="3" name="Date Placeholder 2">
            <a:extLst>
              <a:ext uri="{FF2B5EF4-FFF2-40B4-BE49-F238E27FC236}">
                <a16:creationId xmlns:a16="http://schemas.microsoft.com/office/drawing/2014/main" id="{85E50557-32A5-4610-A3FA-0B40E134440A}"/>
              </a:ext>
            </a:extLst>
          </p:cNvPr>
          <p:cNvSpPr>
            <a:spLocks noGrp="1"/>
          </p:cNvSpPr>
          <p:nvPr>
            <p:ph type="dt" sz="half" idx="10"/>
          </p:nvPr>
        </p:nvSpPr>
        <p:spPr/>
        <p:txBody>
          <a:bodyPr/>
          <a:lstStyle/>
          <a:p>
            <a:fld id="{36B528A2-7DE9-46A8-8AE2-8C2E0CB70AB7}"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86132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a:t>
            </a:r>
          </a:p>
        </p:txBody>
      </p:sp>
      <p:sp>
        <p:nvSpPr>
          <p:cNvPr id="3" name="Date Placeholder 2">
            <a:extLst>
              <a:ext uri="{FF2B5EF4-FFF2-40B4-BE49-F238E27FC236}">
                <a16:creationId xmlns:a16="http://schemas.microsoft.com/office/drawing/2014/main" id="{DBFF592F-FE14-46D3-8DB6-50083C28FA7F}"/>
              </a:ext>
            </a:extLst>
          </p:cNvPr>
          <p:cNvSpPr>
            <a:spLocks noGrp="1"/>
          </p:cNvSpPr>
          <p:nvPr>
            <p:ph type="dt" sz="half" idx="10"/>
          </p:nvPr>
        </p:nvSpPr>
        <p:spPr/>
        <p:txBody>
          <a:bodyPr/>
          <a:lstStyle/>
          <a:p>
            <a:fld id="{9D465932-D5AE-460D-BAC9-5F9CE2E3AD72}"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6" name="Picture 5">
            <a:extLst>
              <a:ext uri="{FF2B5EF4-FFF2-40B4-BE49-F238E27FC236}">
                <a16:creationId xmlns:a16="http://schemas.microsoft.com/office/drawing/2014/main" id="{DD9BED98-AA5A-4E56-BD74-53FB5E4F681B}"/>
              </a:ext>
            </a:extLst>
          </p:cNvPr>
          <p:cNvPicPr>
            <a:picLocks noChangeAspect="1"/>
          </p:cNvPicPr>
          <p:nvPr/>
        </p:nvPicPr>
        <p:blipFill>
          <a:blip r:embed="rId3"/>
          <a:stretch>
            <a:fillRect/>
          </a:stretch>
        </p:blipFill>
        <p:spPr>
          <a:xfrm>
            <a:off x="1773046" y="2097088"/>
            <a:ext cx="8645908" cy="3786185"/>
          </a:xfrm>
          <a:prstGeom prst="rect">
            <a:avLst/>
          </a:prstGeom>
        </p:spPr>
      </p:pic>
    </p:spTree>
    <p:extLst>
      <p:ext uri="{BB962C8B-B14F-4D97-AF65-F5344CB8AC3E}">
        <p14:creationId xmlns:p14="http://schemas.microsoft.com/office/powerpoint/2010/main" val="120984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 </a:t>
            </a:r>
            <a:r>
              <a:rPr lang="en-US" sz="2400" dirty="0"/>
              <a:t>(cont.)</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Write-error</a:t>
            </a:r>
          </a:p>
          <a:p>
            <a:pPr lvl="1"/>
            <a:r>
              <a:rPr lang="en-US" dirty="0">
                <a:effectLst>
                  <a:outerShdw blurRad="38100" dist="38100" dir="2700000" algn="tl">
                    <a:srgbClr val="000000">
                      <a:alpha val="43137"/>
                    </a:srgbClr>
                  </a:outerShdw>
                </a:effectLst>
              </a:rPr>
              <a:t>it writes an error to PowerShell’s error stream</a:t>
            </a:r>
          </a:p>
          <a:p>
            <a:r>
              <a:rPr lang="en-US" dirty="0">
                <a:effectLst>
                  <a:outerShdw blurRad="38100" dist="38100" dir="2700000" algn="tl">
                    <a:srgbClr val="000000">
                      <a:alpha val="43137"/>
                    </a:srgbClr>
                  </a:outerShdw>
                </a:effectLst>
              </a:rPr>
              <a:t>Write-Information (v5)</a:t>
            </a:r>
          </a:p>
          <a:p>
            <a:pPr lvl="1"/>
            <a:r>
              <a:rPr lang="en-US" dirty="0">
                <a:effectLst>
                  <a:outerShdw blurRad="38100" dist="38100" dir="2700000" algn="tl">
                    <a:srgbClr val="000000">
                      <a:alpha val="43137"/>
                    </a:srgbClr>
                  </a:outerShdw>
                </a:effectLst>
              </a:rPr>
              <a:t>Write-host is a wrapper</a:t>
            </a:r>
          </a:p>
          <a:p>
            <a:pPr lvl="1"/>
            <a:r>
              <a:rPr lang="en-US" dirty="0">
                <a:effectLst>
                  <a:outerShdw blurRad="38100" dist="38100" dir="2700000" algn="tl">
                    <a:srgbClr val="000000">
                      <a:alpha val="43137"/>
                    </a:srgbClr>
                  </a:outerShdw>
                </a:effectLst>
              </a:rPr>
              <a:t>May need -</a:t>
            </a:r>
            <a:r>
              <a:rPr lang="en-US" dirty="0" err="1">
                <a:effectLst>
                  <a:outerShdw blurRad="38100" dist="38100" dir="2700000" algn="tl">
                    <a:srgbClr val="000000">
                      <a:alpha val="43137"/>
                    </a:srgbClr>
                  </a:outerShdw>
                </a:effectLst>
              </a:rPr>
              <a:t>informationaction</a:t>
            </a:r>
            <a:r>
              <a:rPr lang="en-US" dirty="0">
                <a:effectLst>
                  <a:outerShdw blurRad="38100" dist="38100" dir="2700000" algn="tl">
                    <a:srgbClr val="000000">
                      <a:alpha val="43137"/>
                    </a:srgbClr>
                  </a:outerShdw>
                </a:effectLst>
              </a:rPr>
              <a:t> continue</a:t>
            </a:r>
          </a:p>
          <a:p>
            <a:r>
              <a:rPr lang="en-US" dirty="0">
                <a:effectLst>
                  <a:outerShdw blurRad="38100" dist="38100" dir="2700000" algn="tl">
                    <a:srgbClr val="000000">
                      <a:alpha val="43137"/>
                    </a:srgbClr>
                  </a:outerShdw>
                </a:effectLst>
              </a:rPr>
              <a:t>Write-Progress</a:t>
            </a:r>
          </a:p>
          <a:p>
            <a:pPr lvl="1"/>
            <a:r>
              <a:rPr lang="en-US" dirty="0">
                <a:effectLst>
                  <a:outerShdw blurRad="38100" dist="38100" dir="2700000" algn="tl">
                    <a:srgbClr val="000000">
                      <a:alpha val="43137"/>
                    </a:srgbClr>
                  </a:outerShdw>
                </a:effectLst>
              </a:rPr>
              <a:t>can display progress bars</a:t>
            </a:r>
          </a:p>
          <a:p>
            <a:endParaRPr lang="en-US" dirty="0"/>
          </a:p>
        </p:txBody>
      </p:sp>
      <p:sp>
        <p:nvSpPr>
          <p:cNvPr id="6" name="Date Placeholder 5">
            <a:extLst>
              <a:ext uri="{FF2B5EF4-FFF2-40B4-BE49-F238E27FC236}">
                <a16:creationId xmlns:a16="http://schemas.microsoft.com/office/drawing/2014/main" id="{431858C8-0EDB-4DB8-87BF-190153FFF932}"/>
              </a:ext>
            </a:extLst>
          </p:cNvPr>
          <p:cNvSpPr>
            <a:spLocks noGrp="1"/>
          </p:cNvSpPr>
          <p:nvPr>
            <p:ph type="dt" sz="half" idx="10"/>
          </p:nvPr>
        </p:nvSpPr>
        <p:spPr/>
        <p:txBody>
          <a:bodyPr/>
          <a:lstStyle/>
          <a:p>
            <a:fld id="{893ED4B7-35A3-48DB-B0FB-894612E8D307}"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26489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8F47-73C7-4681-A780-DC2E74DBE388}"/>
              </a:ext>
            </a:extLst>
          </p:cNvPr>
          <p:cNvSpPr>
            <a:spLocks noGrp="1"/>
          </p:cNvSpPr>
          <p:nvPr>
            <p:ph type="title"/>
          </p:nvPr>
        </p:nvSpPr>
        <p:spPr/>
        <p:txBody>
          <a:bodyPr/>
          <a:lstStyle/>
          <a:p>
            <a:pPr algn="ctr"/>
            <a:r>
              <a:rPr lang="en-US" dirty="0">
                <a:effectLst/>
              </a:rPr>
              <a:t>Read-Host</a:t>
            </a:r>
            <a:endParaRPr lang="en-US" dirty="0"/>
          </a:p>
        </p:txBody>
      </p:sp>
      <p:sp>
        <p:nvSpPr>
          <p:cNvPr id="3" name="Content Placeholder 2">
            <a:extLst>
              <a:ext uri="{FF2B5EF4-FFF2-40B4-BE49-F238E27FC236}">
                <a16:creationId xmlns:a16="http://schemas.microsoft.com/office/drawing/2014/main" id="{38001915-D28D-40D0-9977-41E386C967D3}"/>
              </a:ext>
            </a:extLst>
          </p:cNvPr>
          <p:cNvSpPr>
            <a:spLocks noGrp="1"/>
          </p:cNvSpPr>
          <p:nvPr>
            <p:ph idx="1"/>
          </p:nvPr>
        </p:nvSpPr>
        <p:spPr/>
        <p:txBody>
          <a:bodyPr>
            <a:normAutofit/>
          </a:bodyPr>
          <a:lstStyle/>
          <a:p>
            <a:r>
              <a:rPr lang="en-US" dirty="0"/>
              <a:t>A colon is added to the end of the prompt</a:t>
            </a:r>
          </a:p>
          <a:p>
            <a:r>
              <a:rPr lang="en-US" dirty="0"/>
              <a:t>Whatever the user types is returned as the result of the command (technically, it’s placed into the pipeline).</a:t>
            </a:r>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p:txBody>
      </p:sp>
      <p:sp>
        <p:nvSpPr>
          <p:cNvPr id="6" name="Date Placeholder 5">
            <a:extLst>
              <a:ext uri="{FF2B5EF4-FFF2-40B4-BE49-F238E27FC236}">
                <a16:creationId xmlns:a16="http://schemas.microsoft.com/office/drawing/2014/main" id="{6166A5CC-DE80-4D1A-A42F-1269FF092657}"/>
              </a:ext>
            </a:extLst>
          </p:cNvPr>
          <p:cNvSpPr>
            <a:spLocks noGrp="1"/>
          </p:cNvSpPr>
          <p:nvPr>
            <p:ph type="dt" sz="half" idx="10"/>
          </p:nvPr>
        </p:nvSpPr>
        <p:spPr/>
        <p:txBody>
          <a:bodyPr/>
          <a:lstStyle/>
          <a:p>
            <a:fld id="{51EEA2F8-AD0C-49BA-B8B6-5E565A340356}" type="datetime10">
              <a:rPr lang="en-US" smtClean="0"/>
              <a:t>09:34</a:t>
            </a:fld>
            <a:endParaRPr lang="en-US" dirty="0"/>
          </a:p>
        </p:txBody>
      </p:sp>
      <p:sp>
        <p:nvSpPr>
          <p:cNvPr id="4" name="Footer Placeholder 3">
            <a:extLst>
              <a:ext uri="{FF2B5EF4-FFF2-40B4-BE49-F238E27FC236}">
                <a16:creationId xmlns:a16="http://schemas.microsoft.com/office/drawing/2014/main" id="{1BA01195-7AAC-46ED-B2F0-D331558F6415}"/>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8A08C6F-6245-4F9C-8EEB-E7D70242C449}"/>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06533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09:34</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3" name="Picture 2">
            <a:extLst>
              <a:ext uri="{FF2B5EF4-FFF2-40B4-BE49-F238E27FC236}">
                <a16:creationId xmlns:a16="http://schemas.microsoft.com/office/drawing/2014/main" id="{6DE8D7CB-8489-47BF-96F0-D89C36757F49}"/>
              </a:ext>
            </a:extLst>
          </p:cNvPr>
          <p:cNvPicPr>
            <a:picLocks noChangeAspect="1"/>
          </p:cNvPicPr>
          <p:nvPr/>
        </p:nvPicPr>
        <p:blipFill>
          <a:blip r:embed="rId3"/>
          <a:stretch>
            <a:fillRect/>
          </a:stretch>
        </p:blipFill>
        <p:spPr>
          <a:xfrm>
            <a:off x="2963556" y="609600"/>
            <a:ext cx="5859218" cy="5273674"/>
          </a:xfrm>
          <a:prstGeom prst="rect">
            <a:avLst/>
          </a:prstGeom>
        </p:spPr>
      </p:pic>
    </p:spTree>
    <p:extLst>
      <p:ext uri="{BB962C8B-B14F-4D97-AF65-F5344CB8AC3E}">
        <p14:creationId xmlns:p14="http://schemas.microsoft.com/office/powerpoint/2010/main" val="384113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BB6-089B-451A-9478-EEECC09FE4CE}"/>
              </a:ext>
            </a:extLst>
          </p:cNvPr>
          <p:cNvSpPr>
            <a:spLocks noGrp="1"/>
          </p:cNvSpPr>
          <p:nvPr>
            <p:ph type="title"/>
          </p:nvPr>
        </p:nvSpPr>
        <p:spPr/>
        <p:txBody>
          <a:bodyPr/>
          <a:lstStyle/>
          <a:p>
            <a:pPr algn="ctr"/>
            <a:r>
              <a:rPr lang="en-US" dirty="0"/>
              <a:t>Filtering</a:t>
            </a:r>
          </a:p>
        </p:txBody>
      </p:sp>
      <p:sp>
        <p:nvSpPr>
          <p:cNvPr id="3" name="Content Placeholder 2">
            <a:extLst>
              <a:ext uri="{FF2B5EF4-FFF2-40B4-BE49-F238E27FC236}">
                <a16:creationId xmlns:a16="http://schemas.microsoft.com/office/drawing/2014/main" id="{3BD3DB10-52F7-4EB1-A5A3-2F81269292DC}"/>
              </a:ext>
            </a:extLst>
          </p:cNvPr>
          <p:cNvSpPr>
            <a:spLocks noGrp="1"/>
          </p:cNvSpPr>
          <p:nvPr>
            <p:ph idx="1"/>
          </p:nvPr>
        </p:nvSpPr>
        <p:spPr/>
        <p:txBody>
          <a:bodyPr/>
          <a:lstStyle/>
          <a:p>
            <a:r>
              <a:rPr lang="en-US" dirty="0"/>
              <a:t>Filter as far left as possible (-filter)</a:t>
            </a:r>
          </a:p>
          <a:p>
            <a:pPr lvl="1"/>
            <a:r>
              <a:rPr lang="en-US" dirty="0"/>
              <a:t>Each cmdlet has its own way to filter</a:t>
            </a:r>
          </a:p>
          <a:p>
            <a:pPr lvl="1"/>
            <a:r>
              <a:rPr lang="en-US" dirty="0"/>
              <a:t>Get-service can filter -name only</a:t>
            </a:r>
          </a:p>
          <a:p>
            <a:pPr lvl="1"/>
            <a:r>
              <a:rPr lang="en-US" dirty="0"/>
              <a:t>Get-</a:t>
            </a:r>
            <a:r>
              <a:rPr lang="en-US" dirty="0" err="1"/>
              <a:t>adcomputer</a:t>
            </a:r>
            <a:r>
              <a:rPr lang="en-US" dirty="0"/>
              <a:t> can filter on any attribute</a:t>
            </a:r>
          </a:p>
          <a:p>
            <a:r>
              <a:rPr lang="en-US" dirty="0"/>
              <a:t>Filtering out of pipeline</a:t>
            </a:r>
          </a:p>
          <a:p>
            <a:pPr lvl="1"/>
            <a:r>
              <a:rPr lang="en-US" dirty="0"/>
              <a:t>Where-object is used when there is no -filter or you cannot filter on the property you want</a:t>
            </a:r>
          </a:p>
          <a:p>
            <a:pPr lvl="1"/>
            <a:endParaRPr lang="en-US" dirty="0"/>
          </a:p>
          <a:p>
            <a:endParaRPr lang="en-US" dirty="0"/>
          </a:p>
          <a:p>
            <a:endParaRPr lang="en-US" dirty="0"/>
          </a:p>
        </p:txBody>
      </p:sp>
      <p:sp>
        <p:nvSpPr>
          <p:cNvPr id="6" name="Date Placeholder 5">
            <a:extLst>
              <a:ext uri="{FF2B5EF4-FFF2-40B4-BE49-F238E27FC236}">
                <a16:creationId xmlns:a16="http://schemas.microsoft.com/office/drawing/2014/main" id="{9191A151-3986-4E10-A426-6FDCDBD53C7E}"/>
              </a:ext>
            </a:extLst>
          </p:cNvPr>
          <p:cNvSpPr>
            <a:spLocks noGrp="1"/>
          </p:cNvSpPr>
          <p:nvPr>
            <p:ph type="dt" sz="half" idx="10"/>
          </p:nvPr>
        </p:nvSpPr>
        <p:spPr/>
        <p:txBody>
          <a:bodyPr/>
          <a:lstStyle/>
          <a:p>
            <a:fld id="{47BE7236-3E68-4B6D-8DB3-088608DA9894}" type="datetime10">
              <a:rPr lang="en-US" smtClean="0"/>
              <a:t>09:34</a:t>
            </a:fld>
            <a:endParaRPr lang="en-US" dirty="0"/>
          </a:p>
        </p:txBody>
      </p:sp>
      <p:sp>
        <p:nvSpPr>
          <p:cNvPr id="4" name="Footer Placeholder 3">
            <a:extLst>
              <a:ext uri="{FF2B5EF4-FFF2-40B4-BE49-F238E27FC236}">
                <a16:creationId xmlns:a16="http://schemas.microsoft.com/office/drawing/2014/main" id="{4936064C-A158-47FC-A2B0-84972B6F0828}"/>
              </a:ext>
            </a:extLst>
          </p:cNvPr>
          <p:cNvSpPr>
            <a:spLocks noGrp="1"/>
          </p:cNvSpPr>
          <p:nvPr>
            <p:ph type="ftr" sz="quarter" idx="11"/>
          </p:nvPr>
        </p:nvSpPr>
        <p:spPr>
          <a:xfrm>
            <a:off x="1141411" y="5883276"/>
            <a:ext cx="9134910" cy="457196"/>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1A9FC22-1569-4FCA-A4F7-006A26952D17}"/>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47644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a:t>
            </a:r>
            <a:endParaRPr lang="en-US"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Comparison Operators</a:t>
            </a:r>
          </a:p>
          <a:p>
            <a:pPr lvl="1"/>
            <a:r>
              <a:rPr lang="en-US" dirty="0">
                <a:effectLst>
                  <a:outerShdw blurRad="38100" dist="38100" dir="2700000" algn="tl">
                    <a:srgbClr val="000000">
                      <a:alpha val="43137"/>
                    </a:srgbClr>
                  </a:outerShdw>
                </a:effectLst>
              </a:rPr>
              <a:t>-eq (=) = Equal</a:t>
            </a:r>
          </a:p>
          <a:p>
            <a:pPr lvl="1"/>
            <a:r>
              <a:rPr lang="en-US" dirty="0">
                <a:effectLst>
                  <a:outerShdw blurRad="38100" dist="38100" dir="2700000" algn="tl">
                    <a:srgbClr val="000000">
                      <a:alpha val="43137"/>
                    </a:srgbClr>
                  </a:outerShdw>
                </a:effectLst>
              </a:rPr>
              <a:t>-ne (&lt;&gt;)= Not Equal</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ge</a:t>
            </a:r>
            <a:r>
              <a:rPr lang="en-US" dirty="0">
                <a:effectLst>
                  <a:outerShdw blurRad="38100" dist="38100" dir="2700000" algn="tl">
                    <a:srgbClr val="000000">
                      <a:alpha val="43137"/>
                    </a:srgbClr>
                  </a:outerShdw>
                </a:effectLst>
              </a:rPr>
              <a:t> (&gt;=)and -le (&lt;=) = Greater than or equal to; less than or equal to</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(&gt;) and -</a:t>
            </a:r>
            <a:r>
              <a:rPr lang="en-US" dirty="0" err="1">
                <a:effectLst>
                  <a:outerShdw blurRad="38100" dist="38100" dir="2700000" algn="tl">
                    <a:srgbClr val="000000">
                      <a:alpha val="43137"/>
                    </a:srgbClr>
                  </a:outerShdw>
                </a:effectLst>
              </a:rPr>
              <a:t>lt</a:t>
            </a:r>
            <a:r>
              <a:rPr lang="en-US" dirty="0">
                <a:effectLst>
                  <a:outerShdw blurRad="38100" dist="38100" dir="2700000" algn="tl">
                    <a:srgbClr val="000000">
                      <a:alpha val="43137"/>
                    </a:srgbClr>
                  </a:outerShdw>
                </a:effectLst>
              </a:rPr>
              <a:t> (&lt;) = Greater than; less than</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ceq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cle</a:t>
            </a:r>
            <a:r>
              <a:rPr lang="en-US" dirty="0">
                <a:effectLst>
                  <a:outerShdw blurRad="38100" dist="38100" dir="2700000" algn="tl">
                    <a:srgbClr val="000000">
                      <a:alpha val="43137"/>
                    </a:srgbClr>
                  </a:outerShdw>
                </a:effectLst>
              </a:rPr>
              <a:t> = case sensitive</a:t>
            </a:r>
          </a:p>
          <a:p>
            <a:pPr lvl="1"/>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E7E918A9-D71B-4E8E-9EEB-99ED8FD2DEDD}"/>
              </a:ext>
            </a:extLst>
          </p:cNvPr>
          <p:cNvSpPr>
            <a:spLocks noGrp="1"/>
          </p:cNvSpPr>
          <p:nvPr>
            <p:ph type="dt" sz="half" idx="10"/>
          </p:nvPr>
        </p:nvSpPr>
        <p:spPr/>
        <p:txBody>
          <a:bodyPr/>
          <a:lstStyle/>
          <a:p>
            <a:fld id="{5B2150E8-F027-444C-B5C7-8A3DEFDD4617}" type="datetime10">
              <a:rPr lang="en-US" smtClean="0"/>
              <a:t>09:34</a:t>
            </a:fld>
            <a:endParaRPr lang="en-US" dirty="0"/>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0864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BF9-56BE-4FB9-9B91-ED77D3625FB5}"/>
              </a:ext>
            </a:extLst>
          </p:cNvPr>
          <p:cNvSpPr>
            <a:spLocks noGrp="1"/>
          </p:cNvSpPr>
          <p:nvPr>
            <p:ph type="title"/>
          </p:nvPr>
        </p:nvSpPr>
        <p:spPr/>
        <p:txBody>
          <a:bodyPr/>
          <a:lstStyle/>
          <a:p>
            <a:pPr algn="ctr"/>
            <a:r>
              <a:rPr lang="en-US" dirty="0"/>
              <a:t>Why Scripting</a:t>
            </a:r>
          </a:p>
        </p:txBody>
      </p:sp>
      <p:sp>
        <p:nvSpPr>
          <p:cNvPr id="3" name="Content Placeholder 2">
            <a:extLst>
              <a:ext uri="{FF2B5EF4-FFF2-40B4-BE49-F238E27FC236}">
                <a16:creationId xmlns:a16="http://schemas.microsoft.com/office/drawing/2014/main" id="{878E548C-F10B-4714-A89C-E903CDE86E2E}"/>
              </a:ext>
            </a:extLst>
          </p:cNvPr>
          <p:cNvSpPr>
            <a:spLocks noGrp="1"/>
          </p:cNvSpPr>
          <p:nvPr>
            <p:ph idx="1"/>
          </p:nvPr>
        </p:nvSpPr>
        <p:spPr/>
        <p:txBody>
          <a:bodyPr/>
          <a:lstStyle/>
          <a:p>
            <a:r>
              <a:rPr lang="en-US" dirty="0"/>
              <a:t>We have tools</a:t>
            </a:r>
          </a:p>
          <a:p>
            <a:r>
              <a:rPr lang="en-US" dirty="0"/>
              <a:t>One offs</a:t>
            </a:r>
          </a:p>
          <a:p>
            <a:r>
              <a:rPr lang="en-US" dirty="0"/>
              <a:t>GUI is faster</a:t>
            </a:r>
          </a:p>
          <a:p>
            <a:r>
              <a:rPr lang="en-US" dirty="0"/>
              <a:t>Routine tasks</a:t>
            </a:r>
          </a:p>
        </p:txBody>
      </p:sp>
      <p:sp>
        <p:nvSpPr>
          <p:cNvPr id="6" name="Date Placeholder 5">
            <a:extLst>
              <a:ext uri="{FF2B5EF4-FFF2-40B4-BE49-F238E27FC236}">
                <a16:creationId xmlns:a16="http://schemas.microsoft.com/office/drawing/2014/main" id="{7903ED37-6475-4CFA-A169-2EE95E4D8F2A}"/>
              </a:ext>
            </a:extLst>
          </p:cNvPr>
          <p:cNvSpPr>
            <a:spLocks noGrp="1"/>
          </p:cNvSpPr>
          <p:nvPr>
            <p:ph type="dt" sz="half" idx="10"/>
          </p:nvPr>
        </p:nvSpPr>
        <p:spPr/>
        <p:txBody>
          <a:bodyPr/>
          <a:lstStyle/>
          <a:p>
            <a:fld id="{9E37319A-020E-468E-BCD8-4ABB3B2C95A9}" type="datetime10">
              <a:rPr lang="en-US" smtClean="0"/>
              <a:t>09:34</a:t>
            </a:fld>
            <a:endParaRPr lang="en-US" dirty="0"/>
          </a:p>
        </p:txBody>
      </p:sp>
      <p:sp>
        <p:nvSpPr>
          <p:cNvPr id="4" name="Footer Placeholder 3">
            <a:extLst>
              <a:ext uri="{FF2B5EF4-FFF2-40B4-BE49-F238E27FC236}">
                <a16:creationId xmlns:a16="http://schemas.microsoft.com/office/drawing/2014/main" id="{3CA45CA8-5D12-4313-8FBB-A8E4FA4C5227}"/>
              </a:ext>
            </a:extLst>
          </p:cNvPr>
          <p:cNvSpPr>
            <a:spLocks noGrp="1"/>
          </p:cNvSpPr>
          <p:nvPr>
            <p:ph type="ftr" sz="quarter" idx="11"/>
          </p:nvPr>
        </p:nvSpPr>
        <p:spPr>
          <a:xfrm>
            <a:off x="1141411" y="5883275"/>
            <a:ext cx="809013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9C88B7-8112-4285-BF55-0A9975C522D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132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 </a:t>
            </a:r>
            <a:r>
              <a:rPr lang="en-US" sz="2400" dirty="0">
                <a:effectLst/>
              </a:rPr>
              <a:t>(cont.)</a:t>
            </a:r>
            <a:endParaRPr lang="en-US" sz="2400"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normAutofit lnSpcReduction="10000"/>
          </a:bodyPr>
          <a:lstStyle/>
          <a:p>
            <a:r>
              <a:rPr lang="en-US" sz="2800" dirty="0">
                <a:effectLst>
                  <a:outerShdw blurRad="38100" dist="38100" dir="2700000" algn="tl">
                    <a:srgbClr val="000000">
                      <a:alpha val="43137"/>
                    </a:srgbClr>
                  </a:outerShdw>
                </a:effectLst>
              </a:rPr>
              <a:t>Stacking comparisons</a:t>
            </a:r>
          </a:p>
          <a:p>
            <a:pPr lvl="1"/>
            <a:r>
              <a:rPr lang="en-US" dirty="0">
                <a:effectLst>
                  <a:outerShdw blurRad="38100" dist="38100" dir="2700000" algn="tl">
                    <a:srgbClr val="000000">
                      <a:alpha val="43137"/>
                    </a:srgbClr>
                  </a:outerShdw>
                </a:effectLst>
              </a:rPr>
              <a:t>And – both comparisons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OR – one or the other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Not - reverses $true and $false</a:t>
            </a:r>
          </a:p>
          <a:p>
            <a:r>
              <a:rPr lang="en-US" sz="2800" dirty="0">
                <a:effectLst>
                  <a:outerShdw blurRad="38100" dist="38100" dir="2700000" algn="tl">
                    <a:srgbClr val="000000">
                      <a:alpha val="43137"/>
                    </a:srgbClr>
                  </a:outerShdw>
                </a:effectLst>
              </a:rPr>
              <a:t>Other String comparisons</a:t>
            </a:r>
          </a:p>
          <a:p>
            <a:pPr lvl="1"/>
            <a:r>
              <a:rPr lang="en-US" dirty="0">
                <a:effectLst>
                  <a:outerShdw blurRad="38100" dist="38100" dir="2700000" algn="tl">
                    <a:srgbClr val="000000">
                      <a:alpha val="43137"/>
                    </a:srgbClr>
                  </a:outerShdw>
                </a:effectLst>
              </a:rPr>
              <a:t>-like; -</a:t>
            </a:r>
            <a:r>
              <a:rPr lang="en-US" dirty="0" err="1">
                <a:effectLst>
                  <a:outerShdw blurRad="38100" dist="38100" dir="2700000" algn="tl">
                    <a:srgbClr val="000000">
                      <a:alpha val="43137"/>
                    </a:srgbClr>
                  </a:outerShdw>
                </a:effectLst>
              </a:rPr>
              <a:t>notlike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cnotlike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-match, -</a:t>
            </a:r>
            <a:r>
              <a:rPr lang="en-US" dirty="0" err="1">
                <a:effectLst>
                  <a:outerShdw blurRad="38100" dist="38100" dir="2700000" algn="tl">
                    <a:srgbClr val="000000">
                      <a:alpha val="43137"/>
                    </a:srgbClr>
                  </a:outerShdw>
                </a:effectLst>
              </a:rPr>
              <a:t>notmatch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cnotmatch</a:t>
            </a:r>
            <a:endParaRPr lang="en-US" sz="4000" dirty="0">
              <a:effectLst>
                <a:outerShdw blurRad="38100" dist="38100" dir="2700000" algn="tl">
                  <a:srgbClr val="000000">
                    <a:alpha val="43137"/>
                  </a:srgbClr>
                </a:outerShdw>
              </a:effectLst>
            </a:endParaRPr>
          </a:p>
          <a:p>
            <a:pPr lvl="1"/>
            <a:endParaRPr lang="en-US" sz="1800" dirty="0">
              <a:effectLst>
                <a:outerShdw blurRad="38100" dist="38100" dir="2700000" algn="tl">
                  <a:srgbClr val="000000">
                    <a:alpha val="43137"/>
                  </a:srgbClr>
                </a:outerShdw>
              </a:effectLst>
            </a:endParaRPr>
          </a:p>
          <a:p>
            <a:pPr lvl="2"/>
            <a:endParaRPr lang="en-US" sz="2200"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823802F1-BBC5-4060-B4D0-2A2C37BC43C0}"/>
              </a:ext>
            </a:extLst>
          </p:cNvPr>
          <p:cNvSpPr>
            <a:spLocks noGrp="1"/>
          </p:cNvSpPr>
          <p:nvPr>
            <p:ph type="dt" sz="half" idx="10"/>
          </p:nvPr>
        </p:nvSpPr>
        <p:spPr/>
        <p:txBody>
          <a:bodyPr/>
          <a:lstStyle/>
          <a:p>
            <a:fld id="{6F4A90D8-1917-4A04-AF17-F7B02F8F60EE}" type="datetime10">
              <a:rPr lang="en-US" smtClean="0"/>
              <a:t>09:34</a:t>
            </a:fld>
            <a:endParaRPr lang="en-US" dirty="0"/>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369536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F67E-13BE-4571-9290-318786C8BB49}"/>
              </a:ext>
            </a:extLst>
          </p:cNvPr>
          <p:cNvSpPr>
            <a:spLocks noGrp="1"/>
          </p:cNvSpPr>
          <p:nvPr>
            <p:ph type="title"/>
          </p:nvPr>
        </p:nvSpPr>
        <p:spPr/>
        <p:txBody>
          <a:bodyPr/>
          <a:lstStyle/>
          <a:p>
            <a:pPr algn="ctr"/>
            <a:r>
              <a:rPr lang="en-US" dirty="0"/>
              <a:t>Remote PowerShell</a:t>
            </a:r>
          </a:p>
        </p:txBody>
      </p:sp>
      <p:sp>
        <p:nvSpPr>
          <p:cNvPr id="3" name="Content Placeholder 2">
            <a:extLst>
              <a:ext uri="{FF2B5EF4-FFF2-40B4-BE49-F238E27FC236}">
                <a16:creationId xmlns:a16="http://schemas.microsoft.com/office/drawing/2014/main" id="{982B17A5-2D79-4E11-B5A5-7F79C583F013}"/>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computername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Remote PowerShell</a:t>
            </a:r>
          </a:p>
          <a:p>
            <a:pPr lvl="1"/>
            <a:r>
              <a:rPr lang="en-US" dirty="0">
                <a:effectLst>
                  <a:outerShdw blurRad="38100" dist="38100" dir="2700000" algn="tl">
                    <a:srgbClr val="000000">
                      <a:alpha val="43137"/>
                    </a:srgbClr>
                  </a:outerShdw>
                </a:effectLst>
              </a:rPr>
              <a:t>Similar to </a:t>
            </a:r>
            <a:r>
              <a:rPr lang="en-US" dirty="0" err="1">
                <a:effectLst>
                  <a:outerShdw blurRad="38100" dist="38100" dir="2700000" algn="tl">
                    <a:srgbClr val="000000">
                      <a:alpha val="43137"/>
                    </a:srgbClr>
                  </a:outerShdw>
                </a:effectLst>
              </a:rPr>
              <a:t>Telent</a:t>
            </a:r>
            <a:r>
              <a:rPr lang="en-US" dirty="0">
                <a:effectLst>
                  <a:outerShdw blurRad="38100" dist="38100" dir="2700000" algn="tl">
                    <a:srgbClr val="000000">
                      <a:alpha val="43137"/>
                    </a:srgbClr>
                  </a:outerShdw>
                </a:effectLst>
              </a:rPr>
              <a:t> and SSH</a:t>
            </a:r>
          </a:p>
          <a:p>
            <a:pPr lvl="1"/>
            <a:r>
              <a:rPr lang="en-US" dirty="0">
                <a:effectLst>
                  <a:outerShdw blurRad="38100" dist="38100" dir="2700000" algn="tl">
                    <a:srgbClr val="000000">
                      <a:alpha val="43137"/>
                    </a:srgbClr>
                  </a:outerShdw>
                </a:effectLst>
              </a:rPr>
              <a:t>Uses WS-Man protocol (Web Services for Management)</a:t>
            </a:r>
          </a:p>
          <a:p>
            <a:pPr lvl="1"/>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is MS implementation of WS-MAN</a:t>
            </a:r>
          </a:p>
          <a:p>
            <a:pPr lvl="1"/>
            <a:r>
              <a:rPr lang="en-US" dirty="0">
                <a:effectLst>
                  <a:outerShdw blurRad="38100" dist="38100" dir="2700000" algn="tl">
                    <a:srgbClr val="000000">
                      <a:alpha val="43137"/>
                    </a:srgbClr>
                  </a:outerShdw>
                </a:effectLst>
              </a:rPr>
              <a:t>Must configure </a:t>
            </a:r>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on machines that will receive remote PS connections</a:t>
            </a:r>
          </a:p>
          <a:p>
            <a:pPr lvl="1"/>
            <a:r>
              <a:rPr lang="en-US" dirty="0">
                <a:effectLst>
                  <a:outerShdw blurRad="38100" dist="38100" dir="2700000" algn="tl">
                    <a:srgbClr val="000000">
                      <a:alpha val="43137"/>
                    </a:srgbClr>
                  </a:outerShdw>
                </a:effectLst>
              </a:rPr>
              <a:t>XML format of object is sent back to originating machine</a:t>
            </a:r>
          </a:p>
        </p:txBody>
      </p:sp>
      <p:sp>
        <p:nvSpPr>
          <p:cNvPr id="6" name="Date Placeholder 5">
            <a:extLst>
              <a:ext uri="{FF2B5EF4-FFF2-40B4-BE49-F238E27FC236}">
                <a16:creationId xmlns:a16="http://schemas.microsoft.com/office/drawing/2014/main" id="{A525E887-E251-4F38-ACE9-07E59A0D9B0C}"/>
              </a:ext>
            </a:extLst>
          </p:cNvPr>
          <p:cNvSpPr>
            <a:spLocks noGrp="1"/>
          </p:cNvSpPr>
          <p:nvPr>
            <p:ph type="dt" sz="half" idx="10"/>
          </p:nvPr>
        </p:nvSpPr>
        <p:spPr/>
        <p:txBody>
          <a:bodyPr/>
          <a:lstStyle/>
          <a:p>
            <a:fld id="{F6CC9819-AC06-4FC2-A796-082031AA6AC8}" type="datetime10">
              <a:rPr lang="en-US" smtClean="0"/>
              <a:t>09:34</a:t>
            </a:fld>
            <a:endParaRPr lang="en-US" dirty="0"/>
          </a:p>
        </p:txBody>
      </p:sp>
      <p:sp>
        <p:nvSpPr>
          <p:cNvPr id="4" name="Footer Placeholder 3">
            <a:extLst>
              <a:ext uri="{FF2B5EF4-FFF2-40B4-BE49-F238E27FC236}">
                <a16:creationId xmlns:a16="http://schemas.microsoft.com/office/drawing/2014/main" id="{54D36FBC-EB70-4DF8-A4C4-10DCE479CB82}"/>
              </a:ext>
            </a:extLst>
          </p:cNvPr>
          <p:cNvSpPr>
            <a:spLocks noGrp="1"/>
          </p:cNvSpPr>
          <p:nvPr>
            <p:ph type="ftr" sz="quarter" idx="11"/>
          </p:nvPr>
        </p:nvSpPr>
        <p:spPr>
          <a:xfrm>
            <a:off x="1141411" y="5883275"/>
            <a:ext cx="94503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43BD031-7BAF-4153-ABD3-87DC3698B8CC}"/>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9710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Enter-</a:t>
            </a:r>
            <a:r>
              <a:rPr lang="en-US" dirty="0" err="1"/>
              <a:t>PSSession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Type commands directly on connected server</a:t>
            </a:r>
          </a:p>
          <a:p>
            <a:r>
              <a:rPr lang="en-US" dirty="0"/>
              <a:t>Must use real name. By default it will not let you use IP or other DNS alias</a:t>
            </a:r>
          </a:p>
          <a:p>
            <a:r>
              <a:rPr lang="en-US" dirty="0"/>
              <a:t>Profile scripts don’t carry over</a:t>
            </a:r>
          </a:p>
          <a:p>
            <a:r>
              <a:rPr lang="en-US" dirty="0"/>
              <a:t>Execution policy still exists</a:t>
            </a:r>
          </a:p>
          <a:p>
            <a:r>
              <a:rPr lang="en-US" dirty="0"/>
              <a:t>Exit-</a:t>
            </a:r>
            <a:r>
              <a:rPr lang="en-US" dirty="0" err="1"/>
              <a:t>PSSession</a:t>
            </a:r>
            <a:r>
              <a:rPr lang="en-US" dirty="0"/>
              <a:t> ends the session</a:t>
            </a:r>
          </a:p>
          <a:p>
            <a:pPr lvl="1"/>
            <a:r>
              <a:rPr lang="en-US" dirty="0"/>
              <a:t>Closing the terminal ends the session</a:t>
            </a:r>
          </a:p>
          <a:p>
            <a:pPr lvl="1"/>
            <a:r>
              <a:rPr lang="en-US" dirty="0"/>
              <a:t>Avoid remote chains</a:t>
            </a:r>
          </a:p>
        </p:txBody>
      </p:sp>
      <p:sp>
        <p:nvSpPr>
          <p:cNvPr id="6" name="Date Placeholder 5">
            <a:extLst>
              <a:ext uri="{FF2B5EF4-FFF2-40B4-BE49-F238E27FC236}">
                <a16:creationId xmlns:a16="http://schemas.microsoft.com/office/drawing/2014/main" id="{523D94BE-E64F-4E1F-ABAA-C2010CACC0EC}"/>
              </a:ext>
            </a:extLst>
          </p:cNvPr>
          <p:cNvSpPr>
            <a:spLocks noGrp="1"/>
          </p:cNvSpPr>
          <p:nvPr>
            <p:ph type="dt" sz="half" idx="10"/>
          </p:nvPr>
        </p:nvSpPr>
        <p:spPr/>
        <p:txBody>
          <a:bodyPr/>
          <a:lstStyle/>
          <a:p>
            <a:fld id="{40DD72D6-CE72-41E8-9278-06CFFC5756C2}"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2445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rPr>
              <a:t>One-to-many</a:t>
            </a:r>
          </a:p>
          <a:p>
            <a:r>
              <a:rPr lang="en-US" dirty="0">
                <a:effectLst/>
              </a:rPr>
              <a:t>PowerShell talks to up to 32 computers at once</a:t>
            </a:r>
          </a:p>
          <a:p>
            <a:r>
              <a:rPr lang="en-US" dirty="0">
                <a:effectLst/>
              </a:rPr>
              <a:t>Can use -throttle to talk to more than 32</a:t>
            </a:r>
          </a:p>
          <a:p>
            <a:r>
              <a:rPr lang="en-US" dirty="0">
                <a:effectLst/>
              </a:rPr>
              <a:t>-command is alias for -</a:t>
            </a:r>
            <a:r>
              <a:rPr lang="en-US" dirty="0" err="1">
                <a:effectLst/>
              </a:rPr>
              <a:t>scriptblock</a:t>
            </a:r>
            <a:endParaRPr lang="en-US" dirty="0">
              <a:effectLst/>
            </a:endParaRPr>
          </a:p>
          <a:p>
            <a:r>
              <a:rPr lang="en-US" dirty="0">
                <a:effectLst/>
              </a:rPr>
              <a:t>Can use get-content computers.txt or get-</a:t>
            </a:r>
            <a:r>
              <a:rPr lang="en-US" dirty="0" err="1">
                <a:effectLst/>
              </a:rPr>
              <a:t>adcomuters</a:t>
            </a:r>
            <a:r>
              <a:rPr lang="en-US" dirty="0">
                <a:effectLst/>
              </a:rPr>
              <a:t> for -</a:t>
            </a:r>
            <a:r>
              <a:rPr lang="en-US" dirty="0" err="1">
                <a:effectLst/>
              </a:rPr>
              <a:t>computername</a:t>
            </a:r>
            <a:endParaRPr lang="en-US" dirty="0">
              <a:effectLst/>
            </a:endParaRPr>
          </a:p>
          <a:p>
            <a:endParaRPr lang="en-US" dirty="0"/>
          </a:p>
        </p:txBody>
      </p:sp>
      <p:sp>
        <p:nvSpPr>
          <p:cNvPr id="6" name="Date Placeholder 5">
            <a:extLst>
              <a:ext uri="{FF2B5EF4-FFF2-40B4-BE49-F238E27FC236}">
                <a16:creationId xmlns:a16="http://schemas.microsoft.com/office/drawing/2014/main" id="{22682C24-9E03-4975-B3CD-CAF6A7594C01}"/>
              </a:ext>
            </a:extLst>
          </p:cNvPr>
          <p:cNvSpPr>
            <a:spLocks noGrp="1"/>
          </p:cNvSpPr>
          <p:nvPr>
            <p:ph type="dt" sz="half" idx="10"/>
          </p:nvPr>
        </p:nvSpPr>
        <p:spPr/>
        <p:txBody>
          <a:bodyPr/>
          <a:lstStyle/>
          <a:p>
            <a:fld id="{34065890-7EAB-4B6B-8919-A39510E705EF}"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16689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err="1"/>
              <a:t>Computername</a:t>
            </a:r>
            <a:endParaRPr lang="en-US" dirty="0"/>
          </a:p>
          <a:p>
            <a:pPr lvl="1"/>
            <a:r>
              <a:rPr lang="en-US" dirty="0"/>
              <a:t>computers are contacted sequentially and could take longer</a:t>
            </a:r>
          </a:p>
          <a:p>
            <a:pPr lvl="1"/>
            <a:r>
              <a:rPr lang="en-US" dirty="0"/>
              <a:t>does not contain a </a:t>
            </a:r>
            <a:r>
              <a:rPr lang="en-US" dirty="0" err="1"/>
              <a:t>PSComputerName</a:t>
            </a:r>
            <a:r>
              <a:rPr lang="en-US" dirty="0"/>
              <a:t> property so results my be hard to separate</a:t>
            </a:r>
          </a:p>
          <a:p>
            <a:pPr lvl="1"/>
            <a:r>
              <a:rPr lang="en-US" dirty="0"/>
              <a:t>connection is not made with </a:t>
            </a:r>
            <a:r>
              <a:rPr lang="en-US" dirty="0" err="1"/>
              <a:t>WinRM</a:t>
            </a:r>
            <a:endParaRPr lang="en-US" dirty="0"/>
          </a:p>
          <a:p>
            <a:pPr lvl="1"/>
            <a:r>
              <a:rPr lang="en-US" dirty="0"/>
              <a:t>Processing is done on local computer; so all records are brought across the wire then filtered</a:t>
            </a:r>
          </a:p>
          <a:p>
            <a:pPr lvl="1"/>
            <a:r>
              <a:rPr lang="en-US" dirty="0"/>
              <a:t>Results are live and don’t need to be serialized or deserialized (fully functional Objects)</a:t>
            </a:r>
          </a:p>
          <a:p>
            <a:endParaRPr lang="en-US" dirty="0"/>
          </a:p>
        </p:txBody>
      </p:sp>
      <p:sp>
        <p:nvSpPr>
          <p:cNvPr id="6" name="Date Placeholder 5">
            <a:extLst>
              <a:ext uri="{FF2B5EF4-FFF2-40B4-BE49-F238E27FC236}">
                <a16:creationId xmlns:a16="http://schemas.microsoft.com/office/drawing/2014/main" id="{F1ABCFFD-9CD5-4AAC-A693-DC3A65DC7487}"/>
              </a:ext>
            </a:extLst>
          </p:cNvPr>
          <p:cNvSpPr>
            <a:spLocks noGrp="1"/>
          </p:cNvSpPr>
          <p:nvPr>
            <p:ph type="dt" sz="half" idx="10"/>
          </p:nvPr>
        </p:nvSpPr>
        <p:spPr/>
        <p:txBody>
          <a:bodyPr/>
          <a:lstStyle/>
          <a:p>
            <a:fld id="{487DA212-2CA9-4481-B40E-122ACBC73115}"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36396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r>
              <a:rPr lang="en-US" dirty="0"/>
              <a:t>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Invoke-command</a:t>
            </a:r>
          </a:p>
          <a:p>
            <a:pPr lvl="1"/>
            <a:r>
              <a:rPr lang="en-US" dirty="0"/>
              <a:t>Computers are contacted in parallel; command could run more quickly</a:t>
            </a:r>
          </a:p>
          <a:p>
            <a:pPr lvl="1"/>
            <a:r>
              <a:rPr lang="en-US" dirty="0"/>
              <a:t>Output contains a </a:t>
            </a:r>
            <a:r>
              <a:rPr lang="en-US" dirty="0" err="1"/>
              <a:t>PSComputerName</a:t>
            </a:r>
            <a:r>
              <a:rPr lang="en-US" dirty="0"/>
              <a:t> property so results are more distinguishable</a:t>
            </a:r>
          </a:p>
          <a:p>
            <a:pPr lvl="1"/>
            <a:r>
              <a:rPr lang="en-US" dirty="0"/>
              <a:t>Is used over </a:t>
            </a:r>
            <a:r>
              <a:rPr lang="en-US" dirty="0" err="1"/>
              <a:t>WinRM</a:t>
            </a:r>
            <a:r>
              <a:rPr lang="en-US" dirty="0"/>
              <a:t>; so firewall rules can be enabled</a:t>
            </a:r>
          </a:p>
          <a:p>
            <a:pPr lvl="1"/>
            <a:r>
              <a:rPr lang="en-US" dirty="0"/>
              <a:t>Queries and filters on remote computer then results are sent back to local machine</a:t>
            </a:r>
          </a:p>
          <a:p>
            <a:pPr lvl="1"/>
            <a:r>
              <a:rPr lang="en-US" dirty="0"/>
              <a:t>Results need to be serialized and deserialized before and after transmitting over the wire (snapshot results) (limited objects)</a:t>
            </a:r>
          </a:p>
          <a:p>
            <a:endParaRPr lang="en-US" dirty="0"/>
          </a:p>
        </p:txBody>
      </p:sp>
      <p:sp>
        <p:nvSpPr>
          <p:cNvPr id="6" name="Date Placeholder 5">
            <a:extLst>
              <a:ext uri="{FF2B5EF4-FFF2-40B4-BE49-F238E27FC236}">
                <a16:creationId xmlns:a16="http://schemas.microsoft.com/office/drawing/2014/main" id="{6ED46162-DB41-4699-9418-32D2A83C3D84}"/>
              </a:ext>
            </a:extLst>
          </p:cNvPr>
          <p:cNvSpPr>
            <a:spLocks noGrp="1"/>
          </p:cNvSpPr>
          <p:nvPr>
            <p:ph type="dt" sz="half" idx="10"/>
          </p:nvPr>
        </p:nvSpPr>
        <p:spPr/>
        <p:txBody>
          <a:bodyPr/>
          <a:lstStyle/>
          <a:p>
            <a:fld id="{F087CB8E-2F76-453D-9682-559E5069F13C}"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251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Sessions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rPr>
              <a:t>New-</a:t>
            </a:r>
            <a:r>
              <a:rPr lang="en-US" dirty="0" err="1">
                <a:effectLst/>
              </a:rPr>
              <a:t>PSSession</a:t>
            </a:r>
            <a:endParaRPr lang="en-US" dirty="0">
              <a:effectLst/>
            </a:endParaRPr>
          </a:p>
          <a:p>
            <a:pPr lvl="1"/>
            <a:r>
              <a:rPr lang="en-US" dirty="0">
                <a:effectLst/>
              </a:rPr>
              <a:t>Can be used to connect to several machines and stored as a variable</a:t>
            </a:r>
          </a:p>
          <a:p>
            <a:r>
              <a:rPr lang="en-US" dirty="0">
                <a:effectLst/>
              </a:rPr>
              <a:t>Disconnect-</a:t>
            </a:r>
            <a:r>
              <a:rPr lang="en-US" dirty="0" err="1">
                <a:effectLst/>
              </a:rPr>
              <a:t>PSSession</a:t>
            </a:r>
            <a:endParaRPr lang="en-US" dirty="0">
              <a:effectLst/>
            </a:endParaRPr>
          </a:p>
          <a:p>
            <a:r>
              <a:rPr lang="en-US" dirty="0">
                <a:effectLst/>
              </a:rPr>
              <a:t>Connect-</a:t>
            </a:r>
            <a:r>
              <a:rPr lang="en-US" dirty="0" err="1">
                <a:effectLst/>
              </a:rPr>
              <a:t>PSSession</a:t>
            </a:r>
            <a:endParaRPr lang="en-US" dirty="0">
              <a:effectLst/>
            </a:endParaRPr>
          </a:p>
          <a:p>
            <a:r>
              <a:rPr lang="en-US" dirty="0">
                <a:effectLst/>
              </a:rPr>
              <a:t>Remove-</a:t>
            </a:r>
            <a:r>
              <a:rPr lang="en-US" dirty="0" err="1">
                <a:effectLst/>
              </a:rPr>
              <a:t>PSSession</a:t>
            </a:r>
            <a:endParaRPr lang="en-US" dirty="0">
              <a:effectLst/>
            </a:endParaRPr>
          </a:p>
          <a:p>
            <a:r>
              <a:rPr lang="en-US" dirty="0">
                <a:effectLst/>
              </a:rPr>
              <a:t>Enter-</a:t>
            </a:r>
            <a:r>
              <a:rPr lang="en-US" dirty="0" err="1">
                <a:effectLst/>
              </a:rPr>
              <a:t>PSSession</a:t>
            </a:r>
            <a:r>
              <a:rPr lang="en-US" dirty="0">
                <a:effectLst/>
              </a:rPr>
              <a:t> –session</a:t>
            </a:r>
          </a:p>
          <a:p>
            <a:r>
              <a:rPr lang="en-US" dirty="0">
                <a:effectLst/>
              </a:rPr>
              <a:t>Invoke-command –session</a:t>
            </a:r>
          </a:p>
          <a:p>
            <a:pPr lvl="1"/>
            <a:endParaRPr lang="en-US" dirty="0">
              <a:effectLst/>
            </a:endParaRPr>
          </a:p>
          <a:p>
            <a:endParaRPr lang="en-US" dirty="0">
              <a:effectLst/>
            </a:endParaRPr>
          </a:p>
        </p:txBody>
      </p:sp>
      <p:sp>
        <p:nvSpPr>
          <p:cNvPr id="6" name="Date Placeholder 5">
            <a:extLst>
              <a:ext uri="{FF2B5EF4-FFF2-40B4-BE49-F238E27FC236}">
                <a16:creationId xmlns:a16="http://schemas.microsoft.com/office/drawing/2014/main" id="{2BD9607C-A632-40A7-B3D0-6B5DB5256A6F}"/>
              </a:ext>
            </a:extLst>
          </p:cNvPr>
          <p:cNvSpPr>
            <a:spLocks noGrp="1"/>
          </p:cNvSpPr>
          <p:nvPr>
            <p:ph type="dt" sz="half" idx="10"/>
          </p:nvPr>
        </p:nvSpPr>
        <p:spPr/>
        <p:txBody>
          <a:bodyPr/>
          <a:lstStyle/>
          <a:p>
            <a:fld id="{37F56A88-4E0A-48B6-B34B-1001C096C1CF}"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75224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Advanced remoting configuration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Uses custom endpoint configurations</a:t>
            </a:r>
          </a:p>
          <a:p>
            <a:r>
              <a:rPr lang="en-US" dirty="0"/>
              <a:t>Enable multi-hop remoting</a:t>
            </a:r>
          </a:p>
          <a:p>
            <a:r>
              <a:rPr lang="en-US" dirty="0"/>
              <a:t>Mutual Authentication</a:t>
            </a:r>
          </a:p>
          <a:p>
            <a:r>
              <a:rPr lang="en-US" dirty="0"/>
              <a:t>Mutual authentication via SSL</a:t>
            </a:r>
          </a:p>
          <a:p>
            <a:r>
              <a:rPr lang="en-US" dirty="0" err="1"/>
              <a:t>TrustedHosts</a:t>
            </a:r>
            <a:endParaRPr lang="en-US" dirty="0"/>
          </a:p>
        </p:txBody>
      </p:sp>
      <p:sp>
        <p:nvSpPr>
          <p:cNvPr id="6" name="Date Placeholder 5">
            <a:extLst>
              <a:ext uri="{FF2B5EF4-FFF2-40B4-BE49-F238E27FC236}">
                <a16:creationId xmlns:a16="http://schemas.microsoft.com/office/drawing/2014/main" id="{36FB8F7A-5FC4-4134-A780-0CB8746AACF1}"/>
              </a:ext>
            </a:extLst>
          </p:cNvPr>
          <p:cNvSpPr>
            <a:spLocks noGrp="1"/>
          </p:cNvSpPr>
          <p:nvPr>
            <p:ph type="dt" sz="half" idx="10"/>
          </p:nvPr>
        </p:nvSpPr>
        <p:spPr/>
        <p:txBody>
          <a:bodyPr/>
          <a:lstStyle/>
          <a:p>
            <a:fld id="{DB87CD69-3618-4B1F-84C8-B918BE91689D}"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888234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Implicit remoting: importing a session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$session = new-</a:t>
            </a:r>
            <a:r>
              <a:rPr lang="en-US" dirty="0" err="1"/>
              <a:t>pssession</a:t>
            </a:r>
            <a:r>
              <a:rPr lang="en-US" dirty="0"/>
              <a:t> -comp server-r2</a:t>
            </a:r>
          </a:p>
          <a:p>
            <a:pPr lvl="1"/>
            <a:r>
              <a:rPr lang="en-US" dirty="0"/>
              <a:t>Establish a remote connection to server with </a:t>
            </a:r>
            <a:r>
              <a:rPr lang="en-US" dirty="0" err="1"/>
              <a:t>ADTools</a:t>
            </a:r>
            <a:r>
              <a:rPr lang="en-US" dirty="0"/>
              <a:t> installed</a:t>
            </a:r>
          </a:p>
          <a:p>
            <a:r>
              <a:rPr lang="en-US" dirty="0"/>
              <a:t>invoke-command -command { import-module </a:t>
            </a:r>
            <a:r>
              <a:rPr lang="en-US" dirty="0" err="1"/>
              <a:t>activedirectory</a:t>
            </a:r>
            <a:r>
              <a:rPr lang="en-US" dirty="0"/>
              <a:t> } session $session</a:t>
            </a:r>
          </a:p>
          <a:p>
            <a:pPr lvl="1"/>
            <a:r>
              <a:rPr lang="en-US" dirty="0"/>
              <a:t>Tell the remote computer to load the AD module</a:t>
            </a:r>
          </a:p>
          <a:p>
            <a:r>
              <a:rPr lang="en-US" dirty="0"/>
              <a:t>import-</a:t>
            </a:r>
            <a:r>
              <a:rPr lang="en-US" dirty="0" err="1"/>
              <a:t>pssession</a:t>
            </a:r>
            <a:r>
              <a:rPr lang="en-US" dirty="0"/>
              <a:t> -session $session -module </a:t>
            </a:r>
            <a:r>
              <a:rPr lang="en-US" dirty="0" err="1"/>
              <a:t>activedirectory</a:t>
            </a:r>
            <a:r>
              <a:rPr lang="en-US" dirty="0"/>
              <a:t> -prefix rem</a:t>
            </a:r>
          </a:p>
          <a:p>
            <a:pPr lvl="1"/>
            <a:r>
              <a:rPr lang="en-US" dirty="0"/>
              <a:t>import the AD PowerShell Module and prefix the commands with rem</a:t>
            </a:r>
          </a:p>
          <a:p>
            <a:endParaRPr lang="en-US" dirty="0"/>
          </a:p>
          <a:p>
            <a:endParaRPr lang="en-US" dirty="0"/>
          </a:p>
        </p:txBody>
      </p:sp>
      <p:sp>
        <p:nvSpPr>
          <p:cNvPr id="6" name="Date Placeholder 5">
            <a:extLst>
              <a:ext uri="{FF2B5EF4-FFF2-40B4-BE49-F238E27FC236}">
                <a16:creationId xmlns:a16="http://schemas.microsoft.com/office/drawing/2014/main" id="{E38FC3EC-3D64-4B29-BEEB-2F71473996E2}"/>
              </a:ext>
            </a:extLst>
          </p:cNvPr>
          <p:cNvSpPr>
            <a:spLocks noGrp="1"/>
          </p:cNvSpPr>
          <p:nvPr>
            <p:ph type="dt" sz="half" idx="10"/>
          </p:nvPr>
        </p:nvSpPr>
        <p:spPr/>
        <p:txBody>
          <a:bodyPr/>
          <a:lstStyle/>
          <a:p>
            <a:fld id="{E012DB48-4E84-4715-BDDD-C8F1A9028912}"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78121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09:34</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49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82659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09EF-BCB5-4D52-9A09-02310C168399}"/>
              </a:ext>
            </a:extLst>
          </p:cNvPr>
          <p:cNvSpPr>
            <a:spLocks noGrp="1"/>
          </p:cNvSpPr>
          <p:nvPr>
            <p:ph type="title"/>
          </p:nvPr>
        </p:nvSpPr>
        <p:spPr/>
        <p:txBody>
          <a:bodyPr/>
          <a:lstStyle/>
          <a:p>
            <a:pPr algn="ctr"/>
            <a:r>
              <a:rPr lang="en-US" dirty="0"/>
              <a:t>Environments</a:t>
            </a:r>
          </a:p>
        </p:txBody>
      </p:sp>
      <p:sp>
        <p:nvSpPr>
          <p:cNvPr id="12" name="Content Placeholder 11">
            <a:extLst>
              <a:ext uri="{FF2B5EF4-FFF2-40B4-BE49-F238E27FC236}">
                <a16:creationId xmlns:a16="http://schemas.microsoft.com/office/drawing/2014/main" id="{88448904-3818-4B85-9D0A-47DC2850B350}"/>
              </a:ext>
            </a:extLst>
          </p:cNvPr>
          <p:cNvSpPr>
            <a:spLocks noGrp="1"/>
          </p:cNvSpPr>
          <p:nvPr>
            <p:ph sz="half" idx="1"/>
          </p:nvPr>
        </p:nvSpPr>
        <p:spPr/>
        <p:txBody>
          <a:bodyPr/>
          <a:lstStyle/>
          <a:p>
            <a:r>
              <a:rPr lang="en-US" dirty="0"/>
              <a:t>PowerShell Console</a:t>
            </a:r>
          </a:p>
          <a:p>
            <a:r>
              <a:rPr lang="en-US" dirty="0"/>
              <a:t>PowerShell ISE</a:t>
            </a:r>
          </a:p>
          <a:p>
            <a:endParaRPr lang="en-US" dirty="0"/>
          </a:p>
          <a:p>
            <a:r>
              <a:rPr lang="en-US" dirty="0" err="1"/>
              <a:t>VSCode</a:t>
            </a:r>
            <a:endParaRPr lang="en-US" dirty="0"/>
          </a:p>
          <a:p>
            <a:r>
              <a:rPr lang="en-US" dirty="0"/>
              <a:t>Windows Terminal</a:t>
            </a:r>
          </a:p>
          <a:p>
            <a:pPr marL="0" indent="0">
              <a:buNone/>
            </a:pPr>
            <a:endParaRPr lang="en-US" dirty="0"/>
          </a:p>
        </p:txBody>
      </p:sp>
      <p:pic>
        <p:nvPicPr>
          <p:cNvPr id="14" name="Content Placeholder 13">
            <a:extLst>
              <a:ext uri="{FF2B5EF4-FFF2-40B4-BE49-F238E27FC236}">
                <a16:creationId xmlns:a16="http://schemas.microsoft.com/office/drawing/2014/main" id="{031B12BC-039A-4251-9C5C-206DCE53A1CB}"/>
              </a:ext>
            </a:extLst>
          </p:cNvPr>
          <p:cNvPicPr>
            <a:picLocks noGrp="1" noChangeAspect="1"/>
          </p:cNvPicPr>
          <p:nvPr>
            <p:ph sz="half" idx="2"/>
          </p:nvPr>
        </p:nvPicPr>
        <p:blipFill>
          <a:blip r:embed="rId3"/>
          <a:stretch>
            <a:fillRect/>
          </a:stretch>
        </p:blipFill>
        <p:spPr>
          <a:xfrm>
            <a:off x="5094720" y="2872454"/>
            <a:ext cx="4572000" cy="2398163"/>
          </a:xfrm>
          <a:prstGeom prst="rect">
            <a:avLst/>
          </a:prstGeom>
        </p:spPr>
      </p:pic>
      <p:sp>
        <p:nvSpPr>
          <p:cNvPr id="3" name="Date Placeholder 2">
            <a:extLst>
              <a:ext uri="{FF2B5EF4-FFF2-40B4-BE49-F238E27FC236}">
                <a16:creationId xmlns:a16="http://schemas.microsoft.com/office/drawing/2014/main" id="{CA6E7847-DA47-4ED7-BF76-B4ACB5AA7CBE}"/>
              </a:ext>
            </a:extLst>
          </p:cNvPr>
          <p:cNvSpPr>
            <a:spLocks noGrp="1"/>
          </p:cNvSpPr>
          <p:nvPr>
            <p:ph type="dt" sz="half" idx="10"/>
          </p:nvPr>
        </p:nvSpPr>
        <p:spPr/>
        <p:txBody>
          <a:bodyPr/>
          <a:lstStyle/>
          <a:p>
            <a:fld id="{27C518E8-5D7C-4649-8F94-035AF1A8A43A}" type="datetime10">
              <a:rPr lang="en-US" smtClean="0"/>
              <a:t>09:34</a:t>
            </a:fld>
            <a:endParaRPr lang="en-US" dirty="0"/>
          </a:p>
        </p:txBody>
      </p:sp>
      <p:sp>
        <p:nvSpPr>
          <p:cNvPr id="4" name="Footer Placeholder 3">
            <a:extLst>
              <a:ext uri="{FF2B5EF4-FFF2-40B4-BE49-F238E27FC236}">
                <a16:creationId xmlns:a16="http://schemas.microsoft.com/office/drawing/2014/main" id="{E44A8C18-72B3-4611-8FC8-562FA50590B4}"/>
              </a:ext>
            </a:extLst>
          </p:cNvPr>
          <p:cNvSpPr>
            <a:spLocks noGrp="1"/>
          </p:cNvSpPr>
          <p:nvPr>
            <p:ph type="ftr" sz="quarter" idx="11"/>
          </p:nvPr>
        </p:nvSpPr>
        <p:spPr>
          <a:xfrm>
            <a:off x="1141411" y="5883275"/>
            <a:ext cx="946032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746C41C8-804E-407C-9A0D-91180C3A2BC8}"/>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5" name="Picture 14">
            <a:extLst>
              <a:ext uri="{FF2B5EF4-FFF2-40B4-BE49-F238E27FC236}">
                <a16:creationId xmlns:a16="http://schemas.microsoft.com/office/drawing/2014/main" id="{5797BB68-9702-40A4-AF34-99F22CC84306}"/>
              </a:ext>
            </a:extLst>
          </p:cNvPr>
          <p:cNvPicPr>
            <a:picLocks noChangeAspect="1"/>
          </p:cNvPicPr>
          <p:nvPr/>
        </p:nvPicPr>
        <p:blipFill>
          <a:blip r:embed="rId4"/>
          <a:stretch>
            <a:fillRect/>
          </a:stretch>
        </p:blipFill>
        <p:spPr>
          <a:xfrm>
            <a:off x="3886203" y="2005688"/>
            <a:ext cx="4572000" cy="2498481"/>
          </a:xfrm>
          <a:prstGeom prst="rect">
            <a:avLst/>
          </a:prstGeom>
        </p:spPr>
      </p:pic>
      <p:pic>
        <p:nvPicPr>
          <p:cNvPr id="16" name="Picture 15">
            <a:extLst>
              <a:ext uri="{FF2B5EF4-FFF2-40B4-BE49-F238E27FC236}">
                <a16:creationId xmlns:a16="http://schemas.microsoft.com/office/drawing/2014/main" id="{61675DCF-FC19-4699-B6FF-4ABF5AE33458}"/>
              </a:ext>
            </a:extLst>
          </p:cNvPr>
          <p:cNvPicPr>
            <a:picLocks noChangeAspect="1"/>
          </p:cNvPicPr>
          <p:nvPr/>
        </p:nvPicPr>
        <p:blipFill>
          <a:blip r:embed="rId5"/>
          <a:stretch>
            <a:fillRect/>
          </a:stretch>
        </p:blipFill>
        <p:spPr>
          <a:xfrm>
            <a:off x="7053578" y="2007389"/>
            <a:ext cx="4292427" cy="2743200"/>
          </a:xfrm>
          <a:prstGeom prst="rect">
            <a:avLst/>
          </a:prstGeom>
        </p:spPr>
      </p:pic>
      <p:pic>
        <p:nvPicPr>
          <p:cNvPr id="6" name="Picture 5">
            <a:extLst>
              <a:ext uri="{FF2B5EF4-FFF2-40B4-BE49-F238E27FC236}">
                <a16:creationId xmlns:a16="http://schemas.microsoft.com/office/drawing/2014/main" id="{B4120F34-8EFF-420C-960A-78D0FEAE2046}"/>
              </a:ext>
            </a:extLst>
          </p:cNvPr>
          <p:cNvPicPr>
            <a:picLocks noChangeAspect="1"/>
          </p:cNvPicPr>
          <p:nvPr/>
        </p:nvPicPr>
        <p:blipFill>
          <a:blip r:embed="rId6"/>
          <a:stretch>
            <a:fillRect/>
          </a:stretch>
        </p:blipFill>
        <p:spPr>
          <a:xfrm>
            <a:off x="6913790" y="3429000"/>
            <a:ext cx="4572001" cy="2552769"/>
          </a:xfrm>
          <a:prstGeom prst="rect">
            <a:avLst/>
          </a:prstGeom>
        </p:spPr>
      </p:pic>
    </p:spTree>
    <p:extLst>
      <p:ext uri="{BB962C8B-B14F-4D97-AF65-F5344CB8AC3E}">
        <p14:creationId xmlns:p14="http://schemas.microsoft.com/office/powerpoint/2010/main" val="19520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Windows Management Instrumentation (WMI)</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Tens of thousands of Management Information</a:t>
            </a:r>
          </a:p>
          <a:p>
            <a:r>
              <a:rPr lang="en-US" dirty="0">
                <a:effectLst>
                  <a:outerShdw blurRad="38100" dist="38100" dir="2700000" algn="tl">
                    <a:srgbClr val="000000">
                      <a:alpha val="43137"/>
                    </a:srgbClr>
                  </a:outerShdw>
                </a:effectLst>
              </a:rPr>
              <a:t>Organized into Namespaces</a:t>
            </a:r>
          </a:p>
          <a:p>
            <a:pPr lvl="1"/>
            <a:r>
              <a:rPr lang="en-US" dirty="0">
                <a:effectLst>
                  <a:outerShdw blurRad="38100" dist="38100" dir="2700000" algn="tl">
                    <a:srgbClr val="000000">
                      <a:alpha val="43137"/>
                    </a:srgbClr>
                  </a:outerShdw>
                </a:effectLst>
              </a:rPr>
              <a:t>Root/CIMv2 – OS and hardware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MicrosoftDNS</a:t>
            </a:r>
            <a:r>
              <a:rPr lang="en-US" dirty="0">
                <a:effectLst>
                  <a:outerShdw blurRad="38100" dist="38100" dir="2700000" algn="tl">
                    <a:srgbClr val="000000">
                      <a:alpha val="43137"/>
                    </a:srgbClr>
                  </a:outerShdw>
                </a:effectLst>
              </a:rPr>
              <a:t> – DNS Server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securityCenter</a:t>
            </a:r>
            <a:r>
              <a:rPr lang="en-US" dirty="0">
                <a:effectLst>
                  <a:outerShdw blurRad="38100" dist="38100" dir="2700000" algn="tl">
                    <a:srgbClr val="000000">
                      <a:alpha val="43137"/>
                    </a:srgbClr>
                  </a:outerShdw>
                </a:effectLst>
              </a:rPr>
              <a:t> – Firewall, antivirus, and antispyware information</a:t>
            </a:r>
          </a:p>
          <a:p>
            <a:r>
              <a:rPr lang="en-US" dirty="0">
                <a:effectLst>
                  <a:outerShdw blurRad="38100" dist="38100" dir="2700000" algn="tl">
                    <a:srgbClr val="000000">
                      <a:alpha val="43137"/>
                    </a:srgbClr>
                  </a:outerShdw>
                </a:effectLst>
              </a:rPr>
              <a:t>Instance is a real thing represented</a:t>
            </a:r>
          </a:p>
          <a:p>
            <a:r>
              <a:rPr lang="en-US" dirty="0">
                <a:effectLst>
                  <a:outerShdw blurRad="38100" dist="38100" dir="2700000" algn="tl">
                    <a:srgbClr val="000000">
                      <a:alpha val="43137"/>
                    </a:srgbClr>
                  </a:outerShdw>
                </a:effectLst>
              </a:rPr>
              <a:t>Old cmdlets (Get-</a:t>
            </a:r>
            <a:r>
              <a:rPr lang="en-US" dirty="0" err="1">
                <a:effectLst>
                  <a:outerShdw blurRad="38100" dist="38100" dir="2700000" algn="tl">
                    <a:srgbClr val="000000">
                      <a:alpha val="43137"/>
                    </a:srgbClr>
                  </a:outerShdw>
                </a:effectLst>
              </a:rPr>
              <a:t>WMIObject</a:t>
            </a:r>
            <a:r>
              <a:rPr lang="en-US" dirty="0">
                <a:effectLst>
                  <a:outerShdw blurRad="38100" dist="38100" dir="2700000" algn="tl">
                    <a:srgbClr val="000000">
                      <a:alpha val="43137"/>
                    </a:srgbClr>
                  </a:outerShdw>
                </a:effectLst>
              </a:rPr>
              <a:t> and Invoke-</a:t>
            </a:r>
            <a:r>
              <a:rPr lang="en-US" dirty="0" err="1">
                <a:effectLst>
                  <a:outerShdw blurRad="38100" dist="38100" dir="2700000" algn="tl">
                    <a:srgbClr val="000000">
                      <a:alpha val="43137"/>
                    </a:srgbClr>
                  </a:outerShdw>
                </a:effectLst>
              </a:rPr>
              <a:t>WMIMethod</a:t>
            </a:r>
            <a:r>
              <a:rPr lang="en-US" dirty="0">
                <a:effectLst>
                  <a:outerShdw blurRad="38100" dist="38100" dir="2700000" algn="tl">
                    <a:srgbClr val="000000">
                      <a:alpha val="43137"/>
                    </a:srgbClr>
                  </a:outerShdw>
                </a:effectLst>
              </a:rPr>
              <a:t>)</a:t>
            </a:r>
          </a:p>
          <a:p>
            <a:pPr lvl="1"/>
            <a:endParaRPr lang="en-US" dirty="0"/>
          </a:p>
        </p:txBody>
      </p:sp>
      <p:sp>
        <p:nvSpPr>
          <p:cNvPr id="6" name="Date Placeholder 5">
            <a:extLst>
              <a:ext uri="{FF2B5EF4-FFF2-40B4-BE49-F238E27FC236}">
                <a16:creationId xmlns:a16="http://schemas.microsoft.com/office/drawing/2014/main" id="{CE65B99C-DF89-46EF-A37A-B0ADA0B03954}"/>
              </a:ext>
            </a:extLst>
          </p:cNvPr>
          <p:cNvSpPr>
            <a:spLocks noGrp="1"/>
          </p:cNvSpPr>
          <p:nvPr>
            <p:ph type="dt" sz="half" idx="10"/>
          </p:nvPr>
        </p:nvSpPr>
        <p:spPr/>
        <p:txBody>
          <a:bodyPr/>
          <a:lstStyle/>
          <a:p>
            <a:fld id="{2D04F858-08DB-41EB-9CB2-80C61205FD3A}"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59653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Common Information Model (CIM)</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Similar to get-</a:t>
            </a:r>
            <a:r>
              <a:rPr lang="en-US" dirty="0" err="1"/>
              <a:t>wmiobject</a:t>
            </a:r>
            <a:endParaRPr lang="en-US" dirty="0"/>
          </a:p>
          <a:p>
            <a:r>
              <a:rPr lang="en-US" dirty="0"/>
              <a:t>CIM cmdlets are wrappers for WMI commands</a:t>
            </a:r>
          </a:p>
          <a:p>
            <a:r>
              <a:rPr lang="en-US" dirty="0"/>
              <a:t>-</a:t>
            </a:r>
            <a:r>
              <a:rPr lang="en-US" dirty="0" err="1"/>
              <a:t>classname</a:t>
            </a:r>
            <a:r>
              <a:rPr lang="en-US" dirty="0"/>
              <a:t> instead of -class</a:t>
            </a:r>
          </a:p>
          <a:p>
            <a:r>
              <a:rPr lang="en-US" dirty="0"/>
              <a:t>-list not available; must user -namespace instead</a:t>
            </a:r>
          </a:p>
          <a:p>
            <a:r>
              <a:rPr lang="en-US" dirty="0"/>
              <a:t>-credential not available; must use invoke-command</a:t>
            </a:r>
          </a:p>
          <a:p>
            <a:endParaRPr lang="en-US" dirty="0"/>
          </a:p>
          <a:p>
            <a:endParaRPr lang="en-US" dirty="0"/>
          </a:p>
        </p:txBody>
      </p:sp>
      <p:sp>
        <p:nvSpPr>
          <p:cNvPr id="6" name="Date Placeholder 5">
            <a:extLst>
              <a:ext uri="{FF2B5EF4-FFF2-40B4-BE49-F238E27FC236}">
                <a16:creationId xmlns:a16="http://schemas.microsoft.com/office/drawing/2014/main" id="{FA128D93-1808-4206-B360-2072BCC87081}"/>
              </a:ext>
            </a:extLst>
          </p:cNvPr>
          <p:cNvSpPr>
            <a:spLocks noGrp="1"/>
          </p:cNvSpPr>
          <p:nvPr>
            <p:ph type="dt" sz="half" idx="10"/>
          </p:nvPr>
        </p:nvSpPr>
        <p:spPr/>
        <p:txBody>
          <a:bodyPr/>
          <a:lstStyle/>
          <a:p>
            <a:fld id="{C32998D7-A083-4C17-8C9E-5AC0F052D3D3}"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6214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Multitasking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Jobs are background jobs</a:t>
            </a:r>
          </a:p>
          <a:p>
            <a:r>
              <a:rPr lang="en-US" dirty="0">
                <a:effectLst>
                  <a:outerShdw blurRad="38100" dist="38100" dir="2700000" algn="tl">
                    <a:srgbClr val="000000">
                      <a:alpha val="43137"/>
                    </a:srgbClr>
                  </a:outerShdw>
                </a:effectLst>
              </a:rPr>
              <a:t>Synchronous – Job run in foreground</a:t>
            </a:r>
          </a:p>
          <a:p>
            <a:r>
              <a:rPr lang="en-US" dirty="0">
                <a:effectLst>
                  <a:outerShdw blurRad="38100" dist="38100" dir="2700000" algn="tl">
                    <a:srgbClr val="000000">
                      <a:alpha val="43137"/>
                    </a:srgbClr>
                  </a:outerShdw>
                </a:effectLst>
              </a:rPr>
              <a:t>Asynchronous – run as background jobs</a:t>
            </a:r>
          </a:p>
          <a:p>
            <a:r>
              <a:rPr lang="en-US" dirty="0">
                <a:effectLst>
                  <a:outerShdw blurRad="38100" dist="38100" dir="2700000" algn="tl">
                    <a:srgbClr val="000000">
                      <a:alpha val="43137"/>
                    </a:srgbClr>
                  </a:outerShdw>
                </a:effectLst>
              </a:rPr>
              <a:t>Local Job</a:t>
            </a:r>
          </a:p>
          <a:p>
            <a:r>
              <a:rPr lang="en-US" dirty="0">
                <a:effectLst>
                  <a:outerShdw blurRad="38100" dist="38100" dir="2700000" algn="tl">
                    <a:srgbClr val="000000">
                      <a:alpha val="43137"/>
                    </a:srgbClr>
                  </a:outerShdw>
                </a:effectLst>
              </a:rPr>
              <a:t>WMI as a Job</a:t>
            </a:r>
          </a:p>
          <a:p>
            <a:r>
              <a:rPr lang="en-US" dirty="0">
                <a:effectLst>
                  <a:outerShdw blurRad="38100" dist="38100" dir="2700000" algn="tl">
                    <a:srgbClr val="000000">
                      <a:alpha val="43137"/>
                    </a:srgbClr>
                  </a:outerShdw>
                </a:effectLst>
              </a:rPr>
              <a:t>Remoting as a job</a:t>
            </a:r>
          </a:p>
          <a:p>
            <a:r>
              <a:rPr lang="en-US" dirty="0">
                <a:effectLst>
                  <a:outerShdw blurRad="38100" dist="38100" dir="2700000" algn="tl">
                    <a:srgbClr val="000000">
                      <a:alpha val="43137"/>
                    </a:srgbClr>
                  </a:outerShdw>
                </a:effectLst>
              </a:rPr>
              <a:t>Receive-child jobs</a:t>
            </a:r>
          </a:p>
          <a:p>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FD1A721C-E1F3-41E1-BAFA-F0AC4C42C395}"/>
              </a:ext>
            </a:extLst>
          </p:cNvPr>
          <p:cNvSpPr>
            <a:spLocks noGrp="1"/>
          </p:cNvSpPr>
          <p:nvPr>
            <p:ph type="dt" sz="half" idx="10"/>
          </p:nvPr>
        </p:nvSpPr>
        <p:spPr/>
        <p:txBody>
          <a:bodyPr/>
          <a:lstStyle/>
          <a:p>
            <a:fld id="{2D3FF09A-127F-4FD5-8FA5-C123F8ADED70}"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7978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Job commands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Receive-job - retrieves the results from a job</a:t>
            </a:r>
          </a:p>
          <a:p>
            <a:r>
              <a:rPr lang="en-US" dirty="0"/>
              <a:t>Remove-job – deletes job and any cached results in memory</a:t>
            </a:r>
          </a:p>
          <a:p>
            <a:r>
              <a:rPr lang="en-US" dirty="0"/>
              <a:t>Stop-job – terminates the command; but you can still retrieve results that are in memory</a:t>
            </a:r>
          </a:p>
          <a:p>
            <a:r>
              <a:rPr lang="en-US" dirty="0"/>
              <a:t>Wait-job – useful in scripts; script will start a job and needs to wait on results from job to continue</a:t>
            </a:r>
          </a:p>
        </p:txBody>
      </p:sp>
      <p:sp>
        <p:nvSpPr>
          <p:cNvPr id="6" name="Date Placeholder 5">
            <a:extLst>
              <a:ext uri="{FF2B5EF4-FFF2-40B4-BE49-F238E27FC236}">
                <a16:creationId xmlns:a16="http://schemas.microsoft.com/office/drawing/2014/main" id="{4B4E8F7F-4F30-449D-8D2D-E9F5463A68D2}"/>
              </a:ext>
            </a:extLst>
          </p:cNvPr>
          <p:cNvSpPr>
            <a:spLocks noGrp="1"/>
          </p:cNvSpPr>
          <p:nvPr>
            <p:ph type="dt" sz="half" idx="10"/>
          </p:nvPr>
        </p:nvSpPr>
        <p:spPr/>
        <p:txBody>
          <a:bodyPr/>
          <a:lstStyle/>
          <a:p>
            <a:fld id="{E08F3261-7EBF-4415-8D0F-39655E069F57}"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1240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Scheduled Jobs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dirty="0">
                <a:effectLst>
                  <a:outerShdw blurRad="38100" dist="38100" dir="2700000" algn="tl">
                    <a:srgbClr val="000000">
                      <a:alpha val="43137"/>
                    </a:srgbClr>
                  </a:outerShdw>
                </a:effectLst>
              </a:rPr>
              <a:t>Different from scheduled tasks</a:t>
            </a:r>
          </a:p>
          <a:p>
            <a:r>
              <a:rPr lang="en-US" dirty="0">
                <a:effectLst>
                  <a:outerShdw blurRad="38100" dist="38100" dir="2700000" algn="tl">
                    <a:srgbClr val="000000">
                      <a:alpha val="43137"/>
                    </a:srgbClr>
                  </a:outerShdw>
                </a:effectLst>
              </a:rPr>
              <a:t>Introduced in v3</a:t>
            </a: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jobtrigger</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ScheduledTaskOption</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r>
              <a:rPr lang="en-US" dirty="0">
                <a:effectLst>
                  <a:outerShdw blurRad="38100" dist="38100" dir="2700000" algn="tl">
                    <a:srgbClr val="000000">
                      <a:alpha val="43137"/>
                    </a:srgbClr>
                  </a:outerShdw>
                </a:effectLst>
              </a:rPr>
              <a:t> -Name </a:t>
            </a:r>
            <a:r>
              <a:rPr lang="en-US" dirty="0" err="1">
                <a:effectLst>
                  <a:outerShdw blurRad="38100" dist="38100" dir="2700000" algn="tl">
                    <a:srgbClr val="000000">
                      <a:alpha val="43137"/>
                    </a:srgbClr>
                  </a:outerShdw>
                </a:effectLst>
              </a:rPr>
              <a:t>DailyProcList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ScriptBlock</a:t>
            </a:r>
            <a:r>
              <a:rPr lang="en-US" dirty="0">
                <a:effectLst>
                  <a:outerShdw blurRad="38100" dist="38100" dir="2700000" algn="tl">
                    <a:srgbClr val="000000">
                      <a:alpha val="43137"/>
                    </a:srgbClr>
                  </a:outerShdw>
                </a:effectLst>
              </a:rPr>
              <a:t> {Get-Process } -Trigger (New-</a:t>
            </a:r>
            <a:r>
              <a:rPr lang="en-US" dirty="0" err="1">
                <a:effectLst>
                  <a:outerShdw blurRad="38100" dist="38100" dir="2700000" algn="tl">
                    <a:srgbClr val="000000">
                      <a:alpha val="43137"/>
                    </a:srgbClr>
                  </a:outerShdw>
                </a:effectLst>
              </a:rPr>
              <a:t>JobTrigger</a:t>
            </a:r>
            <a:r>
              <a:rPr lang="en-US" dirty="0">
                <a:effectLst>
                  <a:outerShdw blurRad="38100" dist="38100" dir="2700000" algn="tl">
                    <a:srgbClr val="000000">
                      <a:alpha val="43137"/>
                    </a:srgbClr>
                  </a:outerShdw>
                </a:effectLst>
              </a:rPr>
              <a:t> -Daily -At 2am) -</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(New-</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WakeToRun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RunElevated</a:t>
            </a:r>
            <a:r>
              <a:rPr lang="en-US" dirty="0">
                <a:effectLst>
                  <a:outerShdw blurRad="38100" dist="38100" dir="2700000" algn="tl">
                    <a:srgbClr val="000000">
                      <a:alpha val="43137"/>
                    </a:srgbClr>
                  </a:outerShdw>
                </a:effectLst>
              </a:rPr>
              <a:t>)</a:t>
            </a:r>
          </a:p>
          <a:p>
            <a:endParaRPr lang="en-US" dirty="0"/>
          </a:p>
        </p:txBody>
      </p:sp>
      <p:sp>
        <p:nvSpPr>
          <p:cNvPr id="6" name="Date Placeholder 5">
            <a:extLst>
              <a:ext uri="{FF2B5EF4-FFF2-40B4-BE49-F238E27FC236}">
                <a16:creationId xmlns:a16="http://schemas.microsoft.com/office/drawing/2014/main" id="{FFAC9585-3B31-406C-83E1-5412A7B2E7AE}"/>
              </a:ext>
            </a:extLst>
          </p:cNvPr>
          <p:cNvSpPr>
            <a:spLocks noGrp="1"/>
          </p:cNvSpPr>
          <p:nvPr>
            <p:ph type="dt" sz="half" idx="10"/>
          </p:nvPr>
        </p:nvSpPr>
        <p:spPr/>
        <p:txBody>
          <a:bodyPr/>
          <a:lstStyle/>
          <a:p>
            <a:fld id="{0068AEF5-D806-4F2C-92A9-131F28F21E51}"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196262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PowerShell does give any additional permissions</a:t>
            </a:r>
          </a:p>
          <a:p>
            <a:r>
              <a:rPr lang="en-US" dirty="0"/>
              <a:t>If you cant do it in the GUI then you cant do it in a script</a:t>
            </a:r>
          </a:p>
          <a:p>
            <a:r>
              <a:rPr lang="en-US" dirty="0"/>
              <a:t>Does not defend against malware</a:t>
            </a:r>
          </a:p>
          <a:p>
            <a:r>
              <a:rPr lang="en-US" dirty="0"/>
              <a:t>“Even though apiece of malware might use PowerShell to do harm, that doesn’t make that malware PowerShell’s problem”</a:t>
            </a:r>
          </a:p>
          <a:p>
            <a:endParaRPr lang="en-US" dirty="0"/>
          </a:p>
        </p:txBody>
      </p:sp>
      <p:sp>
        <p:nvSpPr>
          <p:cNvPr id="6" name="Date Placeholder 5">
            <a:extLst>
              <a:ext uri="{FF2B5EF4-FFF2-40B4-BE49-F238E27FC236}">
                <a16:creationId xmlns:a16="http://schemas.microsoft.com/office/drawing/2014/main" id="{6BF2C559-EB99-4F00-9235-19AFEBFC1E8F}"/>
              </a:ext>
            </a:extLst>
          </p:cNvPr>
          <p:cNvSpPr>
            <a:spLocks noGrp="1"/>
          </p:cNvSpPr>
          <p:nvPr>
            <p:ph type="dt" sz="half" idx="10"/>
          </p:nvPr>
        </p:nvSpPr>
        <p:spPr/>
        <p:txBody>
          <a:bodyPr/>
          <a:lstStyle/>
          <a:p>
            <a:fld id="{4CC79397-8384-4B70-A2CC-236265DB3AC3}"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345615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Double click opens script in notepad for editing</a:t>
            </a:r>
          </a:p>
          <a:p>
            <a:r>
              <a:rPr lang="en-US" dirty="0"/>
              <a:t>Must use relative or absolute path to execute .ps1</a:t>
            </a:r>
          </a:p>
          <a:p>
            <a:r>
              <a:rPr lang="en-US" dirty="0"/>
              <a:t>Digital Signatures</a:t>
            </a:r>
          </a:p>
          <a:p>
            <a:endParaRPr lang="en-US" dirty="0"/>
          </a:p>
          <a:p>
            <a:endParaRPr lang="en-US" dirty="0"/>
          </a:p>
        </p:txBody>
      </p:sp>
      <p:sp>
        <p:nvSpPr>
          <p:cNvPr id="6" name="Date Placeholder 5">
            <a:extLst>
              <a:ext uri="{FF2B5EF4-FFF2-40B4-BE49-F238E27FC236}">
                <a16:creationId xmlns:a16="http://schemas.microsoft.com/office/drawing/2014/main" id="{CB3ECAA8-6D65-4214-9231-B004EC5EE9ED}"/>
              </a:ext>
            </a:extLst>
          </p:cNvPr>
          <p:cNvSpPr>
            <a:spLocks noGrp="1"/>
          </p:cNvSpPr>
          <p:nvPr>
            <p:ph type="dt" sz="half" idx="10"/>
          </p:nvPr>
        </p:nvSpPr>
        <p:spPr/>
        <p:txBody>
          <a:bodyPr/>
          <a:lstStyle/>
          <a:p>
            <a:fld id="{444BF256-95AE-4058-96A4-331F56A7760F}"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4044496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Execution Policy</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u="sng" dirty="0"/>
              <a:t>Restricted</a:t>
            </a:r>
            <a:r>
              <a:rPr lang="en-US" dirty="0"/>
              <a:t> – default, scripts are not run</a:t>
            </a:r>
          </a:p>
          <a:p>
            <a:r>
              <a:rPr lang="en-US" u="sng" dirty="0"/>
              <a:t>All-signed</a:t>
            </a:r>
            <a:r>
              <a:rPr lang="en-US" dirty="0"/>
              <a:t> - PowerShell will execute any script that has been digitally signed by using a code-signing certificate issued by a trusted certification authority (CA)</a:t>
            </a:r>
          </a:p>
          <a:p>
            <a:r>
              <a:rPr lang="en-US" u="sng" dirty="0"/>
              <a:t>Remote-signed</a:t>
            </a:r>
            <a:r>
              <a:rPr lang="en-US" dirty="0"/>
              <a:t> – (Microsoft Recommended) PowerShell will execute any local script, and will execute remote scripts if they’ve been digitally signed by using a code-signing certificate issued by a trusted CA.</a:t>
            </a:r>
          </a:p>
          <a:p>
            <a:r>
              <a:rPr lang="en-US" u="sng" dirty="0"/>
              <a:t>Unrestricted</a:t>
            </a:r>
            <a:r>
              <a:rPr lang="en-US" dirty="0"/>
              <a:t> - All scripts will run</a:t>
            </a:r>
          </a:p>
          <a:p>
            <a:r>
              <a:rPr lang="en-US" u="sng" dirty="0"/>
              <a:t>Bypass</a:t>
            </a:r>
            <a:r>
              <a:rPr lang="en-US" dirty="0"/>
              <a:t> - This setting bypasses the configured execution policy and should be used only when the hosting application is providing its own layer of script security.</a:t>
            </a:r>
          </a:p>
          <a:p>
            <a:endParaRPr lang="en-US" dirty="0"/>
          </a:p>
        </p:txBody>
      </p:sp>
      <p:sp>
        <p:nvSpPr>
          <p:cNvPr id="6" name="Date Placeholder 5">
            <a:extLst>
              <a:ext uri="{FF2B5EF4-FFF2-40B4-BE49-F238E27FC236}">
                <a16:creationId xmlns:a16="http://schemas.microsoft.com/office/drawing/2014/main" id="{553453E3-EB9E-4402-9023-A2F1CEB1EF28}"/>
              </a:ext>
            </a:extLst>
          </p:cNvPr>
          <p:cNvSpPr>
            <a:spLocks noGrp="1"/>
          </p:cNvSpPr>
          <p:nvPr>
            <p:ph type="dt" sz="half" idx="10"/>
          </p:nvPr>
        </p:nvSpPr>
        <p:spPr/>
        <p:txBody>
          <a:bodyPr/>
          <a:lstStyle/>
          <a:p>
            <a:fld id="{F1A953E1-E8DB-4871-8C2A-CC64B4F888AE}"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9369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PowerShell v5 Security enhancements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Module logging - Event ID 4103</a:t>
            </a:r>
          </a:p>
          <a:p>
            <a:r>
              <a:rPr lang="en-US" dirty="0"/>
              <a:t>Script Block Logging -Event ID 4104</a:t>
            </a:r>
          </a:p>
        </p:txBody>
      </p:sp>
      <p:sp>
        <p:nvSpPr>
          <p:cNvPr id="6" name="Date Placeholder 5">
            <a:extLst>
              <a:ext uri="{FF2B5EF4-FFF2-40B4-BE49-F238E27FC236}">
                <a16:creationId xmlns:a16="http://schemas.microsoft.com/office/drawing/2014/main" id="{A5DF6963-EC67-4E70-9637-D0ABA2EF722D}"/>
              </a:ext>
            </a:extLst>
          </p:cNvPr>
          <p:cNvSpPr>
            <a:spLocks noGrp="1"/>
          </p:cNvSpPr>
          <p:nvPr>
            <p:ph type="dt" sz="half" idx="10"/>
          </p:nvPr>
        </p:nvSpPr>
        <p:spPr/>
        <p:txBody>
          <a:bodyPr/>
          <a:lstStyle/>
          <a:p>
            <a:fld id="{D3153E94-B33B-472F-BBAF-E6998C12CD5A}"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1602339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System-wide transcription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New-</a:t>
            </a:r>
            <a:r>
              <a:rPr lang="en-US" dirty="0" err="1"/>
              <a:t>ItemProperty</a:t>
            </a:r>
            <a:r>
              <a:rPr lang="en-US" dirty="0"/>
              <a:t> HKLM:\SOFTWARE\Policies\Microsoft\Windows\PowerShell\Transcription</a:t>
            </a:r>
          </a:p>
          <a:p>
            <a:pPr lvl="1"/>
            <a:r>
              <a:rPr lang="en-US" dirty="0" err="1"/>
              <a:t>EnableTranscripting</a:t>
            </a:r>
            <a:r>
              <a:rPr lang="en-US" dirty="0"/>
              <a:t>, 1</a:t>
            </a:r>
          </a:p>
          <a:p>
            <a:pPr lvl="1"/>
            <a:r>
              <a:rPr lang="en-US" dirty="0"/>
              <a:t>IncludeInvocationHeader,1</a:t>
            </a:r>
          </a:p>
          <a:p>
            <a:pPr lvl="1"/>
            <a:r>
              <a:rPr lang="en-US" dirty="0" err="1"/>
              <a:t>OutputDirectory</a:t>
            </a:r>
            <a:r>
              <a:rPr lang="en-US" dirty="0"/>
              <a:t>, [Path]</a:t>
            </a:r>
          </a:p>
          <a:p>
            <a:endParaRPr lang="en-US" dirty="0"/>
          </a:p>
        </p:txBody>
      </p:sp>
      <p:sp>
        <p:nvSpPr>
          <p:cNvPr id="6" name="Date Placeholder 5">
            <a:extLst>
              <a:ext uri="{FF2B5EF4-FFF2-40B4-BE49-F238E27FC236}">
                <a16:creationId xmlns:a16="http://schemas.microsoft.com/office/drawing/2014/main" id="{CEACF9E2-A778-418B-82B3-96E8B118FB1A}"/>
              </a:ext>
            </a:extLst>
          </p:cNvPr>
          <p:cNvSpPr>
            <a:spLocks noGrp="1"/>
          </p:cNvSpPr>
          <p:nvPr>
            <p:ph type="dt" sz="half" idx="10"/>
          </p:nvPr>
        </p:nvSpPr>
        <p:spPr/>
        <p:txBody>
          <a:bodyPr/>
          <a:lstStyle/>
          <a:p>
            <a:fld id="{BB81D05C-A40F-4F3D-A914-59C63139A889}"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267259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590C5-724B-4817-A7C2-2EA02AD5863E}"/>
              </a:ext>
            </a:extLst>
          </p:cNvPr>
          <p:cNvSpPr>
            <a:spLocks noGrp="1"/>
          </p:cNvSpPr>
          <p:nvPr>
            <p:ph type="dt" sz="half" idx="10"/>
          </p:nvPr>
        </p:nvSpPr>
        <p:spPr/>
        <p:txBody>
          <a:bodyPr/>
          <a:lstStyle/>
          <a:p>
            <a:fld id="{042BA5FA-A214-4040-91F3-F1B8E1371194}" type="datetime10">
              <a:rPr lang="en-US" smtClean="0"/>
              <a:t>09:34</a:t>
            </a:fld>
            <a:endParaRPr lang="en-US" dirty="0"/>
          </a:p>
        </p:txBody>
      </p:sp>
      <p:sp>
        <p:nvSpPr>
          <p:cNvPr id="5" name="Footer Placeholder 4">
            <a:extLst>
              <a:ext uri="{FF2B5EF4-FFF2-40B4-BE49-F238E27FC236}">
                <a16:creationId xmlns:a16="http://schemas.microsoft.com/office/drawing/2014/main" id="{41835245-465A-4042-8386-2C42CEB67665}"/>
              </a:ext>
            </a:extLst>
          </p:cNvPr>
          <p:cNvSpPr>
            <a:spLocks noGrp="1"/>
          </p:cNvSpPr>
          <p:nvPr>
            <p:ph type="ftr" sz="quarter" idx="11"/>
          </p:nvPr>
        </p:nvSpPr>
        <p:spPr>
          <a:xfrm>
            <a:off x="1141411" y="5883275"/>
            <a:ext cx="9374189"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F6B825CA-3AC4-4E8F-AA8C-AB46354B4B4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8" name="Picture 7">
            <a:extLst>
              <a:ext uri="{FF2B5EF4-FFF2-40B4-BE49-F238E27FC236}">
                <a16:creationId xmlns:a16="http://schemas.microsoft.com/office/drawing/2014/main" id="{DA91D802-183A-4F29-802E-7398130AFC6F}"/>
              </a:ext>
            </a:extLst>
          </p:cNvPr>
          <p:cNvPicPr>
            <a:picLocks noChangeAspect="1"/>
          </p:cNvPicPr>
          <p:nvPr/>
        </p:nvPicPr>
        <p:blipFill>
          <a:blip r:embed="rId3"/>
          <a:stretch>
            <a:fillRect/>
          </a:stretch>
        </p:blipFill>
        <p:spPr>
          <a:xfrm>
            <a:off x="1895880" y="799492"/>
            <a:ext cx="7524750" cy="4286250"/>
          </a:xfrm>
          <a:prstGeom prst="rect">
            <a:avLst/>
          </a:prstGeom>
        </p:spPr>
      </p:pic>
    </p:spTree>
    <p:extLst>
      <p:ext uri="{BB962C8B-B14F-4D97-AF65-F5344CB8AC3E}">
        <p14:creationId xmlns:p14="http://schemas.microsoft.com/office/powerpoint/2010/main" val="266700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a:t>Language Modes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u="sng" dirty="0"/>
              <a:t>FULL LANGUAGE </a:t>
            </a:r>
            <a:r>
              <a:rPr lang="en-US" dirty="0"/>
              <a:t>-The </a:t>
            </a:r>
            <a:r>
              <a:rPr lang="en-US" dirty="0" err="1"/>
              <a:t>FullLanguage</a:t>
            </a:r>
            <a:r>
              <a:rPr lang="en-US" dirty="0"/>
              <a:t> mode permits all language elements in the session.</a:t>
            </a:r>
          </a:p>
          <a:p>
            <a:r>
              <a:rPr lang="en-US" u="sng" dirty="0"/>
              <a:t>RESTRICTED LANGUAGE </a:t>
            </a:r>
            <a:r>
              <a:rPr lang="en-US" dirty="0"/>
              <a:t>- In </a:t>
            </a:r>
            <a:r>
              <a:rPr lang="en-US" dirty="0" err="1"/>
              <a:t>RestrictedLanguage</a:t>
            </a:r>
            <a:r>
              <a:rPr lang="en-US" dirty="0"/>
              <a:t> mode, users may run commands (cmdlets, functions, CIM commands, and workflows) but are not permitted to use script blocks.</a:t>
            </a:r>
          </a:p>
          <a:p>
            <a:r>
              <a:rPr lang="en-US" u="sng" dirty="0"/>
              <a:t>NO LANGUAGE </a:t>
            </a:r>
            <a:r>
              <a:rPr lang="en-US" dirty="0"/>
              <a:t>- </a:t>
            </a:r>
            <a:r>
              <a:rPr lang="en-US" dirty="0" err="1"/>
              <a:t>NoLanguage</a:t>
            </a:r>
            <a:r>
              <a:rPr lang="en-US" dirty="0"/>
              <a:t> mode means no script text of any form is permitted.</a:t>
            </a:r>
          </a:p>
          <a:p>
            <a:r>
              <a:rPr lang="en-US" u="sng" dirty="0"/>
              <a:t>CONSTRAINED LANGUAGE </a:t>
            </a:r>
            <a:r>
              <a:rPr lang="en-US" dirty="0"/>
              <a:t>- The </a:t>
            </a:r>
            <a:r>
              <a:rPr lang="en-US" dirty="0" err="1"/>
              <a:t>ConstrainedLanguage</a:t>
            </a:r>
            <a:r>
              <a:rPr lang="en-US" dirty="0"/>
              <a:t> mode permits all cmdlets and all PowerShell language elements, but it limits permitted types</a:t>
            </a:r>
          </a:p>
          <a:p>
            <a:endParaRPr lang="en-US" dirty="0"/>
          </a:p>
        </p:txBody>
      </p:sp>
      <p:sp>
        <p:nvSpPr>
          <p:cNvPr id="6" name="Date Placeholder 5">
            <a:extLst>
              <a:ext uri="{FF2B5EF4-FFF2-40B4-BE49-F238E27FC236}">
                <a16:creationId xmlns:a16="http://schemas.microsoft.com/office/drawing/2014/main" id="{5C6CA221-F94E-459D-ABA7-2CF69656573B}"/>
              </a:ext>
            </a:extLst>
          </p:cNvPr>
          <p:cNvSpPr>
            <a:spLocks noGrp="1"/>
          </p:cNvSpPr>
          <p:nvPr>
            <p:ph type="dt" sz="half" idx="10"/>
          </p:nvPr>
        </p:nvSpPr>
        <p:spPr/>
        <p:txBody>
          <a:bodyPr/>
          <a:lstStyle/>
          <a:p>
            <a:fld id="{D11EB4E2-1534-4121-BF94-CDB4399CC55B}"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93461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09:34</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61</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1932835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Not programming, more like batch files</a:t>
            </a:r>
          </a:p>
          <a:p>
            <a:r>
              <a:rPr lang="en-US" dirty="0"/>
              <a:t>Making Commands repeatable</a:t>
            </a:r>
          </a:p>
          <a:p>
            <a:r>
              <a:rPr lang="en-US" dirty="0"/>
              <a:t>Parameterizing commands</a:t>
            </a:r>
          </a:p>
          <a:p>
            <a:r>
              <a:rPr lang="en-US" dirty="0"/>
              <a:t>Comment-based help</a:t>
            </a:r>
          </a:p>
        </p:txBody>
      </p:sp>
      <p:sp>
        <p:nvSpPr>
          <p:cNvPr id="6" name="Date Placeholder 5">
            <a:extLst>
              <a:ext uri="{FF2B5EF4-FFF2-40B4-BE49-F238E27FC236}">
                <a16:creationId xmlns:a16="http://schemas.microsoft.com/office/drawing/2014/main" id="{55C061A6-7E05-41CB-ADA4-A084685F67D2}"/>
              </a:ext>
            </a:extLst>
          </p:cNvPr>
          <p:cNvSpPr>
            <a:spLocks noGrp="1"/>
          </p:cNvSpPr>
          <p:nvPr>
            <p:ph type="dt" sz="half" idx="10"/>
          </p:nvPr>
        </p:nvSpPr>
        <p:spPr/>
        <p:txBody>
          <a:bodyPr/>
          <a:lstStyle/>
          <a:p>
            <a:fld id="{5A2FE4E9-A15C-4261-BF8A-34510BD77563}"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424200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p>
        </p:txBody>
      </p:sp>
      <p:pic>
        <p:nvPicPr>
          <p:cNvPr id="6" name="Content Placeholder 5">
            <a:extLst>
              <a:ext uri="{FF2B5EF4-FFF2-40B4-BE49-F238E27FC236}">
                <a16:creationId xmlns:a16="http://schemas.microsoft.com/office/drawing/2014/main" id="{B114BB8A-5F56-47FD-9218-5641EBD906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763071" y="2097088"/>
            <a:ext cx="4589557" cy="3786186"/>
          </a:xfrm>
          <a:prstGeom prst="rect">
            <a:avLst/>
          </a:prstGeom>
          <a:noFill/>
        </p:spPr>
      </p:pic>
      <p:sp>
        <p:nvSpPr>
          <p:cNvPr id="3" name="Date Placeholder 2">
            <a:extLst>
              <a:ext uri="{FF2B5EF4-FFF2-40B4-BE49-F238E27FC236}">
                <a16:creationId xmlns:a16="http://schemas.microsoft.com/office/drawing/2014/main" id="{BAE27231-329B-4169-9706-0BFE28DE24A6}"/>
              </a:ext>
            </a:extLst>
          </p:cNvPr>
          <p:cNvSpPr>
            <a:spLocks noGrp="1"/>
          </p:cNvSpPr>
          <p:nvPr>
            <p:ph type="dt" sz="half" idx="10"/>
          </p:nvPr>
        </p:nvSpPr>
        <p:spPr/>
        <p:txBody>
          <a:bodyPr/>
          <a:lstStyle/>
          <a:p>
            <a:fld id="{63C43826-EE56-4C56-B98A-7331455E3953}"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8110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endParaRPr lang="en-US" dirty="0"/>
          </a:p>
        </p:txBody>
      </p:sp>
      <p:pic>
        <p:nvPicPr>
          <p:cNvPr id="6" name="Content Placeholder 5">
            <a:extLst>
              <a:ext uri="{FF2B5EF4-FFF2-40B4-BE49-F238E27FC236}">
                <a16:creationId xmlns:a16="http://schemas.microsoft.com/office/drawing/2014/main" id="{1F691617-1A94-4D51-BF19-E647C237BAC6}"/>
              </a:ext>
            </a:extLst>
          </p:cNvPr>
          <p:cNvPicPr>
            <a:picLocks noGrp="1" noChangeAspect="1"/>
          </p:cNvPicPr>
          <p:nvPr>
            <p:ph idx="1"/>
          </p:nvPr>
        </p:nvPicPr>
        <p:blipFill>
          <a:blip r:embed="rId3"/>
          <a:stretch>
            <a:fillRect/>
          </a:stretch>
        </p:blipFill>
        <p:spPr>
          <a:xfrm>
            <a:off x="3140462" y="2097088"/>
            <a:ext cx="5815247" cy="3786186"/>
          </a:xfrm>
          <a:prstGeom prst="rect">
            <a:avLst/>
          </a:prstGeom>
        </p:spPr>
      </p:pic>
      <p:sp>
        <p:nvSpPr>
          <p:cNvPr id="3" name="Date Placeholder 2">
            <a:extLst>
              <a:ext uri="{FF2B5EF4-FFF2-40B4-BE49-F238E27FC236}">
                <a16:creationId xmlns:a16="http://schemas.microsoft.com/office/drawing/2014/main" id="{B8C27419-87A6-4BE1-8FB6-E953BC83BC97}"/>
              </a:ext>
            </a:extLst>
          </p:cNvPr>
          <p:cNvSpPr>
            <a:spLocks noGrp="1"/>
          </p:cNvSpPr>
          <p:nvPr>
            <p:ph type="dt" sz="half" idx="10"/>
          </p:nvPr>
        </p:nvSpPr>
        <p:spPr/>
        <p:txBody>
          <a:bodyPr/>
          <a:lstStyle/>
          <a:p>
            <a:fld id="{6A32B98B-FE4C-48F6-9175-557412F78480}"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618077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Variable Scope</a:t>
            </a:r>
          </a:p>
        </p:txBody>
      </p:sp>
      <p:pic>
        <p:nvPicPr>
          <p:cNvPr id="6" name="Content Placeholder 5">
            <a:extLst>
              <a:ext uri="{FF2B5EF4-FFF2-40B4-BE49-F238E27FC236}">
                <a16:creationId xmlns:a16="http://schemas.microsoft.com/office/drawing/2014/main" id="{20B650E7-FB88-4F91-9E6D-2620206F08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7794" y="2097088"/>
            <a:ext cx="5033045" cy="3786186"/>
          </a:xfrm>
          <a:prstGeom prst="rect">
            <a:avLst/>
          </a:prstGeom>
          <a:noFill/>
        </p:spPr>
      </p:pic>
      <p:sp>
        <p:nvSpPr>
          <p:cNvPr id="3" name="Date Placeholder 2">
            <a:extLst>
              <a:ext uri="{FF2B5EF4-FFF2-40B4-BE49-F238E27FC236}">
                <a16:creationId xmlns:a16="http://schemas.microsoft.com/office/drawing/2014/main" id="{C74B1D7F-BFA5-4168-891A-E6A25EDA081B}"/>
              </a:ext>
            </a:extLst>
          </p:cNvPr>
          <p:cNvSpPr>
            <a:spLocks noGrp="1"/>
          </p:cNvSpPr>
          <p:nvPr>
            <p:ph type="dt" sz="half" idx="10"/>
          </p:nvPr>
        </p:nvSpPr>
        <p:spPr/>
        <p:txBody>
          <a:bodyPr/>
          <a:lstStyle/>
          <a:p>
            <a:fld id="{438D2649-C8DC-4274-905C-196DEEDF4D2C}"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3026413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Parameters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Turn variables into parameters</a:t>
            </a:r>
          </a:p>
          <a:p>
            <a:r>
              <a:rPr lang="en-US" dirty="0"/>
              <a:t>[</a:t>
            </a:r>
            <a:r>
              <a:rPr lang="en-US" dirty="0" err="1"/>
              <a:t>CmdletBinding</a:t>
            </a:r>
            <a:r>
              <a:rPr lang="en-US" dirty="0"/>
              <a:t>()]</a:t>
            </a:r>
          </a:p>
          <a:p>
            <a:r>
              <a:rPr lang="en-US" dirty="0"/>
              <a:t>[Parameter(Mandatory=$</a:t>
            </a:r>
            <a:r>
              <a:rPr lang="en-US" dirty="0" err="1"/>
              <a:t>True,HelpMessage</a:t>
            </a:r>
            <a:r>
              <a:rPr lang="en-US" dirty="0"/>
              <a:t>="Enter a computer name to query")</a:t>
            </a:r>
          </a:p>
          <a:p>
            <a:r>
              <a:rPr lang="en-US" dirty="0"/>
              <a:t>[Mandatory], [String], [Int], [alias(‘hostname’)]</a:t>
            </a:r>
          </a:p>
          <a:p>
            <a:r>
              <a:rPr lang="en-US" dirty="0"/>
              <a:t>[</a:t>
            </a:r>
            <a:r>
              <a:rPr lang="en-US" dirty="0" err="1"/>
              <a:t>ValidateSet</a:t>
            </a:r>
            <a:r>
              <a:rPr lang="en-US" dirty="0"/>
              <a:t>(2,3)]</a:t>
            </a:r>
          </a:p>
          <a:p>
            <a:r>
              <a:rPr lang="en-US" dirty="0"/>
              <a:t>help </a:t>
            </a:r>
            <a:r>
              <a:rPr lang="en-US" dirty="0" err="1"/>
              <a:t>about_functions_advanced_parameters</a:t>
            </a:r>
            <a:endParaRPr lang="en-US" dirty="0"/>
          </a:p>
          <a:p>
            <a:endParaRPr lang="en-US" dirty="0"/>
          </a:p>
        </p:txBody>
      </p:sp>
      <p:sp>
        <p:nvSpPr>
          <p:cNvPr id="6" name="Date Placeholder 5">
            <a:extLst>
              <a:ext uri="{FF2B5EF4-FFF2-40B4-BE49-F238E27FC236}">
                <a16:creationId xmlns:a16="http://schemas.microsoft.com/office/drawing/2014/main" id="{3588001E-3AA3-4F2D-9C51-2FB912709493}"/>
              </a:ext>
            </a:extLst>
          </p:cNvPr>
          <p:cNvSpPr>
            <a:spLocks noGrp="1"/>
          </p:cNvSpPr>
          <p:nvPr>
            <p:ph type="dt" sz="half" idx="10"/>
          </p:nvPr>
        </p:nvSpPr>
        <p:spPr/>
        <p:txBody>
          <a:bodyPr/>
          <a:lstStyle/>
          <a:p>
            <a:fld id="{72BF0319-8DBE-4F80-B1CD-A5FF08358001}"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37887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random tips, tricks, and techniques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Regular expressions to parse text files</a:t>
            </a:r>
          </a:p>
          <a:p>
            <a:r>
              <a:rPr lang="en-US" dirty="0">
                <a:effectLst>
                  <a:outerShdw blurRad="38100" dist="38100" dir="2700000" algn="tl">
                    <a:srgbClr val="000000">
                      <a:alpha val="43137"/>
                    </a:srgbClr>
                  </a:outerShdw>
                </a:effectLst>
              </a:rPr>
              <a:t>Operators: -as, -is, -replace, -join, -split, -in, -contains</a:t>
            </a:r>
          </a:p>
          <a:p>
            <a:r>
              <a:rPr lang="en-US" dirty="0">
                <a:effectLst>
                  <a:outerShdw blurRad="38100" dist="38100" dir="2700000" algn="tl">
                    <a:srgbClr val="000000">
                      <a:alpha val="43137"/>
                    </a:srgbClr>
                  </a:outerShdw>
                </a:effectLst>
              </a:rPr>
              <a:t>String Manipulation</a:t>
            </a:r>
          </a:p>
          <a:p>
            <a:r>
              <a:rPr lang="en-US" dirty="0">
                <a:effectLst>
                  <a:outerShdw blurRad="38100" dist="38100" dir="2700000" algn="tl">
                    <a:srgbClr val="000000">
                      <a:alpha val="43137"/>
                    </a:srgbClr>
                  </a:outerShdw>
                </a:effectLst>
              </a:rPr>
              <a:t>Date manipulation</a:t>
            </a:r>
          </a:p>
          <a:p>
            <a:endParaRPr lang="en-US" dirty="0"/>
          </a:p>
        </p:txBody>
      </p:sp>
      <p:sp>
        <p:nvSpPr>
          <p:cNvPr id="6" name="Date Placeholder 5">
            <a:extLst>
              <a:ext uri="{FF2B5EF4-FFF2-40B4-BE49-F238E27FC236}">
                <a16:creationId xmlns:a16="http://schemas.microsoft.com/office/drawing/2014/main" id="{B78CC6C3-0E02-4A5B-BC30-72479612EA30}"/>
              </a:ext>
            </a:extLst>
          </p:cNvPr>
          <p:cNvSpPr>
            <a:spLocks noGrp="1"/>
          </p:cNvSpPr>
          <p:nvPr>
            <p:ph type="dt" sz="half" idx="10"/>
          </p:nvPr>
        </p:nvSpPr>
        <p:spPr/>
        <p:txBody>
          <a:bodyPr/>
          <a:lstStyle/>
          <a:p>
            <a:fld id="{F606B2EF-FB75-43D0-A7F0-C4D134A71367}"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1581339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Never the end</a:t>
            </a:r>
          </a:p>
        </p:txBody>
      </p:sp>
      <p:sp>
        <p:nvSpPr>
          <p:cNvPr id="6" name="Content Placeholder 5">
            <a:extLst>
              <a:ext uri="{FF2B5EF4-FFF2-40B4-BE49-F238E27FC236}">
                <a16:creationId xmlns:a16="http://schemas.microsoft.com/office/drawing/2014/main" id="{C72C85D2-18A7-4F7A-9850-79700495EEBE}"/>
              </a:ext>
            </a:extLst>
          </p:cNvPr>
          <p:cNvSpPr>
            <a:spLocks noGrp="1"/>
          </p:cNvSpPr>
          <p:nvPr>
            <p:ph sz="half" idx="1"/>
          </p:nvPr>
        </p:nvSpPr>
        <p:spPr>
          <a:xfrm>
            <a:off x="1141410" y="2249486"/>
            <a:ext cx="3200400" cy="3566160"/>
          </a:xfrm>
        </p:spPr>
        <p:txBody>
          <a:bodyPr>
            <a:normAutofit/>
          </a:bodyPr>
          <a:lstStyle/>
          <a:p>
            <a:r>
              <a:rPr lang="en-US" dirty="0"/>
              <a:t>PowerShell’s simplified scripting language</a:t>
            </a:r>
          </a:p>
          <a:p>
            <a:r>
              <a:rPr lang="en-US" dirty="0" err="1"/>
              <a:t>iScope</a:t>
            </a:r>
            <a:endParaRPr lang="en-US" dirty="0"/>
          </a:p>
          <a:p>
            <a:r>
              <a:rPr lang="en-US" dirty="0"/>
              <a:t>Functions, and the ability to build multiple tools into a single script file</a:t>
            </a:r>
          </a:p>
          <a:p>
            <a:r>
              <a:rPr lang="en-US" dirty="0"/>
              <a:t>Error handling</a:t>
            </a:r>
          </a:p>
          <a:p>
            <a:r>
              <a:rPr lang="en-US" dirty="0"/>
              <a:t>Writing help</a:t>
            </a:r>
          </a:p>
          <a:p>
            <a:r>
              <a:rPr lang="en-US" dirty="0"/>
              <a:t>Debugging</a:t>
            </a:r>
          </a:p>
          <a:p>
            <a:endParaRPr lang="en-US" dirty="0"/>
          </a:p>
        </p:txBody>
      </p:sp>
      <p:sp>
        <p:nvSpPr>
          <p:cNvPr id="7" name="Content Placeholder 6">
            <a:extLst>
              <a:ext uri="{FF2B5EF4-FFF2-40B4-BE49-F238E27FC236}">
                <a16:creationId xmlns:a16="http://schemas.microsoft.com/office/drawing/2014/main" id="{F0DAB73D-80E3-462F-BEEB-64F0796F2D46}"/>
              </a:ext>
            </a:extLst>
          </p:cNvPr>
          <p:cNvSpPr>
            <a:spLocks noGrp="1"/>
          </p:cNvSpPr>
          <p:nvPr>
            <p:ph sz="half" idx="2"/>
          </p:nvPr>
        </p:nvSpPr>
        <p:spPr>
          <a:xfrm>
            <a:off x="4649792" y="2061528"/>
            <a:ext cx="3200400" cy="3566160"/>
          </a:xfrm>
        </p:spPr>
        <p:txBody>
          <a:bodyPr>
            <a:normAutofit/>
          </a:bodyPr>
          <a:lstStyle/>
          <a:p>
            <a:r>
              <a:rPr lang="en-US" dirty="0"/>
              <a:t>Custom formatting views</a:t>
            </a:r>
          </a:p>
          <a:p>
            <a:r>
              <a:rPr lang="en-US" dirty="0"/>
              <a:t>Custom type extensions</a:t>
            </a:r>
          </a:p>
          <a:p>
            <a:r>
              <a:rPr lang="en-US" dirty="0"/>
              <a:t>Script and manifest modules</a:t>
            </a:r>
          </a:p>
          <a:p>
            <a:r>
              <a:rPr lang="en-US" dirty="0"/>
              <a:t>Using databases</a:t>
            </a:r>
          </a:p>
          <a:p>
            <a:r>
              <a:rPr lang="en-US" dirty="0"/>
              <a:t>Workflows</a:t>
            </a:r>
          </a:p>
          <a:p>
            <a:r>
              <a:rPr lang="en-US" dirty="0"/>
              <a:t>Pipeline troubleshooting</a:t>
            </a:r>
          </a:p>
        </p:txBody>
      </p:sp>
      <p:sp>
        <p:nvSpPr>
          <p:cNvPr id="3" name="Date Placeholder 2">
            <a:extLst>
              <a:ext uri="{FF2B5EF4-FFF2-40B4-BE49-F238E27FC236}">
                <a16:creationId xmlns:a16="http://schemas.microsoft.com/office/drawing/2014/main" id="{93FC6F3E-758D-4F2B-AFF4-631CE992BC73}"/>
              </a:ext>
            </a:extLst>
          </p:cNvPr>
          <p:cNvSpPr>
            <a:spLocks noGrp="1"/>
          </p:cNvSpPr>
          <p:nvPr>
            <p:ph type="dt" sz="half" idx="10"/>
          </p:nvPr>
        </p:nvSpPr>
        <p:spPr/>
        <p:txBody>
          <a:bodyPr/>
          <a:lstStyle/>
          <a:p>
            <a:fld id="{B881A352-0651-49A1-8942-D1B1F0BAF868}" type="datetime10">
              <a:rPr lang="en-US" smtClean="0"/>
              <a:t>09:34</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8713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68</a:t>
            </a:fld>
            <a:endParaRPr lang="en-US" dirty="0"/>
          </a:p>
        </p:txBody>
      </p:sp>
      <p:sp>
        <p:nvSpPr>
          <p:cNvPr id="8" name="Content Placeholder 6">
            <a:extLst>
              <a:ext uri="{FF2B5EF4-FFF2-40B4-BE49-F238E27FC236}">
                <a16:creationId xmlns:a16="http://schemas.microsoft.com/office/drawing/2014/main" id="{9184733A-D1D3-41FD-9567-8EFB86F089A7}"/>
              </a:ext>
            </a:extLst>
          </p:cNvPr>
          <p:cNvSpPr txBox="1">
            <a:spLocks/>
          </p:cNvSpPr>
          <p:nvPr/>
        </p:nvSpPr>
        <p:spPr>
          <a:xfrm>
            <a:off x="7845421" y="2061528"/>
            <a:ext cx="3200400" cy="35661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Complex object hierarchies</a:t>
            </a:r>
          </a:p>
          <a:p>
            <a:r>
              <a:rPr lang="en-US" dirty="0"/>
              <a:t>Globalization and localization</a:t>
            </a:r>
          </a:p>
          <a:p>
            <a:r>
              <a:rPr lang="en-US" dirty="0"/>
              <a:t>Proxy functions</a:t>
            </a:r>
          </a:p>
          <a:p>
            <a:r>
              <a:rPr lang="en-US" dirty="0"/>
              <a:t>Constrained remoting and delegated administration</a:t>
            </a:r>
          </a:p>
          <a:p>
            <a:r>
              <a:rPr lang="en-US" dirty="0"/>
              <a:t>Using .NET</a:t>
            </a:r>
          </a:p>
          <a:p>
            <a:r>
              <a:rPr lang="en-US" dirty="0"/>
              <a:t>Splatting</a:t>
            </a:r>
          </a:p>
          <a:p>
            <a:endParaRPr lang="en-US" dirty="0"/>
          </a:p>
        </p:txBody>
      </p:sp>
    </p:spTree>
    <p:extLst>
      <p:ext uri="{BB962C8B-B14F-4D97-AF65-F5344CB8AC3E}">
        <p14:creationId xmlns:p14="http://schemas.microsoft.com/office/powerpoint/2010/main" val="1231317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09:34</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35887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71788A-E81C-424E-B823-186D026CD0B3}"/>
              </a:ext>
            </a:extLst>
          </p:cNvPr>
          <p:cNvSpPr>
            <a:spLocks noGrp="1"/>
          </p:cNvSpPr>
          <p:nvPr>
            <p:ph type="title"/>
          </p:nvPr>
        </p:nvSpPr>
        <p:spPr/>
        <p:txBody>
          <a:bodyPr/>
          <a:lstStyle/>
          <a:p>
            <a:pPr algn="ctr"/>
            <a:r>
              <a:rPr lang="en-US" dirty="0" err="1"/>
              <a:t>Powershell</a:t>
            </a:r>
            <a:r>
              <a:rPr lang="en-US" dirty="0"/>
              <a:t> lexicon</a:t>
            </a:r>
          </a:p>
        </p:txBody>
      </p:sp>
      <p:sp>
        <p:nvSpPr>
          <p:cNvPr id="8" name="Content Placeholder 7">
            <a:extLst>
              <a:ext uri="{FF2B5EF4-FFF2-40B4-BE49-F238E27FC236}">
                <a16:creationId xmlns:a16="http://schemas.microsoft.com/office/drawing/2014/main" id="{2C7DD925-8940-4214-8FA6-236D062F5F93}"/>
              </a:ext>
            </a:extLst>
          </p:cNvPr>
          <p:cNvSpPr>
            <a:spLocks noGrp="1"/>
          </p:cNvSpPr>
          <p:nvPr>
            <p:ph idx="1"/>
          </p:nvPr>
        </p:nvSpPr>
        <p:spPr/>
        <p:txBody>
          <a:bodyPr>
            <a:normAutofit fontScale="92500" lnSpcReduction="20000"/>
          </a:bodyPr>
          <a:lstStyle/>
          <a:p>
            <a:r>
              <a:rPr lang="en-US" u="sng" dirty="0">
                <a:effectLst/>
              </a:rPr>
              <a:t>Cmdlet</a:t>
            </a:r>
            <a:r>
              <a:rPr lang="en-US" dirty="0">
                <a:effectLst/>
              </a:rPr>
              <a:t> - native PowerShell command-line utility</a:t>
            </a:r>
          </a:p>
          <a:p>
            <a:r>
              <a:rPr lang="en-US" u="sng" dirty="0">
                <a:effectLst/>
              </a:rPr>
              <a:t>Function</a:t>
            </a:r>
            <a:r>
              <a:rPr lang="en-US" dirty="0">
                <a:effectLst/>
              </a:rPr>
              <a:t> - a list of PowerShell statements that has a name that you assign</a:t>
            </a:r>
          </a:p>
          <a:p>
            <a:r>
              <a:rPr lang="en-US" u="sng" dirty="0">
                <a:effectLst/>
              </a:rPr>
              <a:t>Workflow</a:t>
            </a:r>
            <a:r>
              <a:rPr lang="en-US" dirty="0">
                <a:effectLst/>
              </a:rPr>
              <a:t> - a sequence of programmed, connected steps that perform long-running tasks or require the coordination of multiple steps across multiple devices or managed nodes</a:t>
            </a:r>
          </a:p>
          <a:p>
            <a:r>
              <a:rPr lang="en-US" u="sng" dirty="0">
                <a:effectLst/>
              </a:rPr>
              <a:t>Application</a:t>
            </a:r>
            <a:r>
              <a:rPr lang="en-US" dirty="0">
                <a:effectLst/>
              </a:rPr>
              <a:t> - any kind of external executable, including command-line utilities such as Ping and Ipconfig</a:t>
            </a:r>
          </a:p>
          <a:p>
            <a:r>
              <a:rPr lang="en-US" u="sng" dirty="0">
                <a:effectLst/>
              </a:rPr>
              <a:t>Command</a:t>
            </a:r>
            <a:r>
              <a:rPr lang="en-US" dirty="0">
                <a:effectLst/>
              </a:rPr>
              <a:t> - the generic term that we use to refer to any or all of the preceding terms.</a:t>
            </a:r>
          </a:p>
          <a:p>
            <a:r>
              <a:rPr lang="en-US" u="sng" dirty="0">
                <a:effectLst/>
              </a:rPr>
              <a:t>Aliases</a:t>
            </a:r>
            <a:r>
              <a:rPr lang="en-US" dirty="0">
                <a:effectLst/>
              </a:rPr>
              <a:t> – shortcut to a command or cmdlet</a:t>
            </a:r>
          </a:p>
          <a:p>
            <a:endParaRPr lang="en-US" dirty="0"/>
          </a:p>
        </p:txBody>
      </p:sp>
      <p:sp>
        <p:nvSpPr>
          <p:cNvPr id="2" name="Date Placeholder 1">
            <a:extLst>
              <a:ext uri="{FF2B5EF4-FFF2-40B4-BE49-F238E27FC236}">
                <a16:creationId xmlns:a16="http://schemas.microsoft.com/office/drawing/2014/main" id="{8CA365A9-2730-44AA-8BB3-F72C0F58A6C2}"/>
              </a:ext>
            </a:extLst>
          </p:cNvPr>
          <p:cNvSpPr>
            <a:spLocks noGrp="1"/>
          </p:cNvSpPr>
          <p:nvPr>
            <p:ph type="dt" sz="half" idx="10"/>
          </p:nvPr>
        </p:nvSpPr>
        <p:spPr/>
        <p:txBody>
          <a:bodyPr/>
          <a:lstStyle/>
          <a:p>
            <a:fld id="{71E791FD-A5F8-4BF7-9BFB-5C9E46B6136E}" type="datetime10">
              <a:rPr lang="en-US" smtClean="0"/>
              <a:t>09:34</a:t>
            </a:fld>
            <a:endParaRPr lang="en-US" dirty="0"/>
          </a:p>
        </p:txBody>
      </p:sp>
      <p:sp>
        <p:nvSpPr>
          <p:cNvPr id="5" name="Footer Placeholder 4">
            <a:extLst>
              <a:ext uri="{FF2B5EF4-FFF2-40B4-BE49-F238E27FC236}">
                <a16:creationId xmlns:a16="http://schemas.microsoft.com/office/drawing/2014/main" id="{175C025D-F008-4A4C-AB98-84C8BD2C3254}"/>
              </a:ext>
            </a:extLst>
          </p:cNvPr>
          <p:cNvSpPr>
            <a:spLocks noGrp="1"/>
          </p:cNvSpPr>
          <p:nvPr>
            <p:ph type="ftr" sz="quarter" idx="11"/>
          </p:nvPr>
        </p:nvSpPr>
        <p:spPr>
          <a:xfrm>
            <a:off x="1141411" y="5883275"/>
            <a:ext cx="9433824"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653F1D11-7632-4690-B9BC-624520F0AABD}"/>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1184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https://docs.microsoft.com/en-us/powershell/scripting/learn/windows-powershell-glossary?view=powershell-5.1</a:t>
            </a:r>
            <a:endParaRPr lang="en-US" dirty="0"/>
          </a:p>
          <a:p>
            <a:r>
              <a:rPr lang="en-US" dirty="0"/>
              <a:t>https://docs.microsoft.com/en-us/dotnet/framework/additional-apis/index</a:t>
            </a:r>
          </a:p>
          <a:p>
            <a:r>
              <a:rPr lang="en-US" dirty="0">
                <a:hlinkClick r:id="rId4">
                  <a:extLst>
                    <a:ext uri="{A12FA001-AC4F-418D-AE19-62706E023703}">
                      <ahyp:hlinkClr xmlns:ahyp="http://schemas.microsoft.com/office/drawing/2018/hyperlinkcolor" val="tx"/>
                    </a:ext>
                  </a:extLst>
                </a:hlinkClick>
              </a:rPr>
              <a:t>https://docs.microsoft.com/en-us/powershell/scripting/samples/creating-a-custom-input-box?view=powershell-5.1</a:t>
            </a:r>
            <a:endParaRPr lang="en-US" dirty="0"/>
          </a:p>
          <a:p>
            <a:endParaRPr lang="en-US" dirty="0"/>
          </a:p>
          <a:p>
            <a:endParaRPr lang="en-US" dirty="0"/>
          </a:p>
        </p:txBody>
      </p:sp>
      <p:sp>
        <p:nvSpPr>
          <p:cNvPr id="3" name="Date Placeholder 2">
            <a:extLst>
              <a:ext uri="{FF2B5EF4-FFF2-40B4-BE49-F238E27FC236}">
                <a16:creationId xmlns:a16="http://schemas.microsoft.com/office/drawing/2014/main" id="{06867DF0-D36F-4B74-B6B3-05AE5C97D740}"/>
              </a:ext>
            </a:extLst>
          </p:cNvPr>
          <p:cNvSpPr>
            <a:spLocks noGrp="1"/>
          </p:cNvSpPr>
          <p:nvPr>
            <p:ph type="dt" sz="half" idx="10"/>
          </p:nvPr>
        </p:nvSpPr>
        <p:spPr/>
        <p:txBody>
          <a:bodyPr/>
          <a:lstStyle/>
          <a:p>
            <a:fld id="{FD347043-9C12-42D7-92CE-B29BD404F5F4}" type="datetime10">
              <a:rPr lang="en-US" smtClean="0"/>
              <a:t>09:34</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824085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 </a:t>
            </a:r>
            <a:r>
              <a:rPr lang="en-US" sz="2400" dirty="0"/>
              <a:t>(cont.)</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https://docs.microsoft.com/en-us/powershell/module/microsoft.powershell.core/about/about_commonparameters?view=powershell-6</a:t>
            </a:r>
            <a:endParaRPr lang="en-US" dirty="0"/>
          </a:p>
          <a:p>
            <a:r>
              <a:rPr lang="en-US" dirty="0">
                <a:hlinkClick r:id="rId4">
                  <a:extLst>
                    <a:ext uri="{A12FA001-AC4F-418D-AE19-62706E023703}">
                      <ahyp:hlinkClr xmlns:ahyp="http://schemas.microsoft.com/office/drawing/2018/hyperlinkcolor" val="tx"/>
                    </a:ext>
                  </a:extLst>
                </a:hlinkClick>
              </a:rPr>
              <a:t>https://devblogs.microsoft.com/scripting/using-scheduled-tasks-and-scheduled-jobs-in-powershell/</a:t>
            </a:r>
            <a:endParaRPr lang="en-US" dirty="0"/>
          </a:p>
          <a:p>
            <a:r>
              <a:rPr lang="en-US" dirty="0"/>
              <a:t>https://docs.microsoft.com/en-us/powershell/module/microsoft.powershell.core/about/about_language_modes?view=powershell-5.1</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DB05AD7D-6BF5-491B-B0C5-B3E36EAB8027}"/>
              </a:ext>
            </a:extLst>
          </p:cNvPr>
          <p:cNvSpPr>
            <a:spLocks noGrp="1"/>
          </p:cNvSpPr>
          <p:nvPr>
            <p:ph type="dt" sz="half" idx="10"/>
          </p:nvPr>
        </p:nvSpPr>
        <p:spPr/>
        <p:txBody>
          <a:bodyPr/>
          <a:lstStyle/>
          <a:p>
            <a:fld id="{F638F944-6B27-4644-A0F2-ECBC3726F752}" type="datetime10">
              <a:rPr lang="en-US" smtClean="0"/>
              <a:t>09:34</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3953801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err="1"/>
              <a:t>Powershell</a:t>
            </a:r>
            <a:r>
              <a:rPr lang="en-US" dirty="0"/>
              <a:t> </a:t>
            </a:r>
            <a:r>
              <a:rPr lang="en-US" sz="2400" dirty="0"/>
              <a:t>v</a:t>
            </a:r>
            <a:r>
              <a:rPr lang="en-US" dirty="0"/>
              <a:t>5 Security References</a:t>
            </a:r>
            <a:endParaRPr lang="en-US" sz="2400" dirty="0"/>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t>https://blogs.msdn.microsoft.com/daviddasneves/2017/05/25/powershell-security-at-enterprise-customers/</a:t>
            </a:r>
          </a:p>
          <a:p>
            <a:r>
              <a:rPr lang="en-US" dirty="0"/>
              <a:t>https://www.blackhillsinfosec.com/powershell-logging-blue-team/</a:t>
            </a:r>
          </a:p>
          <a:p>
            <a:r>
              <a:rPr lang="en-US" dirty="0">
                <a:hlinkClick r:id="rId3">
                  <a:extLst>
                    <a:ext uri="{A12FA001-AC4F-418D-AE19-62706E023703}">
                      <ahyp:hlinkClr xmlns:ahyp="http://schemas.microsoft.com/office/drawing/2018/hyperlinkcolor" val="tx"/>
                    </a:ext>
                  </a:extLst>
                </a:hlinkClick>
              </a:rPr>
              <a:t>https://www.stigviewer.com/stig/windows_10/2017-02-21/finding/V-68819</a:t>
            </a:r>
            <a:endParaRPr lang="en-US" dirty="0"/>
          </a:p>
          <a:p>
            <a:r>
              <a:rPr lang="en-US" dirty="0">
                <a:hlinkClick r:id="rId4">
                  <a:extLst>
                    <a:ext uri="{A12FA001-AC4F-418D-AE19-62706E023703}">
                      <ahyp:hlinkClr xmlns:ahyp="http://schemas.microsoft.com/office/drawing/2018/hyperlinkcolor" val="tx"/>
                    </a:ext>
                  </a:extLst>
                </a:hlinkClick>
              </a:rPr>
              <a:t>https://www.stigviewer.com/stig/windows_server_20122012_r2_member_server/2018-10-30/finding/V-80475</a:t>
            </a:r>
            <a:endParaRPr lang="en-US" dirty="0"/>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B448E5DD-2D80-48D9-A95C-69162252D8E1}"/>
              </a:ext>
            </a:extLst>
          </p:cNvPr>
          <p:cNvSpPr>
            <a:spLocks noGrp="1"/>
          </p:cNvSpPr>
          <p:nvPr>
            <p:ph type="dt" sz="half" idx="10"/>
          </p:nvPr>
        </p:nvSpPr>
        <p:spPr/>
        <p:txBody>
          <a:bodyPr/>
          <a:lstStyle/>
          <a:p>
            <a:fld id="{B9FDC29A-2C1E-48CD-BE6F-CD11CC5138B7}" type="datetime10">
              <a:rPr lang="en-US" smtClean="0"/>
              <a:t>09:34</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1907423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4ED0-16D6-4540-9349-307D199BCA54}"/>
              </a:ext>
            </a:extLst>
          </p:cNvPr>
          <p:cNvSpPr>
            <a:spLocks noGrp="1"/>
          </p:cNvSpPr>
          <p:nvPr>
            <p:ph type="title"/>
          </p:nvPr>
        </p:nvSpPr>
        <p:spPr/>
        <p:txBody>
          <a:bodyPr/>
          <a:lstStyle/>
          <a:p>
            <a:pPr algn="ctr"/>
            <a:r>
              <a:rPr lang="en-US" dirty="0"/>
              <a:t>Questions</a:t>
            </a:r>
          </a:p>
        </p:txBody>
      </p:sp>
      <p:sp>
        <p:nvSpPr>
          <p:cNvPr id="6" name="Content Placeholder 5">
            <a:extLst>
              <a:ext uri="{FF2B5EF4-FFF2-40B4-BE49-F238E27FC236}">
                <a16:creationId xmlns:a16="http://schemas.microsoft.com/office/drawing/2014/main" id="{DBA01B08-07DE-4AA1-A785-EEB15036F7AE}"/>
              </a:ext>
            </a:extLst>
          </p:cNvPr>
          <p:cNvSpPr>
            <a:spLocks noGrp="1"/>
          </p:cNvSpPr>
          <p:nvPr>
            <p:ph sz="half" idx="1"/>
          </p:nvPr>
        </p:nvSpPr>
        <p:spPr/>
        <p:txBody>
          <a:bodyPr/>
          <a:lstStyle/>
          <a:p>
            <a:r>
              <a:rPr lang="en-US" dirty="0"/>
              <a:t>Upcoming Talks/Training</a:t>
            </a:r>
          </a:p>
          <a:p>
            <a:pPr lvl="1"/>
            <a:r>
              <a:rPr lang="en-US" dirty="0"/>
              <a:t>Crash Course in PowerShell (Dec 14)</a:t>
            </a:r>
          </a:p>
          <a:p>
            <a:pPr lvl="2"/>
            <a:r>
              <a:rPr lang="en-US" dirty="0"/>
              <a:t>ISSA &amp; </a:t>
            </a:r>
            <a:r>
              <a:rPr lang="en-US" dirty="0" err="1"/>
              <a:t>BSidesCharm</a:t>
            </a:r>
            <a:r>
              <a:rPr lang="en-US" dirty="0"/>
              <a:t> (Potentially)</a:t>
            </a:r>
          </a:p>
          <a:p>
            <a:pPr lvl="1"/>
            <a:r>
              <a:rPr lang="en-US" dirty="0"/>
              <a:t>SEC505 Windows Security and PowerShell Automation (Feb 06)</a:t>
            </a:r>
          </a:p>
          <a:p>
            <a:pPr lvl="2"/>
            <a:r>
              <a:rPr lang="en-US" dirty="0"/>
              <a:t>SANS</a:t>
            </a:r>
          </a:p>
          <a:p>
            <a:pPr lvl="1"/>
            <a:r>
              <a:rPr lang="en-US" dirty="0"/>
              <a:t>PowerShell Pipeline Deep Dive (April)</a:t>
            </a:r>
          </a:p>
          <a:p>
            <a:pPr lvl="2"/>
            <a:r>
              <a:rPr lang="en-US" dirty="0" err="1"/>
              <a:t>BSidesCharm</a:t>
            </a:r>
            <a:r>
              <a:rPr lang="en-US" dirty="0"/>
              <a:t> (Potentially)</a:t>
            </a:r>
          </a:p>
          <a:p>
            <a:pPr lvl="1"/>
            <a:endParaRPr lang="en-US" dirty="0"/>
          </a:p>
        </p:txBody>
      </p:sp>
      <p:sp>
        <p:nvSpPr>
          <p:cNvPr id="7" name="Content Placeholder 6">
            <a:extLst>
              <a:ext uri="{FF2B5EF4-FFF2-40B4-BE49-F238E27FC236}">
                <a16:creationId xmlns:a16="http://schemas.microsoft.com/office/drawing/2014/main" id="{555ED20F-849F-4F41-8A39-EE5D427D252A}"/>
              </a:ext>
            </a:extLst>
          </p:cNvPr>
          <p:cNvSpPr>
            <a:spLocks noGrp="1"/>
          </p:cNvSpPr>
          <p:nvPr>
            <p:ph sz="half" idx="2"/>
          </p:nvPr>
        </p:nvSpPr>
        <p:spPr/>
        <p:txBody>
          <a:bodyPr/>
          <a:lstStyle/>
          <a:p>
            <a:r>
              <a:rPr lang="en-US" dirty="0">
                <a:effectLst>
                  <a:outerShdw blurRad="38100" dist="38100" dir="2700000" algn="tl">
                    <a:srgbClr val="000000">
                      <a:alpha val="43137"/>
                    </a:srgbClr>
                  </a:outerShdw>
                </a:effectLst>
              </a:rPr>
              <a:t>LinkedIn</a:t>
            </a:r>
          </a:p>
          <a:p>
            <a:pPr lvl="1"/>
            <a:r>
              <a:rPr lang="en-US" dirty="0">
                <a:effectLst>
                  <a:outerShdw blurRad="38100" dist="38100" dir="2700000" algn="tl">
                    <a:srgbClr val="000000">
                      <a:alpha val="43137"/>
                    </a:srgbClr>
                  </a:outerShdw>
                </a:effectLst>
              </a:rPr>
              <a:t>in/</a:t>
            </a:r>
            <a:r>
              <a:rPr lang="en-US" dirty="0" err="1">
                <a:effectLst>
                  <a:outerShdw blurRad="38100" dist="38100" dir="2700000" algn="tl">
                    <a:srgbClr val="000000">
                      <a:alpha val="43137"/>
                    </a:srgbClr>
                  </a:outerShdw>
                </a:effectLst>
              </a:rPr>
              <a:t>james</a:t>
            </a:r>
            <a:r>
              <a:rPr lang="en-US" dirty="0">
                <a:effectLst>
                  <a:outerShdw blurRad="38100" dist="38100" dir="2700000" algn="tl">
                    <a:srgbClr val="000000">
                      <a:alpha val="43137"/>
                    </a:srgbClr>
                  </a:outerShdw>
                </a:effectLst>
              </a:rPr>
              <a:t>-Honeycutt</a:t>
            </a:r>
          </a:p>
          <a:p>
            <a:r>
              <a:rPr lang="en-US" dirty="0">
                <a:effectLst>
                  <a:outerShdw blurRad="38100" dist="38100" dir="2700000" algn="tl">
                    <a:srgbClr val="000000">
                      <a:alpha val="43137"/>
                    </a:srgbClr>
                  </a:outerShdw>
                </a:effectLst>
              </a:rPr>
              <a:t>Twitter</a:t>
            </a:r>
          </a:p>
          <a:p>
            <a:pPr lvl="1"/>
            <a:r>
              <a:rPr lang="en-US" dirty="0">
                <a:effectLst>
                  <a:outerShdw blurRad="38100" dist="38100" dir="2700000" algn="tl">
                    <a:srgbClr val="000000">
                      <a:alpha val="43137"/>
                    </a:srgbClr>
                  </a:outerShdw>
                </a:effectLst>
              </a:rPr>
              <a:t>@P0w3rChi3f</a:t>
            </a:r>
          </a:p>
          <a:p>
            <a:r>
              <a:rPr lang="en-US" dirty="0">
                <a:effectLst>
                  <a:outerShdw blurRad="38100" dist="38100" dir="2700000" algn="tl">
                    <a:srgbClr val="000000">
                      <a:alpha val="43137"/>
                    </a:srgbClr>
                  </a:outerShdw>
                </a:effectLst>
              </a:rPr>
              <a:t>Website</a:t>
            </a:r>
          </a:p>
          <a:p>
            <a:pPr lvl="1"/>
            <a:r>
              <a:rPr lang="en-US" dirty="0">
                <a:effectLst>
                  <a:outerShdw blurRad="38100" dist="38100" dir="2700000" algn="tl">
                    <a:srgbClr val="000000">
                      <a:alpha val="43137"/>
                    </a:srgbClr>
                  </a:outerShdw>
                </a:effectLst>
              </a:rPr>
              <a:t>JamesHoneycutt.net</a:t>
            </a:r>
          </a:p>
          <a:p>
            <a:endParaRPr lang="en-US" dirty="0"/>
          </a:p>
        </p:txBody>
      </p:sp>
      <p:sp>
        <p:nvSpPr>
          <p:cNvPr id="3" name="Date Placeholder 2">
            <a:extLst>
              <a:ext uri="{FF2B5EF4-FFF2-40B4-BE49-F238E27FC236}">
                <a16:creationId xmlns:a16="http://schemas.microsoft.com/office/drawing/2014/main" id="{86E4A599-1879-4F0A-AD4D-8B05705A4980}"/>
              </a:ext>
            </a:extLst>
          </p:cNvPr>
          <p:cNvSpPr>
            <a:spLocks noGrp="1"/>
          </p:cNvSpPr>
          <p:nvPr>
            <p:ph type="dt" sz="half" idx="10"/>
          </p:nvPr>
        </p:nvSpPr>
        <p:spPr/>
        <p:txBody>
          <a:bodyPr/>
          <a:lstStyle/>
          <a:p>
            <a:fld id="{4C145DFF-3EF7-4F1C-A3F6-F089D2324AC3}" type="datetime10">
              <a:rPr lang="en-US" smtClean="0"/>
              <a:t>09:34</a:t>
            </a:fld>
            <a:endParaRPr lang="en-US" dirty="0"/>
          </a:p>
        </p:txBody>
      </p:sp>
      <p:sp>
        <p:nvSpPr>
          <p:cNvPr id="4" name="Footer Placeholder 3">
            <a:extLst>
              <a:ext uri="{FF2B5EF4-FFF2-40B4-BE49-F238E27FC236}">
                <a16:creationId xmlns:a16="http://schemas.microsoft.com/office/drawing/2014/main" id="{F230D790-25BC-4C2B-8D87-E3A47AA5D68F}"/>
              </a:ext>
            </a:extLst>
          </p:cNvPr>
          <p:cNvSpPr>
            <a:spLocks noGrp="1"/>
          </p:cNvSpPr>
          <p:nvPr>
            <p:ph type="ftr" sz="quarter" idx="11"/>
          </p:nvPr>
        </p:nvSpPr>
        <p:spPr>
          <a:xfrm>
            <a:off x="1141411" y="5883275"/>
            <a:ext cx="83565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EF291557-4C14-4401-B692-55EE1973CC0D}"/>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25632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32A3-8A10-4BC6-9270-8F80263AE616}"/>
              </a:ext>
            </a:extLst>
          </p:cNvPr>
          <p:cNvSpPr>
            <a:spLocks noGrp="1"/>
          </p:cNvSpPr>
          <p:nvPr>
            <p:ph type="title"/>
          </p:nvPr>
        </p:nvSpPr>
        <p:spPr/>
        <p:txBody>
          <a:bodyPr/>
          <a:lstStyle/>
          <a:p>
            <a:pPr algn="ctr"/>
            <a:r>
              <a:rPr lang="en-US" dirty="0"/>
              <a:t>Command Structure</a:t>
            </a:r>
          </a:p>
        </p:txBody>
      </p:sp>
      <p:sp>
        <p:nvSpPr>
          <p:cNvPr id="4" name="Date Placeholder 3">
            <a:extLst>
              <a:ext uri="{FF2B5EF4-FFF2-40B4-BE49-F238E27FC236}">
                <a16:creationId xmlns:a16="http://schemas.microsoft.com/office/drawing/2014/main" id="{922DCACF-DE08-4395-81FF-0621C53BEE77}"/>
              </a:ext>
            </a:extLst>
          </p:cNvPr>
          <p:cNvSpPr>
            <a:spLocks noGrp="1"/>
          </p:cNvSpPr>
          <p:nvPr>
            <p:ph type="dt" sz="half" idx="10"/>
          </p:nvPr>
        </p:nvSpPr>
        <p:spPr/>
        <p:txBody>
          <a:bodyPr/>
          <a:lstStyle/>
          <a:p>
            <a:fld id="{8D7B2386-6345-44B8-9FC7-CB369D17F86A}" type="datetime10">
              <a:rPr lang="en-US" smtClean="0"/>
              <a:t>09:34</a:t>
            </a:fld>
            <a:endParaRPr lang="en-US" dirty="0"/>
          </a:p>
        </p:txBody>
      </p:sp>
      <p:sp>
        <p:nvSpPr>
          <p:cNvPr id="5" name="Footer Placeholder 4">
            <a:extLst>
              <a:ext uri="{FF2B5EF4-FFF2-40B4-BE49-F238E27FC236}">
                <a16:creationId xmlns:a16="http://schemas.microsoft.com/office/drawing/2014/main" id="{2A0C15E5-24C1-4136-AF73-738067FC78AB}"/>
              </a:ext>
            </a:extLst>
          </p:cNvPr>
          <p:cNvSpPr>
            <a:spLocks noGrp="1"/>
          </p:cNvSpPr>
          <p:nvPr>
            <p:ph type="ftr" sz="quarter" idx="11"/>
          </p:nvPr>
        </p:nvSpPr>
        <p:spPr>
          <a:xfrm>
            <a:off x="1141411" y="5883275"/>
            <a:ext cx="92350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2398C69-7EF2-4AEF-B6FB-7EFEAEE4E9C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 name="Picture 2">
            <a:extLst>
              <a:ext uri="{FF2B5EF4-FFF2-40B4-BE49-F238E27FC236}">
                <a16:creationId xmlns:a16="http://schemas.microsoft.com/office/drawing/2014/main" id="{485B099C-E065-43EB-8E3F-33292BFBA3A2}"/>
              </a:ext>
            </a:extLst>
          </p:cNvPr>
          <p:cNvPicPr>
            <a:picLocks noChangeAspect="1"/>
          </p:cNvPicPr>
          <p:nvPr/>
        </p:nvPicPr>
        <p:blipFill>
          <a:blip r:embed="rId3"/>
          <a:stretch>
            <a:fillRect/>
          </a:stretch>
        </p:blipFill>
        <p:spPr>
          <a:xfrm>
            <a:off x="758757" y="1993869"/>
            <a:ext cx="10673547" cy="3453623"/>
          </a:xfrm>
          <a:prstGeom prst="rect">
            <a:avLst/>
          </a:prstGeom>
        </p:spPr>
      </p:pic>
    </p:spTree>
    <p:extLst>
      <p:ext uri="{BB962C8B-B14F-4D97-AF65-F5344CB8AC3E}">
        <p14:creationId xmlns:p14="http://schemas.microsoft.com/office/powerpoint/2010/main" val="1284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077DD-15F7-4D93-BEE2-FD260A00A94D}"/>
              </a:ext>
            </a:extLst>
          </p:cNvPr>
          <p:cNvSpPr>
            <a:spLocks noGrp="1"/>
          </p:cNvSpPr>
          <p:nvPr>
            <p:ph type="title"/>
          </p:nvPr>
        </p:nvSpPr>
        <p:spPr/>
        <p:txBody>
          <a:bodyPr/>
          <a:lstStyle/>
          <a:p>
            <a:pPr algn="ctr"/>
            <a:r>
              <a:rPr lang="en-US" dirty="0"/>
              <a:t>Discovering commands</a:t>
            </a:r>
          </a:p>
        </p:txBody>
      </p:sp>
      <p:sp>
        <p:nvSpPr>
          <p:cNvPr id="8" name="Content Placeholder 7">
            <a:extLst>
              <a:ext uri="{FF2B5EF4-FFF2-40B4-BE49-F238E27FC236}">
                <a16:creationId xmlns:a16="http://schemas.microsoft.com/office/drawing/2014/main" id="{26F917C2-3E8F-464E-8367-0864CA010E69}"/>
              </a:ext>
            </a:extLst>
          </p:cNvPr>
          <p:cNvSpPr>
            <a:spLocks noGrp="1"/>
          </p:cNvSpPr>
          <p:nvPr>
            <p:ph idx="1"/>
          </p:nvPr>
        </p:nvSpPr>
        <p:spPr/>
        <p:txBody>
          <a:bodyPr>
            <a:normAutofit fontScale="92500" lnSpcReduction="20000"/>
          </a:bodyPr>
          <a:lstStyle/>
          <a:p>
            <a:r>
              <a:rPr lang="en-US" dirty="0"/>
              <a:t>Update-help</a:t>
            </a:r>
          </a:p>
          <a:p>
            <a:r>
              <a:rPr lang="en-US" dirty="0"/>
              <a:t>How to discover commands</a:t>
            </a:r>
          </a:p>
          <a:p>
            <a:pPr lvl="1"/>
            <a:r>
              <a:rPr lang="en-US" dirty="0"/>
              <a:t>Get-help</a:t>
            </a:r>
          </a:p>
          <a:p>
            <a:pPr lvl="1"/>
            <a:r>
              <a:rPr lang="en-US" dirty="0"/>
              <a:t>Get-command</a:t>
            </a:r>
          </a:p>
          <a:p>
            <a:pPr lvl="1"/>
            <a:r>
              <a:rPr lang="en-US" dirty="0"/>
              <a:t>Get-member</a:t>
            </a:r>
          </a:p>
          <a:p>
            <a:r>
              <a:rPr lang="en-US" dirty="0">
                <a:effectLst/>
              </a:rPr>
              <a:t>Optional and mandatory parameters</a:t>
            </a:r>
            <a:endParaRPr lang="en-US" sz="2200" dirty="0">
              <a:effectLst/>
            </a:endParaRPr>
          </a:p>
          <a:p>
            <a:pPr lvl="1"/>
            <a:r>
              <a:rPr lang="en-US" dirty="0">
                <a:effectLst/>
              </a:rPr>
              <a:t>[[parameter] &lt;type[]&gt;] = optional</a:t>
            </a:r>
            <a:endParaRPr lang="en-US" sz="1800" dirty="0">
              <a:effectLst/>
            </a:endParaRPr>
          </a:p>
          <a:p>
            <a:pPr lvl="1"/>
            <a:r>
              <a:rPr lang="en-US" dirty="0">
                <a:effectLst/>
              </a:rPr>
              <a:t>[parameter] &lt;type&gt;= mandatory and positional</a:t>
            </a:r>
            <a:endParaRPr lang="en-US" sz="1800" dirty="0">
              <a:effectLst/>
            </a:endParaRPr>
          </a:p>
          <a:p>
            <a:pPr lvl="1"/>
            <a:r>
              <a:rPr lang="en-US" dirty="0">
                <a:effectLst/>
              </a:rPr>
              <a:t>Parameter &lt;type&gt; = non-positional</a:t>
            </a:r>
            <a:endParaRPr lang="en-US" dirty="0"/>
          </a:p>
        </p:txBody>
      </p:sp>
      <p:sp>
        <p:nvSpPr>
          <p:cNvPr id="2" name="Date Placeholder 1">
            <a:extLst>
              <a:ext uri="{FF2B5EF4-FFF2-40B4-BE49-F238E27FC236}">
                <a16:creationId xmlns:a16="http://schemas.microsoft.com/office/drawing/2014/main" id="{A7C6C4C0-36D5-488F-899F-A033C77BA6CC}"/>
              </a:ext>
            </a:extLst>
          </p:cNvPr>
          <p:cNvSpPr>
            <a:spLocks noGrp="1"/>
          </p:cNvSpPr>
          <p:nvPr>
            <p:ph type="dt" sz="half" idx="10"/>
          </p:nvPr>
        </p:nvSpPr>
        <p:spPr/>
        <p:txBody>
          <a:bodyPr/>
          <a:lstStyle/>
          <a:p>
            <a:fld id="{ECAC1157-DA25-4A00-806E-1BAAAF745875}" type="datetime10">
              <a:rPr lang="en-US" smtClean="0"/>
              <a:t>09:34</a:t>
            </a:fld>
            <a:endParaRPr lang="en-US" dirty="0"/>
          </a:p>
        </p:txBody>
      </p:sp>
      <p:sp>
        <p:nvSpPr>
          <p:cNvPr id="5" name="Footer Placeholder 4">
            <a:extLst>
              <a:ext uri="{FF2B5EF4-FFF2-40B4-BE49-F238E27FC236}">
                <a16:creationId xmlns:a16="http://schemas.microsoft.com/office/drawing/2014/main" id="{9C408C7A-1BCA-435C-B593-FD44E002D6EE}"/>
              </a:ext>
            </a:extLst>
          </p:cNvPr>
          <p:cNvSpPr>
            <a:spLocks noGrp="1"/>
          </p:cNvSpPr>
          <p:nvPr>
            <p:ph type="ftr" sz="quarter" idx="11"/>
          </p:nvPr>
        </p:nvSpPr>
        <p:spPr>
          <a:xfrm>
            <a:off x="1141411" y="5883275"/>
            <a:ext cx="9301302"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B212CD06-8561-481B-8E7D-DAE5D23064F6}"/>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6362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25711</TotalTime>
  <Words>7800</Words>
  <Application>Microsoft Office PowerPoint</Application>
  <PresentationFormat>Widescreen</PresentationFormat>
  <Paragraphs>1220</Paragraphs>
  <Slides>73</Slides>
  <Notes>73</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Century Gothic</vt:lpstr>
      <vt:lpstr>Mesh</vt:lpstr>
      <vt:lpstr>Powershell crash course</vt:lpstr>
      <vt:lpstr>About Me</vt:lpstr>
      <vt:lpstr>Agenda</vt:lpstr>
      <vt:lpstr>Why Scripting</vt:lpstr>
      <vt:lpstr>Environments</vt:lpstr>
      <vt:lpstr>PowerPoint Presentation</vt:lpstr>
      <vt:lpstr>Powershell lexicon</vt:lpstr>
      <vt:lpstr>Command Structure</vt:lpstr>
      <vt:lpstr>Discovering commands</vt:lpstr>
      <vt:lpstr>External Commands</vt:lpstr>
      <vt:lpstr>Dealing with errors</vt:lpstr>
      <vt:lpstr>PowerPoint Presentation</vt:lpstr>
      <vt:lpstr>Providers</vt:lpstr>
      <vt:lpstr>Navigating the filesystem</vt:lpstr>
      <vt:lpstr>Objects</vt:lpstr>
      <vt:lpstr>Objects (cont)</vt:lpstr>
      <vt:lpstr>Variables</vt:lpstr>
      <vt:lpstr>Variables in quotes</vt:lpstr>
      <vt:lpstr>More Variable Stuff</vt:lpstr>
      <vt:lpstr>Variable Types</vt:lpstr>
      <vt:lpstr>Variable Types (cont.)</vt:lpstr>
      <vt:lpstr>Variable Comands</vt:lpstr>
      <vt:lpstr>PowerPoint Presentation</vt:lpstr>
      <vt:lpstr>The Pipeline</vt:lpstr>
      <vt:lpstr>deeper Pipe line</vt:lpstr>
      <vt:lpstr>Logic and flow control </vt:lpstr>
      <vt:lpstr>Logic and flow control</vt:lpstr>
      <vt:lpstr>Logic and flow control</vt:lpstr>
      <vt:lpstr>Adding commands</vt:lpstr>
      <vt:lpstr>Module from Internet</vt:lpstr>
      <vt:lpstr>Output formatting</vt:lpstr>
      <vt:lpstr>Write-host</vt:lpstr>
      <vt:lpstr>Write-output</vt:lpstr>
      <vt:lpstr>Other output</vt:lpstr>
      <vt:lpstr>Other Output (cont.)</vt:lpstr>
      <vt:lpstr>Read-Host</vt:lpstr>
      <vt:lpstr>PowerPoint Presentation</vt:lpstr>
      <vt:lpstr>Filtering</vt:lpstr>
      <vt:lpstr>comparison</vt:lpstr>
      <vt:lpstr>Comparison (cont.)</vt:lpstr>
      <vt:lpstr>Remote PowerShell</vt:lpstr>
      <vt:lpstr>Enter-PSSession</vt:lpstr>
      <vt:lpstr>Invoke-command</vt:lpstr>
      <vt:lpstr>Invoke-command vs. computername</vt:lpstr>
      <vt:lpstr>Invoke-command vs. computername (cont.)</vt:lpstr>
      <vt:lpstr>Sessions</vt:lpstr>
      <vt:lpstr>Advanced remoting configuration</vt:lpstr>
      <vt:lpstr>Implicit remoting: importing a session</vt:lpstr>
      <vt:lpstr>PowerPoint Presentation</vt:lpstr>
      <vt:lpstr>Windows Management Instrumentation (WMI)</vt:lpstr>
      <vt:lpstr>Common Information Model (CIM)</vt:lpstr>
      <vt:lpstr>Multitasking</vt:lpstr>
      <vt:lpstr>Job commands</vt:lpstr>
      <vt:lpstr>Scheduled Jobs</vt:lpstr>
      <vt:lpstr>Security</vt:lpstr>
      <vt:lpstr>Security (cont.)</vt:lpstr>
      <vt:lpstr>Execution Policy</vt:lpstr>
      <vt:lpstr>PowerShell v5 Security enhancements</vt:lpstr>
      <vt:lpstr>System-wide transcription</vt:lpstr>
      <vt:lpstr>Language Modes</vt:lpstr>
      <vt:lpstr>PowerPoint Presentation</vt:lpstr>
      <vt:lpstr>Scripting</vt:lpstr>
      <vt:lpstr>Scripting (cont.)</vt:lpstr>
      <vt:lpstr>Scripting (cont.)</vt:lpstr>
      <vt:lpstr>Variable Scope</vt:lpstr>
      <vt:lpstr>Parameters</vt:lpstr>
      <vt:lpstr>random tips, tricks, and techniques</vt:lpstr>
      <vt:lpstr>Never the end</vt:lpstr>
      <vt:lpstr>PowerPoint Presentation</vt:lpstr>
      <vt:lpstr>References</vt:lpstr>
      <vt:lpstr>References (cont.)</vt:lpstr>
      <vt:lpstr>Powershell v5 Security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276</cp:revision>
  <cp:lastPrinted>2019-12-04T11:12:57Z</cp:lastPrinted>
  <dcterms:created xsi:type="dcterms:W3CDTF">2019-08-29T22:54:14Z</dcterms:created>
  <dcterms:modified xsi:type="dcterms:W3CDTF">2020-11-25T14:42:52Z</dcterms:modified>
</cp:coreProperties>
</file>