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71" r:id="rId5"/>
    <p:sldId id="317" r:id="rId6"/>
    <p:sldId id="318" r:id="rId7"/>
    <p:sldId id="286" r:id="rId8"/>
    <p:sldId id="275" r:id="rId9"/>
    <p:sldId id="276"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7" d="100"/>
          <a:sy n="117" d="100"/>
        </p:scale>
        <p:origin x="-192"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2/23/15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2/23/15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51275" y="74613"/>
            <a:ext cx="3316288" cy="186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024516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925211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519248" y="228602"/>
            <a:ext cx="11151917" cy="747897"/>
          </a:xfrm>
          <a:prstGeom prst="rect">
            <a:avLst/>
          </a:prstGeom>
        </p:spPr>
        <p:txBody>
          <a:bodyPr/>
          <a:lstStyle>
            <a:lvl1pPr>
              <a:defRPr>
                <a:solidFill>
                  <a:schemeClr val="accent1">
                    <a:alpha val="98824"/>
                  </a:schemeClr>
                </a:solidFill>
              </a:defRPr>
            </a:lvl1p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7"/>
            <a:ext cx="11525251" cy="5290388"/>
          </a:xfrm>
          <a:prstGeom prst="rect">
            <a:avLst/>
          </a:prstGeom>
        </p:spPr>
        <p:txBody>
          <a:bodyPr lIns="121917" tIns="60958" rIns="121917" bIns="60958"/>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9406197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392" y="4343402"/>
            <a:ext cx="10240453" cy="461665"/>
          </a:xfrm>
          <a:prstGeom prst="rect">
            <a:avLst/>
          </a:prstGeom>
        </p:spPr>
        <p:txBody>
          <a:bodyPr lIns="121917" tIns="60958" rIns="121917" bIns="60958">
            <a:noAutofit/>
          </a:bodyPr>
          <a:lstStyle>
            <a:lvl1pPr marL="0" indent="0" algn="l">
              <a:lnSpc>
                <a:spcPct val="90000"/>
              </a:lnSpc>
              <a:spcBef>
                <a:spcPts val="0"/>
              </a:spcBef>
              <a:buNone/>
              <a:defRPr lang="en-US" sz="3600" kern="1200" spc="-71" baseline="0" dirty="0">
                <a:gradFill>
                  <a:gsLst>
                    <a:gs pos="2083">
                      <a:schemeClr val="bg2"/>
                    </a:gs>
                    <a:gs pos="99000">
                      <a:schemeClr val="bg2"/>
                    </a:gs>
                  </a:gsLst>
                  <a:lin ang="5400000" scaled="0"/>
                </a:gradFill>
                <a:latin typeface="+mj-lt"/>
                <a:ea typeface="+mn-ea"/>
                <a:cs typeface="+mn-cs"/>
              </a:defRPr>
            </a:lvl1pPr>
            <a:lvl2pPr marL="457293" indent="0" algn="ctr">
              <a:buNone/>
              <a:defRPr>
                <a:solidFill>
                  <a:schemeClr val="tx1">
                    <a:tint val="75000"/>
                  </a:schemeClr>
                </a:solidFill>
              </a:defRPr>
            </a:lvl2pPr>
            <a:lvl3pPr marL="914584" indent="0" algn="ctr">
              <a:buNone/>
              <a:defRPr>
                <a:solidFill>
                  <a:schemeClr val="tx1">
                    <a:tint val="75000"/>
                  </a:schemeClr>
                </a:solidFill>
              </a:defRPr>
            </a:lvl3pPr>
            <a:lvl4pPr marL="1371876" indent="0" algn="ctr">
              <a:buNone/>
              <a:defRPr>
                <a:solidFill>
                  <a:schemeClr val="tx1">
                    <a:tint val="75000"/>
                  </a:schemeClr>
                </a:solidFill>
              </a:defRPr>
            </a:lvl4pPr>
            <a:lvl5pPr marL="1829169" indent="0" algn="ctr">
              <a:buNone/>
              <a:defRPr>
                <a:solidFill>
                  <a:schemeClr val="tx1">
                    <a:tint val="75000"/>
                  </a:schemeClr>
                </a:solidFill>
              </a:defRPr>
            </a:lvl5pPr>
            <a:lvl6pPr marL="2286462" indent="0" algn="ctr">
              <a:buNone/>
              <a:defRPr>
                <a:solidFill>
                  <a:schemeClr val="tx1">
                    <a:tint val="75000"/>
                  </a:schemeClr>
                </a:solidFill>
              </a:defRPr>
            </a:lvl6pPr>
            <a:lvl7pPr marL="2743753" indent="0" algn="ctr">
              <a:buNone/>
              <a:defRPr>
                <a:solidFill>
                  <a:schemeClr val="tx1">
                    <a:tint val="75000"/>
                  </a:schemeClr>
                </a:solidFill>
              </a:defRPr>
            </a:lvl7pPr>
            <a:lvl8pPr marL="3201045" indent="0" algn="ctr">
              <a:buNone/>
              <a:defRPr>
                <a:solidFill>
                  <a:schemeClr val="tx1">
                    <a:tint val="75000"/>
                  </a:schemeClr>
                </a:solidFill>
              </a:defRPr>
            </a:lvl8pPr>
            <a:lvl9pPr marL="3658338" indent="0" algn="ctr">
              <a:buNone/>
              <a:defRPr>
                <a:solidFill>
                  <a:schemeClr val="tx1">
                    <a:tint val="75000"/>
                  </a:schemeClr>
                </a:solidFill>
              </a:defRPr>
            </a:lvl9pPr>
          </a:lstStyle>
          <a:p>
            <a:pPr marL="0" marR="0" lvl="0" indent="0" algn="l" defTabSz="914584"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394" y="2739679"/>
            <a:ext cx="10248393" cy="1378644"/>
          </a:xfrm>
          <a:prstGeom prst="rect">
            <a:avLst/>
          </a:prstGeom>
        </p:spPr>
        <p:txBody>
          <a:bodyPr lIns="121917" tIns="60958" rIns="121917" bIns="60958"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392" y="1447800"/>
            <a:ext cx="10240453" cy="914096"/>
          </a:xfrm>
          <a:prstGeom prst="rect">
            <a:avLst/>
          </a:prstGeom>
        </p:spPr>
        <p:txBody>
          <a:bodyPr wrap="square" lIns="121917" tIns="60958" rIns="121917" bIns="60958" anchor="b">
            <a:noAutofit/>
          </a:bodyPr>
          <a:lstStyle>
            <a:lvl1pPr marL="0" indent="0">
              <a:buNone/>
              <a:defRPr sz="6600" spc="-151"/>
            </a:lvl1pPr>
          </a:lstStyle>
          <a:p>
            <a:pPr lvl="0"/>
            <a:r>
              <a:rPr lang="en-US" smtClean="0"/>
              <a:t>Click to edit Master text styles</a:t>
            </a:r>
          </a:p>
        </p:txBody>
      </p:sp>
    </p:spTree>
    <p:extLst>
      <p:ext uri="{BB962C8B-B14F-4D97-AF65-F5344CB8AC3E}">
        <p14:creationId xmlns:p14="http://schemas.microsoft.com/office/powerpoint/2010/main" val="6995685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73" r:id="rId9"/>
    <p:sldLayoutId id="2147483675" r:id="rId10"/>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www.microsoftvirtualacademy.com/training-courses/getting-started-with-powershell-3-0-jump-start" TargetMode="External"/><Relationship Id="rId4" Type="http://schemas.openxmlformats.org/officeDocument/2006/relationships/hyperlink" Target="http://www.microsoftvirtualacademy.com/training-courses/advanced-tools-scripting-with-powershell-3-0-jump-start" TargetMode="External"/><Relationship Id="rId5" Type="http://schemas.openxmlformats.org/officeDocument/2006/relationships/hyperlink" Target="http://powershell.org/wp/dsc-hub/" TargetMode="External"/><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aka.ms/MVA-Vouch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a:t>
            </a:r>
            <a:r>
              <a:rPr lang="en-US" dirty="0" smtClean="0"/>
              <a:t>Author/Evangelist, Pluralsight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PowerShell Desired State Configuration (DSC)</a:t>
            </a:r>
            <a:endParaRPr lang="en-US" sz="4000" dirty="0"/>
          </a:p>
        </p:txBody>
      </p:sp>
    </p:spTree>
    <p:extLst>
      <p:ext uri="{BB962C8B-B14F-4D97-AF65-F5344CB8AC3E}">
        <p14:creationId xmlns:p14="http://schemas.microsoft.com/office/powerpoint/2010/main" val="166573302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Jeffrey Snover | ‏@</a:t>
            </a:r>
            <a:r>
              <a:rPr lang="en-US" dirty="0" err="1" smtClean="0"/>
              <a:t>jsnover</a:t>
            </a:r>
            <a:r>
              <a:rPr lang="en-US" dirty="0" smtClean="0"/>
              <a:t> </a:t>
            </a:r>
            <a:endParaRPr lang="en-US" dirty="0"/>
          </a:p>
        </p:txBody>
      </p:sp>
      <p:sp>
        <p:nvSpPr>
          <p:cNvPr id="7" name="Content Placeholder 6"/>
          <p:cNvSpPr>
            <a:spLocks noGrp="1"/>
          </p:cNvSpPr>
          <p:nvPr>
            <p:ph idx="10"/>
          </p:nvPr>
        </p:nvSpPr>
        <p:spPr>
          <a:xfrm>
            <a:off x="379413" y="960842"/>
            <a:ext cx="8779470" cy="2885622"/>
          </a:xfrm>
        </p:spPr>
        <p:txBody>
          <a:bodyPr/>
          <a:lstStyle/>
          <a:p>
            <a:r>
              <a:rPr lang="en-US" dirty="0" smtClean="0"/>
              <a:t>Distinguished Engineer &amp; Lead Architect for </a:t>
            </a:r>
            <a:br>
              <a:rPr lang="en-US" dirty="0" smtClean="0"/>
            </a:br>
            <a:r>
              <a:rPr lang="en-US" dirty="0" smtClean="0"/>
              <a:t>Windows Server &amp; System Center Division</a:t>
            </a:r>
          </a:p>
          <a:p>
            <a:pPr lvl="1"/>
            <a:r>
              <a:rPr lang="en-US" dirty="0" smtClean="0"/>
              <a:t>Inventor of Windows PowerShell</a:t>
            </a:r>
          </a:p>
          <a:p>
            <a:pPr lvl="1"/>
            <a:r>
              <a:rPr lang="en-US" dirty="0" smtClean="0"/>
              <a:t>Responsible for setting long term technical vision for these products and running the technology planning for the releases</a:t>
            </a:r>
          </a:p>
        </p:txBody>
      </p:sp>
      <p:sp>
        <p:nvSpPr>
          <p:cNvPr id="8" name="Content Placeholder 6"/>
          <p:cNvSpPr txBox="1">
            <a:spLocks/>
          </p:cNvSpPr>
          <p:nvPr/>
        </p:nvSpPr>
        <p:spPr>
          <a:xfrm>
            <a:off x="226517" y="3874690"/>
            <a:ext cx="11655608" cy="288562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Over 30 years of industry experience </a:t>
            </a:r>
          </a:p>
          <a:p>
            <a:pPr lvl="1"/>
            <a:r>
              <a:rPr lang="en-US" dirty="0"/>
              <a:t>Microsoft, Tivoli, </a:t>
            </a:r>
            <a:r>
              <a:rPr lang="en-US" dirty="0" err="1"/>
              <a:t>NetView</a:t>
            </a:r>
            <a:r>
              <a:rPr lang="en-US" dirty="0"/>
              <a:t>, DEC</a:t>
            </a:r>
          </a:p>
          <a:p>
            <a:pPr lvl="1"/>
            <a:r>
              <a:rPr lang="en-US" dirty="0"/>
              <a:t>Held 8 patents prior to joining Microsoft, and has registered 30 since. </a:t>
            </a:r>
          </a:p>
          <a:p>
            <a:pPr lvl="1"/>
            <a:r>
              <a:rPr lang="en-US" dirty="0"/>
              <a:t>Frequent speaker at industry and research conferences on a variety of management and language topics</a:t>
            </a:r>
          </a:p>
          <a:p>
            <a:endParaRPr lang="en-US" dirty="0"/>
          </a:p>
        </p:txBody>
      </p:sp>
      <p:pic>
        <p:nvPicPr>
          <p:cNvPr id="5" name="Picture 4" descr="JeffreySnoverHighRes.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9250" y="777875"/>
            <a:ext cx="2635250" cy="3968750"/>
          </a:xfrm>
          <a:prstGeom prst="rect">
            <a:avLst/>
          </a:prstGeom>
          <a:solidFill>
            <a:schemeClr val="tx1"/>
          </a:solidFill>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508407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488867" cy="747897"/>
          </a:xfrm>
        </p:spPr>
        <p:txBody>
          <a:bodyPr>
            <a:normAutofit/>
          </a:bodyPr>
          <a:lstStyle/>
          <a:p>
            <a:r>
              <a:rPr lang="en-US" dirty="0">
                <a:solidFill>
                  <a:schemeClr val="tx1">
                    <a:alpha val="98824"/>
                  </a:schemeClr>
                </a:solidFill>
              </a:rPr>
              <a:t>Meet Jason Helmick | @</a:t>
            </a:r>
            <a:r>
              <a:rPr lang="en-US" dirty="0" err="1">
                <a:solidFill>
                  <a:schemeClr val="tx1">
                    <a:alpha val="98824"/>
                  </a:schemeClr>
                </a:solidFill>
              </a:rPr>
              <a:t>theJasonHelmick</a:t>
            </a:r>
            <a:endParaRPr lang="en-US" dirty="0">
              <a:solidFill>
                <a:schemeClr val="tx1">
                  <a:alpha val="98824"/>
                </a:schemeClr>
              </a:solidFill>
            </a:endParaRPr>
          </a:p>
        </p:txBody>
      </p:sp>
      <p:sp>
        <p:nvSpPr>
          <p:cNvPr id="7" name="Content Placeholder 6"/>
          <p:cNvSpPr>
            <a:spLocks noGrp="1"/>
          </p:cNvSpPr>
          <p:nvPr>
            <p:ph sz="quarter" idx="10"/>
          </p:nvPr>
        </p:nvSpPr>
        <p:spPr>
          <a:xfrm>
            <a:off x="379413" y="1253906"/>
            <a:ext cx="11525251" cy="5290388"/>
          </a:xfrm>
        </p:spPr>
        <p:txBody>
          <a:bodyPr/>
          <a:lstStyle/>
          <a:p>
            <a:r>
              <a:rPr lang="en-US" dirty="0" smtClean="0"/>
              <a:t>Author</a:t>
            </a:r>
            <a:r>
              <a:rPr lang="en-US" dirty="0"/>
              <a:t>/</a:t>
            </a:r>
            <a:r>
              <a:rPr lang="en-US" dirty="0" smtClean="0"/>
              <a:t>Evangelist, Pluralsight</a:t>
            </a:r>
            <a:endParaRPr lang="en-US" dirty="0"/>
          </a:p>
          <a:p>
            <a:pPr marL="917674" lvl="1" indent="-457189">
              <a:buClr>
                <a:schemeClr val="tx1"/>
              </a:buClr>
              <a:buFont typeface="Arial" panose="020B0604020202020204" pitchFamily="34" charset="0"/>
              <a:buChar char="•"/>
            </a:pPr>
            <a:r>
              <a:rPr lang="en-US" sz="2700" dirty="0" smtClean="0">
                <a:solidFill>
                  <a:schemeClr val="tx1"/>
                </a:solidFill>
              </a:rPr>
              <a:t>CFO/COO </a:t>
            </a:r>
            <a:r>
              <a:rPr lang="en-US" sz="2700" dirty="0">
                <a:solidFill>
                  <a:schemeClr val="tx1"/>
                </a:solidFill>
              </a:rPr>
              <a:t>– </a:t>
            </a:r>
            <a:r>
              <a:rPr lang="en-US" sz="2700" dirty="0" err="1">
                <a:solidFill>
                  <a:schemeClr val="tx1"/>
                </a:solidFill>
              </a:rPr>
              <a:t>PowerShell.Org</a:t>
            </a:r>
            <a:endParaRPr lang="en-US" sz="2700" dirty="0">
              <a:solidFill>
                <a:schemeClr val="tx1"/>
              </a:solidFill>
            </a:endParaRPr>
          </a:p>
          <a:p>
            <a:pPr marL="917674" lvl="1" indent="-457189">
              <a:buClr>
                <a:schemeClr val="tx1"/>
              </a:buClr>
              <a:buFont typeface="Arial" panose="020B0604020202020204" pitchFamily="34" charset="0"/>
              <a:buChar char="•"/>
            </a:pPr>
            <a:r>
              <a:rPr lang="en-US" sz="2700" dirty="0">
                <a:solidFill>
                  <a:schemeClr val="tx1"/>
                </a:solidFill>
              </a:rPr>
              <a:t>Windows PowerShell </a:t>
            </a:r>
            <a:r>
              <a:rPr lang="en-US" sz="2700" dirty="0" smtClean="0">
                <a:solidFill>
                  <a:schemeClr val="tx1"/>
                </a:solidFill>
              </a:rPr>
              <a:t>MVP</a:t>
            </a:r>
            <a:endParaRPr lang="en-US" sz="2400" dirty="0" smtClean="0"/>
          </a:p>
          <a:p>
            <a:pPr marL="917674" lvl="1" indent="-457189">
              <a:buClr>
                <a:schemeClr val="tx1"/>
              </a:buClr>
              <a:buFont typeface="Arial" panose="020B0604020202020204" pitchFamily="34" charset="0"/>
              <a:buChar char="•"/>
            </a:pPr>
            <a:r>
              <a:rPr lang="en-US" sz="2700" dirty="0" smtClean="0">
                <a:solidFill>
                  <a:schemeClr val="tx1"/>
                </a:solidFill>
              </a:rPr>
              <a:t>Co-Author “Windows PowerShell 4 TFM”</a:t>
            </a:r>
          </a:p>
          <a:p>
            <a:pPr marL="917674" lvl="1" indent="-457189">
              <a:buClr>
                <a:schemeClr val="tx1"/>
              </a:buClr>
              <a:buFont typeface="Arial" panose="020B0604020202020204" pitchFamily="34" charset="0"/>
              <a:buChar char="•"/>
            </a:pPr>
            <a:r>
              <a:rPr lang="en-US" sz="2700" dirty="0" smtClean="0">
                <a:solidFill>
                  <a:schemeClr val="tx1"/>
                </a:solidFill>
              </a:rPr>
              <a:t>Author </a:t>
            </a:r>
            <a:r>
              <a:rPr lang="en-US" sz="2700" dirty="0">
                <a:solidFill>
                  <a:schemeClr val="tx1"/>
                </a:solidFill>
              </a:rPr>
              <a:t>“Learn Windows IIS in a Month of Lunches”</a:t>
            </a:r>
          </a:p>
          <a:p>
            <a:r>
              <a:rPr lang="en-US" dirty="0" smtClean="0"/>
              <a:t>25 </a:t>
            </a:r>
            <a:r>
              <a:rPr lang="en-US" dirty="0"/>
              <a:t>year IT veteran</a:t>
            </a:r>
          </a:p>
          <a:p>
            <a:pPr marL="917674" lvl="1" indent="-457189">
              <a:buFont typeface="Arial" panose="020B0604020202020204" pitchFamily="34" charset="0"/>
              <a:buChar char="•"/>
            </a:pPr>
            <a:r>
              <a:rPr lang="en-US" sz="2700" dirty="0">
                <a:solidFill>
                  <a:schemeClr val="tx1"/>
                </a:solidFill>
              </a:rPr>
              <a:t>Speaker </a:t>
            </a:r>
            <a:r>
              <a:rPr lang="en-US" sz="2700" dirty="0" smtClean="0">
                <a:solidFill>
                  <a:schemeClr val="tx1"/>
                </a:solidFill>
              </a:rPr>
              <a:t>at </a:t>
            </a:r>
            <a:r>
              <a:rPr lang="en-US" sz="2700" dirty="0">
                <a:solidFill>
                  <a:schemeClr val="tx1"/>
                </a:solidFill>
              </a:rPr>
              <a:t>several industry conferences</a:t>
            </a:r>
          </a:p>
          <a:p>
            <a:pPr marL="917674" lvl="1" indent="-457189">
              <a:buFont typeface="Arial" panose="020B0604020202020204" pitchFamily="34" charset="0"/>
              <a:buChar char="•"/>
            </a:pPr>
            <a:r>
              <a:rPr lang="en-US" sz="2700" dirty="0">
                <a:solidFill>
                  <a:schemeClr val="tx1"/>
                </a:solidFill>
              </a:rPr>
              <a:t>Teaches PowerShell to the IT pro for automation of products such as MS Exchange, SharePoint and IIS. </a:t>
            </a:r>
          </a:p>
          <a:p>
            <a:pPr marL="917674" lvl="1" indent="-457189">
              <a:buFont typeface="Arial" panose="020B0604020202020204" pitchFamily="34" charset="0"/>
              <a:buChar char="•"/>
            </a:pPr>
            <a:r>
              <a:rPr lang="en-US" sz="2700" dirty="0">
                <a:solidFill>
                  <a:schemeClr val="tx1"/>
                </a:solidFill>
              </a:rPr>
              <a:t>Frequent contributor to magazines TechNet, Redmond and </a:t>
            </a:r>
            <a:r>
              <a:rPr lang="en-US" sz="2700" dirty="0" err="1" smtClean="0">
                <a:solidFill>
                  <a:schemeClr val="tx1"/>
                </a:solidFill>
              </a:rPr>
              <a:t>TechTarget</a:t>
            </a:r>
            <a:endParaRPr lang="en-US" sz="2700" dirty="0">
              <a:solidFill>
                <a:schemeClr val="tx1"/>
              </a:solidFill>
            </a:endParaRPr>
          </a:p>
        </p:txBody>
      </p:sp>
      <p:pic>
        <p:nvPicPr>
          <p:cNvPr id="5" name="Picture 4" descr="JasonHelmickPhotoSmall.jpe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76547" y="1199995"/>
            <a:ext cx="2321412" cy="2879880"/>
          </a:xfrm>
          <a:prstGeom prst="rect">
            <a:avLst/>
          </a:prstGeom>
          <a:ln>
            <a:solidFill>
              <a:schemeClr val="tx1"/>
            </a:solidFill>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366823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423335" y="266701"/>
            <a:ext cx="10731500" cy="747713"/>
          </a:xfrm>
          <a:prstGeom prst="rect">
            <a:avLst/>
          </a:prstGeom>
        </p:spPr>
        <p:txBody>
          <a:bodyPr/>
          <a:lstStyle/>
          <a:p>
            <a:r>
              <a:rPr lang="en-US" dirty="0" smtClean="0">
                <a:solidFill>
                  <a:schemeClr val="accent1">
                    <a:alpha val="98824"/>
                  </a:schemeClr>
                </a:solidFill>
              </a:rPr>
              <a:t>Course Modules</a:t>
            </a:r>
            <a:endParaRPr lang="en-US" dirty="0">
              <a:solidFill>
                <a:schemeClr val="accent1">
                  <a:alpha val="98824"/>
                </a:schemeClr>
              </a:solidFill>
            </a:endParaRPr>
          </a:p>
        </p:txBody>
      </p:sp>
      <p:graphicFrame>
        <p:nvGraphicFramePr>
          <p:cNvPr id="4" name="Content Placeholder 6"/>
          <p:cNvGraphicFramePr>
            <a:graphicFrameLocks/>
          </p:cNvGraphicFramePr>
          <p:nvPr>
            <p:extLst>
              <p:ext uri="{D42A27DB-BD31-4B8C-83A1-F6EECF244321}">
                <p14:modId xmlns:p14="http://schemas.microsoft.com/office/powerpoint/2010/main" val="2181734035"/>
              </p:ext>
            </p:extLst>
          </p:nvPr>
        </p:nvGraphicFramePr>
        <p:xfrm>
          <a:off x="345303" y="891089"/>
          <a:ext cx="11403180" cy="5710545"/>
        </p:xfrm>
        <a:graphic>
          <a:graphicData uri="http://schemas.openxmlformats.org/drawingml/2006/table">
            <a:tbl>
              <a:tblPr firstRow="1" bandRow="1">
                <a:tableStyleId>{5C22544A-7EE6-4342-B048-85BDC9FD1C3A}</a:tableStyleId>
              </a:tblPr>
              <a:tblGrid>
                <a:gridCol w="11403180"/>
              </a:tblGrid>
              <a:tr h="712020">
                <a:tc>
                  <a:txBody>
                    <a:bodyPr/>
                    <a:lstStyle/>
                    <a:p>
                      <a:r>
                        <a:rPr lang="en-US" sz="2400" b="0" dirty="0" smtClean="0">
                          <a:latin typeface="Segoe UI Light" panose="020B0502040204020203" pitchFamily="34" charset="0"/>
                          <a:cs typeface="Segoe UI Light" panose="020B0502040204020203" pitchFamily="34" charset="0"/>
                        </a:rPr>
                        <a:t>Getting started with PowerShell Desired</a:t>
                      </a:r>
                      <a:r>
                        <a:rPr lang="en-US" sz="2400" b="0" baseline="0" dirty="0" smtClean="0">
                          <a:latin typeface="Segoe UI Light" panose="020B0502040204020203" pitchFamily="34" charset="0"/>
                          <a:cs typeface="Segoe UI Light" panose="020B0502040204020203" pitchFamily="34" charset="0"/>
                        </a:rPr>
                        <a:t> State </a:t>
                      </a:r>
                      <a:r>
                        <a:rPr lang="en-US" sz="2400" b="0" baseline="0" dirty="0" err="1" smtClean="0">
                          <a:latin typeface="Segoe UI Light" panose="020B0502040204020203" pitchFamily="34" charset="0"/>
                          <a:cs typeface="Segoe UI Light" panose="020B0502040204020203" pitchFamily="34" charset="0"/>
                        </a:rPr>
                        <a:t>Config</a:t>
                      </a:r>
                      <a:r>
                        <a:rPr lang="en-US" sz="2400" b="0" baseline="0" dirty="0" smtClean="0">
                          <a:latin typeface="Segoe UI Light" panose="020B0502040204020203" pitchFamily="34" charset="0"/>
                          <a:cs typeface="Segoe UI Light" panose="020B0502040204020203" pitchFamily="34" charset="0"/>
                        </a:rPr>
                        <a:t> (DSC)</a:t>
                      </a:r>
                      <a:endParaRPr lang="en-US" sz="2400" dirty="0">
                        <a:latin typeface="Segoe UI Light" panose="020B0502040204020203" pitchFamily="34" charset="0"/>
                        <a:cs typeface="Segoe UI Light" panose="020B0502040204020203" pitchFamily="34" charset="0"/>
                      </a:endParaRPr>
                    </a:p>
                  </a:txBody>
                  <a:tcPr marL="91464" marR="91464" marT="34299" marB="34299" anchor="ctr"/>
                </a:tc>
              </a:tr>
              <a:tr h="74768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01 | Getting ready for DSC</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Architecture overview along</a:t>
                      </a:r>
                      <a:r>
                        <a:rPr lang="en-US" sz="1500" baseline="0" dirty="0" smtClean="0">
                          <a:latin typeface="Segoe UI Light" panose="020B0502040204020203" pitchFamily="34" charset="0"/>
                          <a:cs typeface="Segoe UI Light" panose="020B0502040204020203" pitchFamily="34" charset="0"/>
                        </a:rPr>
                        <a:t> with resources and requirements for DSC</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690745">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02 | Performing a push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Perform a push deployment configuring the LCM and your first DSC configuration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03 | Configuring Pull servers for deployment</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Explore the Pull server options SMB and HTTP</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04 | Deploying configurations using a Pull server</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Preparing your environment for pull configurations and querying diagnostic information</a:t>
                      </a: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05 | Resource</a:t>
                      </a:r>
                      <a:r>
                        <a:rPr lang="en-US" sz="1900" baseline="0" dirty="0" smtClean="0">
                          <a:latin typeface="Segoe UI Light" panose="020B0502040204020203" pitchFamily="34" charset="0"/>
                          <a:cs typeface="Segoe UI Light" panose="020B0502040204020203" pitchFamily="34" charset="0"/>
                        </a:rPr>
                        <a:t> roundup</a:t>
                      </a:r>
                    </a:p>
                    <a:p>
                      <a:pPr marL="573088" indent="-573088">
                        <a:tabLst/>
                      </a:pPr>
                      <a:r>
                        <a:rPr lang="en-US" sz="1500" dirty="0" smtClean="0">
                          <a:latin typeface="Segoe UI Light" panose="020B0502040204020203" pitchFamily="34" charset="0"/>
                          <a:cs typeface="Segoe UI Light" panose="020B0502040204020203" pitchFamily="34" charset="0"/>
                        </a:rPr>
                        <a:t>	Start working with the available</a:t>
                      </a:r>
                      <a:r>
                        <a:rPr lang="en-US" sz="1500" baseline="0" dirty="0" smtClean="0">
                          <a:latin typeface="Segoe UI Light" panose="020B0502040204020203" pitchFamily="34" charset="0"/>
                          <a:cs typeface="Segoe UI Light" panose="020B0502040204020203" pitchFamily="34" charset="0"/>
                        </a:rPr>
                        <a:t> resources in your configurations</a:t>
                      </a:r>
                    </a:p>
                  </a:txBody>
                  <a:tcPr marL="91464" marR="91464" marT="34299" marB="34299" anchor="ctr"/>
                </a:tc>
              </a:tr>
              <a:tr h="712020">
                <a:tc>
                  <a:txBody>
                    <a:bodyPr/>
                    <a:lstStyle/>
                    <a:p>
                      <a:pPr marL="571500" indent="-571500">
                        <a:tabLst>
                          <a:tab pos="573088" algn="l"/>
                        </a:tabLst>
                      </a:pPr>
                      <a:r>
                        <a:rPr lang="en-US" sz="1900" dirty="0" smtClean="0">
                          <a:latin typeface="Segoe UI Light" panose="020B0502040204020203" pitchFamily="34" charset="0"/>
                          <a:cs typeface="Segoe UI Light" panose="020B0502040204020203" pitchFamily="34" charset="0"/>
                        </a:rPr>
                        <a:t>06 | Writing better configurations</a:t>
                      </a:r>
                    </a:p>
                    <a:p>
                      <a:pPr marL="571500" indent="-571500">
                        <a:tabLst>
                          <a:tab pos="511175" algn="l"/>
                        </a:tabLst>
                      </a:pPr>
                      <a:r>
                        <a:rPr lang="en-US" sz="1500" dirty="0" smtClean="0">
                          <a:latin typeface="Segoe UI Light" panose="020B0502040204020203" pitchFamily="34" charset="0"/>
                          <a:cs typeface="Segoe UI Light" panose="020B0502040204020203" pitchFamily="34" charset="0"/>
                        </a:rPr>
                        <a:t>    	Enhance your configurations with parameters,</a:t>
                      </a:r>
                      <a:r>
                        <a:rPr lang="en-US" sz="1500" baseline="0" dirty="0" smtClean="0">
                          <a:latin typeface="Segoe UI Light" panose="020B0502040204020203" pitchFamily="34" charset="0"/>
                          <a:cs typeface="Segoe UI Light" panose="020B0502040204020203" pitchFamily="34" charset="0"/>
                        </a:rPr>
                        <a:t> credentials and more</a:t>
                      </a:r>
                      <a:endParaRPr lang="en-US" sz="1500" dirty="0" smtClean="0">
                        <a:latin typeface="Segoe UI Light" panose="020B0502040204020203" pitchFamily="34" charset="0"/>
                        <a:cs typeface="Segoe UI Light" panose="020B0502040204020203" pitchFamily="34" charset="0"/>
                      </a:endParaRPr>
                    </a:p>
                  </a:txBody>
                  <a:tcPr marL="91464" marR="91464" marT="34299" marB="34299" anchor="ctr"/>
                </a:tc>
              </a:tr>
              <a:tr h="712020">
                <a:tc>
                  <a:txBody>
                    <a:bodyPr/>
                    <a:lstStyle/>
                    <a:p>
                      <a:pPr marL="573088" indent="-573088">
                        <a:tabLst/>
                      </a:pPr>
                      <a:r>
                        <a:rPr lang="en-US" sz="1900" dirty="0" smtClean="0">
                          <a:latin typeface="Segoe UI Light" panose="020B0502040204020203" pitchFamily="34" charset="0"/>
                          <a:cs typeface="Segoe UI Light" panose="020B0502040204020203" pitchFamily="34" charset="0"/>
                        </a:rPr>
                        <a:t>07 | DSC and Linux</a:t>
                      </a:r>
                    </a:p>
                    <a:p>
                      <a:pPr marL="573088" indent="-573088">
                        <a:tabLst>
                          <a:tab pos="511175" algn="l"/>
                        </a:tabLst>
                      </a:pPr>
                      <a:r>
                        <a:rPr lang="en-US" sz="1500" dirty="0" smtClean="0">
                          <a:latin typeface="Segoe UI Light" panose="020B0502040204020203" pitchFamily="34" charset="0"/>
                          <a:cs typeface="Segoe UI Light" panose="020B0502040204020203" pitchFamily="34" charset="0"/>
                        </a:rPr>
                        <a:t> 	Start working cross platform with configuring Linux</a:t>
                      </a:r>
                    </a:p>
                  </a:txBody>
                  <a:tcPr marL="91464" marR="91464" marT="34299" marB="34299" anchor="ctr"/>
                </a:tc>
              </a:tr>
            </a:tbl>
          </a:graphicData>
        </a:graphic>
      </p:graphicFrame>
    </p:spTree>
    <p:extLst>
      <p:ext uri="{BB962C8B-B14F-4D97-AF65-F5344CB8AC3E}">
        <p14:creationId xmlns:p14="http://schemas.microsoft.com/office/powerpoint/2010/main" val="40292956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222745"/>
            <a:ext cx="11524432" cy="1063487"/>
          </a:xfrm>
        </p:spPr>
        <p:txBody>
          <a:bodyPr/>
          <a:lstStyle/>
          <a:p>
            <a:pPr lvl="0"/>
            <a:r>
              <a:rPr lang="en-US" smtClean="0"/>
              <a:t>Setting Expectations</a:t>
            </a:r>
            <a:endParaRPr lang="en-US" dirty="0"/>
          </a:p>
        </p:txBody>
      </p:sp>
      <p:sp>
        <p:nvSpPr>
          <p:cNvPr id="3" name="Content Placeholder 2"/>
          <p:cNvSpPr>
            <a:spLocks noGrp="1"/>
          </p:cNvSpPr>
          <p:nvPr>
            <p:ph sz="quarter" idx="10"/>
          </p:nvPr>
        </p:nvSpPr>
        <p:spPr>
          <a:xfrm>
            <a:off x="379413" y="1567612"/>
            <a:ext cx="11525250" cy="5290388"/>
          </a:xfrm>
        </p:spPr>
        <p:txBody>
          <a:bodyPr/>
          <a:lstStyle/>
          <a:p>
            <a:r>
              <a:rPr lang="en-US" dirty="0" smtClean="0"/>
              <a:t>Target Audience</a:t>
            </a:r>
          </a:p>
          <a:p>
            <a:pPr lvl="1"/>
            <a:r>
              <a:rPr lang="en-US" dirty="0" smtClean="0"/>
              <a:t>Any IT pro or developer that is responsible for configuration management, automation, security and business agility</a:t>
            </a:r>
          </a:p>
          <a:p>
            <a:r>
              <a:rPr lang="en-US" dirty="0" smtClean="0"/>
              <a:t>Suggested Prerequisites/Supporting Material</a:t>
            </a:r>
          </a:p>
          <a:p>
            <a:pPr lvl="1"/>
            <a:r>
              <a:rPr lang="en-US" dirty="0" smtClean="0"/>
              <a:t>Getting started with Windows PowerShell Jump Start</a:t>
            </a:r>
          </a:p>
          <a:p>
            <a:pPr lvl="1"/>
            <a:r>
              <a:rPr lang="en-US" sz="1800" dirty="0">
                <a:hlinkClick r:id="rId3"/>
              </a:rPr>
              <a:t>http://www.microsoftvirtualacademy.com/training-courses/getting-started-with-powershell-3-0-jump-</a:t>
            </a:r>
            <a:r>
              <a:rPr lang="en-US" sz="1800" dirty="0" smtClean="0">
                <a:hlinkClick r:id="rId3"/>
              </a:rPr>
              <a:t>start</a:t>
            </a:r>
            <a:endParaRPr lang="en-US" sz="1800" dirty="0" smtClean="0"/>
          </a:p>
          <a:p>
            <a:pPr lvl="1"/>
            <a:r>
              <a:rPr lang="en-US" dirty="0" smtClean="0"/>
              <a:t>Advanced Tools &amp; Scripting with PowerShell Jump Start</a:t>
            </a:r>
          </a:p>
          <a:p>
            <a:pPr lvl="1"/>
            <a:r>
              <a:rPr lang="en-US" sz="1800" dirty="0">
                <a:hlinkClick r:id="rId4"/>
              </a:rPr>
              <a:t>http://www.microsoftvirtualacademy.com/training-courses/advanced-tools-scripting-with-powershell-3-0-jump-</a:t>
            </a:r>
            <a:r>
              <a:rPr lang="en-US" sz="1800" dirty="0" smtClean="0">
                <a:hlinkClick r:id="rId4"/>
              </a:rPr>
              <a:t>start</a:t>
            </a:r>
            <a:endParaRPr lang="en-US" sz="1800" dirty="0" smtClean="0"/>
          </a:p>
          <a:p>
            <a:pPr lvl="1"/>
            <a:r>
              <a:rPr lang="en-US" dirty="0" smtClean="0"/>
              <a:t>Additional resources at </a:t>
            </a:r>
            <a:r>
              <a:rPr lang="en-US" dirty="0" err="1" smtClean="0"/>
              <a:t>PowerShell.Org</a:t>
            </a:r>
            <a:r>
              <a:rPr lang="en-US" dirty="0" smtClean="0"/>
              <a:t> (DSC Hub)</a:t>
            </a:r>
          </a:p>
          <a:p>
            <a:pPr lvl="1"/>
            <a:r>
              <a:rPr lang="en-US" sz="1800" dirty="0" smtClean="0">
                <a:hlinkClick r:id="rId5"/>
              </a:rPr>
              <a:t>http://powershell.org/wp/dsc-hub/</a:t>
            </a:r>
            <a:endParaRPr lang="en-US" dirty="0" smtClean="0"/>
          </a:p>
          <a:p>
            <a:pPr lvl="1"/>
            <a:endParaRPr lang="en-US" dirty="0" smtClean="0"/>
          </a:p>
        </p:txBody>
      </p:sp>
    </p:spTree>
    <p:extLst>
      <p:ext uri="{BB962C8B-B14F-4D97-AF65-F5344CB8AC3E}">
        <p14:creationId xmlns:p14="http://schemas.microsoft.com/office/powerpoint/2010/main" val="19674073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a:t>Microsoft Virtual Academy</a:t>
            </a:r>
          </a:p>
          <a:p>
            <a:pPr lvl="1"/>
            <a:r>
              <a:rPr lang="en-US" dirty="0"/>
              <a:t>Free online learning tailored for IT Pros and Developers </a:t>
            </a:r>
          </a:p>
          <a:p>
            <a:pPr lvl="1"/>
            <a:r>
              <a:rPr lang="en-US" dirty="0"/>
              <a:t>Over 2M registered users</a:t>
            </a:r>
          </a:p>
          <a:p>
            <a:pPr lvl="1"/>
            <a:r>
              <a:rPr lang="en-US" dirty="0"/>
              <a:t>Up-to-date, relevant training on variety of Microsoft products</a:t>
            </a:r>
          </a:p>
          <a:p>
            <a:r>
              <a:rPr lang="en-US" dirty="0"/>
              <a:t>“Earn while you learn!” </a:t>
            </a:r>
          </a:p>
          <a:p>
            <a:pPr lvl="1"/>
            <a:r>
              <a:rPr lang="en-US" dirty="0"/>
              <a:t>Get 50 MVA Points for this event!</a:t>
            </a:r>
          </a:p>
          <a:p>
            <a:pPr lvl="1"/>
            <a:r>
              <a:rPr lang="en-US" dirty="0"/>
              <a:t>Visit </a:t>
            </a:r>
            <a:r>
              <a:rPr lang="en-US" dirty="0">
                <a:hlinkClick r:id="rId3"/>
              </a:rPr>
              <a:t>http://aka.ms/MVA-Voucher</a:t>
            </a:r>
            <a:r>
              <a:rPr lang="en-US" dirty="0"/>
              <a:t> </a:t>
            </a:r>
          </a:p>
          <a:p>
            <a:pPr lvl="1"/>
            <a:r>
              <a:rPr lang="en-US" dirty="0"/>
              <a:t>Enter this code: </a:t>
            </a:r>
            <a:r>
              <a:rPr lang="en-US" b="1" dirty="0" err="1"/>
              <a:t>PShellDSCFound</a:t>
            </a:r>
            <a:r>
              <a:rPr lang="en-US" b="1" dirty="0" smtClean="0"/>
              <a:t> </a:t>
            </a:r>
            <a:r>
              <a:rPr lang="en-US" smtClean="0"/>
              <a:t>(Expires: </a:t>
            </a:r>
            <a:r>
              <a:rPr lang="en-US"/>
              <a:t>3/26/15</a:t>
            </a:r>
            <a:r>
              <a:rPr lang="en-US" smtClean="0"/>
              <a:t>)</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ECB33B61-35A5-40F7-9FCB-7B77EAE9702F" xsi:nil="true"/>
    <Status xmlns="ECB33B61-35A5-40F7-9FCB-7B77EAE9702F">Final</Status>
    <Content_x0020_Type xmlns="ECB33B61-35A5-40F7-9FCB-7B77EAE9702F">Slide Presentation</Content_x0020_Typ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DA82FA9D3EFE43A68DFB2081BA769A" ma:contentTypeVersion="" ma:contentTypeDescription="Create a new document." ma:contentTypeScope="" ma:versionID="f3fa03cd6f6165605c606db20df64793">
  <xsd:schema xmlns:xsd="http://www.w3.org/2001/XMLSchema" xmlns:xs="http://www.w3.org/2001/XMLSchema" xmlns:p="http://schemas.microsoft.com/office/2006/metadata/properties" xmlns:ns2="ECB33B61-35A5-40F7-9FCB-7B77EAE9702F" targetNamespace="http://schemas.microsoft.com/office/2006/metadata/properties" ma:root="true" ma:fieldsID="f7437e04c53ddd0185ee08ed0447e344" ns2:_="">
    <xsd:import namespace="ECB33B61-35A5-40F7-9FCB-7B77EAE9702F"/>
    <xsd:element name="properties">
      <xsd:complexType>
        <xsd:sequence>
          <xsd:element name="documentManagement">
            <xsd:complexType>
              <xsd:all>
                <xsd:element ref="ns2:Content_x0020_Type"/>
                <xsd:element ref="ns2:Module" minOccurs="0"/>
                <xsd:element ref="ns2:Status"/>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B33B61-35A5-40F7-9FCB-7B77EAE9702F"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ECB33B61-35A5-40F7-9FCB-7B77EAE9702F"/>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D2422B1B-1FDA-412E-BD49-2BC2FCA35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B33B61-35A5-40F7-9FCB-7B77EAE970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4882</TotalTime>
  <Words>409</Words>
  <Application>Microsoft Macintosh PowerPoint</Application>
  <PresentationFormat>Custom</PresentationFormat>
  <Paragraphs>61</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1_Office Theme</vt:lpstr>
      <vt:lpstr>Getting Started with PowerShell Desired State Configuration (DSC)</vt:lpstr>
      <vt:lpstr>Meet Jeffrey Snover | ‏@jsnover </vt:lpstr>
      <vt:lpstr>Meet Jason Helmick | @theJasonHelmick</vt:lpstr>
      <vt:lpstr>Course Modules</vt:lpstr>
      <vt:lpstr>Setting Expectations</vt:lpstr>
      <vt:lpstr>     Join the MVA Community!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Jason Helmick</cp:lastModifiedBy>
  <cp:revision>131</cp:revision>
  <dcterms:created xsi:type="dcterms:W3CDTF">2013-02-15T23:12:42Z</dcterms:created>
  <dcterms:modified xsi:type="dcterms:W3CDTF">2015-02-23T20:31:40Z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0x01010029DA82FA9D3EFE43A68DFB2081BA769A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