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1" r:id="rId5"/>
    <p:sldId id="286" r:id="rId6"/>
    <p:sldId id="277" r:id="rId7"/>
    <p:sldId id="278" r:id="rId8"/>
    <p:sldId id="282" r:id="rId9"/>
    <p:sldId id="319" r:id="rId10"/>
    <p:sldId id="320" r:id="rId11"/>
    <p:sldId id="321"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20" d="100"/>
          <a:sy n="120" d="100"/>
        </p:scale>
        <p:origin x="-96" y="-1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690980252"/>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b="1"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t>
                      </a:r>
                      <a:r>
                        <a:rPr lang="en-US" sz="1500" b="1" dirty="0" smtClean="0">
                          <a:latin typeface="Segoe UI Light" panose="020B0502040204020203" pitchFamily="34" charset="0"/>
                          <a:cs typeface="Segoe UI Light" panose="020B0502040204020203" pitchFamily="34" charset="0"/>
                        </a:rPr>
                        <a:t>Architecture overview along</a:t>
                      </a:r>
                      <a:r>
                        <a:rPr lang="en-US" sz="1500" b="1" baseline="0" dirty="0" smtClean="0">
                          <a:latin typeface="Segoe UI Light" panose="020B0502040204020203" pitchFamily="34" charset="0"/>
                          <a:cs typeface="Segoe UI Light" panose="020B0502040204020203" pitchFamily="34" charset="0"/>
                        </a:rPr>
                        <a:t> with resources and requirements for DSC</a:t>
                      </a:r>
                      <a:endParaRPr lang="en-US" sz="1500" b="1"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01 | </a:t>
            </a:r>
            <a:r>
              <a:rPr lang="en-US" dirty="0"/>
              <a:t>Getting ready for DSC</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8976925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for DSC</a:t>
            </a:r>
          </a:p>
          <a:p>
            <a:r>
              <a:rPr lang="en-GB" dirty="0" smtClean="0"/>
              <a:t>DSC architecture overview </a:t>
            </a:r>
          </a:p>
          <a:p>
            <a:r>
              <a:rPr lang="en-GB" dirty="0" smtClean="0"/>
              <a:t>Resources for DSC</a:t>
            </a:r>
          </a:p>
          <a:p>
            <a:r>
              <a:rPr lang="en-GB" dirty="0" smtClean="0"/>
              <a:t>Requirements for DSC</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for DSC</a:t>
            </a:r>
            <a:endParaRPr lang="en-US" dirty="0"/>
          </a:p>
        </p:txBody>
      </p:sp>
      <p:sp>
        <p:nvSpPr>
          <p:cNvPr id="3" name="Content Placeholder 2"/>
          <p:cNvSpPr>
            <a:spLocks noGrp="1"/>
          </p:cNvSpPr>
          <p:nvPr>
            <p:ph sz="quarter" idx="10"/>
          </p:nvPr>
        </p:nvSpPr>
        <p:spPr/>
        <p:txBody>
          <a:bodyPr/>
          <a:lstStyle/>
          <a:p>
            <a:r>
              <a:rPr lang="en-US" dirty="0" smtClean="0"/>
              <a:t>Distributed Heterogeneous Configuration Management Platform</a:t>
            </a:r>
          </a:p>
          <a:p>
            <a:r>
              <a:rPr lang="en-US" dirty="0" smtClean="0"/>
              <a:t>Why declarative configurations? </a:t>
            </a:r>
          </a:p>
          <a:p>
            <a:r>
              <a:rPr lang="en-US" dirty="0" smtClean="0"/>
              <a:t>Managing drift</a:t>
            </a:r>
          </a:p>
          <a:p>
            <a:r>
              <a:rPr lang="en-US" dirty="0" smtClean="0"/>
              <a:t>Cross platform importance</a:t>
            </a:r>
          </a:p>
          <a:p>
            <a:r>
              <a:rPr lang="en-US" dirty="0" err="1" smtClean="0"/>
              <a:t>DevOps</a:t>
            </a:r>
            <a:r>
              <a:rPr lang="en-US" dirty="0" smtClean="0"/>
              <a:t>?</a:t>
            </a:r>
            <a:endParaRPr lang="en-US" dirty="0"/>
          </a:p>
        </p:txBody>
      </p:sp>
    </p:spTree>
    <p:extLst>
      <p:ext uri="{BB962C8B-B14F-4D97-AF65-F5344CB8AC3E}">
        <p14:creationId xmlns:p14="http://schemas.microsoft.com/office/powerpoint/2010/main" val="2557989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architecture overview</a:t>
            </a:r>
            <a:endParaRPr lang="en-US" dirty="0"/>
          </a:p>
        </p:txBody>
      </p:sp>
      <p:pic>
        <p:nvPicPr>
          <p:cNvPr id="4" name="Content Placeholder 3" descr="DSC_Architecture.png"/>
          <p:cNvPicPr>
            <a:picLocks noGrp="1" noChangeAspect="1"/>
          </p:cNvPicPr>
          <p:nvPr>
            <p:ph sz="quarter" idx="10"/>
          </p:nvPr>
        </p:nvPicPr>
        <p:blipFill>
          <a:blip r:embed="rId3">
            <a:extLst>
              <a:ext uri="{28A0092B-C50C-407E-A947-70E740481C1C}">
                <a14:useLocalDpi xmlns:a14="http://schemas.microsoft.com/office/drawing/2010/main" val="0"/>
              </a:ext>
            </a:extLst>
          </a:blip>
          <a:srcRect l="-11262" r="-11262"/>
          <a:stretch>
            <a:fillRect/>
          </a:stretch>
        </p:blipFill>
        <p:spPr>
          <a:xfrm>
            <a:off x="390752" y="1137991"/>
            <a:ext cx="11525250" cy="5291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877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DSC</a:t>
            </a:r>
            <a:endParaRPr lang="en-US" dirty="0"/>
          </a:p>
        </p:txBody>
      </p:sp>
      <p:sp>
        <p:nvSpPr>
          <p:cNvPr id="3" name="Content Placeholder 2"/>
          <p:cNvSpPr>
            <a:spLocks noGrp="1"/>
          </p:cNvSpPr>
          <p:nvPr>
            <p:ph sz="quarter" idx="10"/>
          </p:nvPr>
        </p:nvSpPr>
        <p:spPr/>
        <p:txBody>
          <a:bodyPr/>
          <a:lstStyle/>
          <a:p>
            <a:r>
              <a:rPr lang="en-US" dirty="0" smtClean="0"/>
              <a:t>Resources to get the job done</a:t>
            </a:r>
          </a:p>
          <a:p>
            <a:r>
              <a:rPr lang="en-US" dirty="0" smtClean="0"/>
              <a:t>In the box – out of the box</a:t>
            </a:r>
          </a:p>
          <a:p>
            <a:r>
              <a:rPr lang="en-US" dirty="0" err="1" smtClean="0"/>
              <a:t>PSGet</a:t>
            </a:r>
            <a:r>
              <a:rPr lang="en-US" dirty="0" smtClean="0"/>
              <a:t>/</a:t>
            </a:r>
            <a:r>
              <a:rPr lang="en-US" dirty="0" err="1" smtClean="0"/>
              <a:t>OneGet</a:t>
            </a:r>
            <a:endParaRPr lang="en-US" dirty="0" smtClean="0"/>
          </a:p>
        </p:txBody>
      </p:sp>
      <p:pic>
        <p:nvPicPr>
          <p:cNvPr id="4" name="Picture 3" descr="resour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320" y="2723880"/>
            <a:ext cx="7283008" cy="3768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877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DSC</a:t>
            </a:r>
            <a:endParaRPr lang="en-US" dirty="0"/>
          </a:p>
        </p:txBody>
      </p:sp>
      <p:sp>
        <p:nvSpPr>
          <p:cNvPr id="3" name="Content Placeholder 2"/>
          <p:cNvSpPr>
            <a:spLocks noGrp="1"/>
          </p:cNvSpPr>
          <p:nvPr>
            <p:ph sz="quarter" idx="10"/>
          </p:nvPr>
        </p:nvSpPr>
        <p:spPr/>
        <p:txBody>
          <a:bodyPr/>
          <a:lstStyle/>
          <a:p>
            <a:r>
              <a:rPr lang="en-US" dirty="0" smtClean="0"/>
              <a:t>Supported PowerShell versions and Operating Systems</a:t>
            </a:r>
          </a:p>
          <a:p>
            <a:r>
              <a:rPr lang="en-US" dirty="0" smtClean="0"/>
              <a:t>Feb WMF 5 preview KB3037315</a:t>
            </a:r>
          </a:p>
          <a:p>
            <a:r>
              <a:rPr lang="en-US" dirty="0" smtClean="0"/>
              <a:t>DSC is built on CIM and needs the </a:t>
            </a:r>
            <a:r>
              <a:rPr lang="en-US" dirty="0" err="1" smtClean="0"/>
              <a:t>WinRM</a:t>
            </a:r>
            <a:r>
              <a:rPr lang="en-US" dirty="0" smtClean="0"/>
              <a:t> service and listeners – Remoting</a:t>
            </a:r>
          </a:p>
          <a:p>
            <a:r>
              <a:rPr lang="en-US" dirty="0" smtClean="0"/>
              <a:t>Configuring Remoting for DSC</a:t>
            </a:r>
          </a:p>
          <a:p>
            <a:r>
              <a:rPr lang="en-US" dirty="0" smtClean="0"/>
              <a:t>Configure a script execution policy</a:t>
            </a:r>
            <a:endParaRPr lang="en-US" dirty="0"/>
          </a:p>
        </p:txBody>
      </p:sp>
    </p:spTree>
    <p:extLst>
      <p:ext uri="{BB962C8B-B14F-4D97-AF65-F5344CB8AC3E}">
        <p14:creationId xmlns:p14="http://schemas.microsoft.com/office/powerpoint/2010/main" val="2586877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6521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4883</TotalTime>
  <Words>209</Words>
  <Application>Microsoft Macintosh PowerPoint</Application>
  <PresentationFormat>Custom</PresentationFormat>
  <Paragraphs>51</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Getting Started with PowerShell Desired State Configuration (DSC)</vt:lpstr>
      <vt:lpstr>Course Modules</vt:lpstr>
      <vt:lpstr>PowerPoint Presentation</vt:lpstr>
      <vt:lpstr>Module Overview</vt:lpstr>
      <vt:lpstr>The purpose for DSC</vt:lpstr>
      <vt:lpstr>DSC architecture overview</vt:lpstr>
      <vt:lpstr>Resources for DSC</vt:lpstr>
      <vt:lpstr>Requirements for DSC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