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handoutMasterIdLst>
    <p:handoutMasterId r:id="rId15"/>
  </p:handoutMasterIdLst>
  <p:sldIdLst>
    <p:sldId id="271" r:id="rId5"/>
    <p:sldId id="286" r:id="rId6"/>
    <p:sldId id="296" r:id="rId7"/>
    <p:sldId id="297" r:id="rId8"/>
    <p:sldId id="341" r:id="rId9"/>
    <p:sldId id="326" r:id="rId10"/>
    <p:sldId id="327" r:id="rId11"/>
    <p:sldId id="328" r:id="rId12"/>
    <p:sldId id="34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113" d="100"/>
          <a:sy n="113" d="100"/>
        </p:scale>
        <p:origin x="-152" y="-96"/>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2/23/15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2/23/15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1692121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1692121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1692121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392" y="4343402"/>
            <a:ext cx="10240453" cy="461665"/>
          </a:xfrm>
          <a:prstGeom prst="rect">
            <a:avLst/>
          </a:prstGeom>
        </p:spPr>
        <p:txBody>
          <a:bodyPr lIns="121917" tIns="60958" rIns="121917" bIns="60958">
            <a:noAutofit/>
          </a:bodyPr>
          <a:lstStyle>
            <a:lvl1pPr marL="0" indent="0" algn="l">
              <a:lnSpc>
                <a:spcPct val="90000"/>
              </a:lnSpc>
              <a:spcBef>
                <a:spcPts val="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7293" indent="0" algn="ctr">
              <a:buNone/>
              <a:defRPr>
                <a:solidFill>
                  <a:schemeClr val="tx1">
                    <a:tint val="75000"/>
                  </a:schemeClr>
                </a:solidFill>
              </a:defRPr>
            </a:lvl2pPr>
            <a:lvl3pPr marL="914584" indent="0" algn="ctr">
              <a:buNone/>
              <a:defRPr>
                <a:solidFill>
                  <a:schemeClr val="tx1">
                    <a:tint val="75000"/>
                  </a:schemeClr>
                </a:solidFill>
              </a:defRPr>
            </a:lvl3pPr>
            <a:lvl4pPr marL="1371876" indent="0" algn="ctr">
              <a:buNone/>
              <a:defRPr>
                <a:solidFill>
                  <a:schemeClr val="tx1">
                    <a:tint val="75000"/>
                  </a:schemeClr>
                </a:solidFill>
              </a:defRPr>
            </a:lvl4pPr>
            <a:lvl5pPr marL="1829169" indent="0" algn="ctr">
              <a:buNone/>
              <a:defRPr>
                <a:solidFill>
                  <a:schemeClr val="tx1">
                    <a:tint val="75000"/>
                  </a:schemeClr>
                </a:solidFill>
              </a:defRPr>
            </a:lvl5pPr>
            <a:lvl6pPr marL="2286462" indent="0" algn="ctr">
              <a:buNone/>
              <a:defRPr>
                <a:solidFill>
                  <a:schemeClr val="tx1">
                    <a:tint val="75000"/>
                  </a:schemeClr>
                </a:solidFill>
              </a:defRPr>
            </a:lvl6pPr>
            <a:lvl7pPr marL="2743753" indent="0" algn="ctr">
              <a:buNone/>
              <a:defRPr>
                <a:solidFill>
                  <a:schemeClr val="tx1">
                    <a:tint val="75000"/>
                  </a:schemeClr>
                </a:solidFill>
              </a:defRPr>
            </a:lvl7pPr>
            <a:lvl8pPr marL="3201045" indent="0" algn="ctr">
              <a:buNone/>
              <a:defRPr>
                <a:solidFill>
                  <a:schemeClr val="tx1">
                    <a:tint val="75000"/>
                  </a:schemeClr>
                </a:solidFill>
              </a:defRPr>
            </a:lvl8pPr>
            <a:lvl9pPr marL="3658338" indent="0" algn="ctr">
              <a:buNone/>
              <a:defRPr>
                <a:solidFill>
                  <a:schemeClr val="tx1">
                    <a:tint val="75000"/>
                  </a:schemeClr>
                </a:solidFill>
              </a:defRPr>
            </a:lvl9pPr>
          </a:lstStyle>
          <a:p>
            <a:pPr marL="0" marR="0" lvl="0" indent="0" algn="l" defTabSz="914584"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394" y="2739679"/>
            <a:ext cx="10248393" cy="1378644"/>
          </a:xfrm>
          <a:prstGeom prst="rect">
            <a:avLst/>
          </a:prstGeom>
        </p:spPr>
        <p:txBody>
          <a:bodyPr lIns="121917" tIns="60958" rIns="121917" bIns="60958"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392" y="1447800"/>
            <a:ext cx="10240453" cy="914096"/>
          </a:xfrm>
          <a:prstGeom prst="rect">
            <a:avLst/>
          </a:prstGeom>
        </p:spPr>
        <p:txBody>
          <a:bodyPr wrap="square" lIns="121917" tIns="60958" rIns="121917" bIns="60958" anchor="b">
            <a:noAutofit/>
          </a:bodyPr>
          <a:lstStyle>
            <a:lvl1pPr marL="0" indent="0">
              <a:buNone/>
              <a:defRPr sz="6600" spc="-151"/>
            </a:lvl1pPr>
          </a:lstStyle>
          <a:p>
            <a:pPr lvl="0"/>
            <a:r>
              <a:rPr lang="en-US" smtClean="0"/>
              <a:t>Click to edit Master text styles</a:t>
            </a:r>
          </a:p>
        </p:txBody>
      </p:sp>
    </p:spTree>
    <p:extLst>
      <p:ext uri="{BB962C8B-B14F-4D97-AF65-F5344CB8AC3E}">
        <p14:creationId xmlns:p14="http://schemas.microsoft.com/office/powerpoint/2010/main" val="6995685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744" y="4771506"/>
            <a:ext cx="10487627" cy="1604356"/>
          </a:xfrm>
          <a:prstGeom prst="rect">
            <a:avLst/>
          </a:prstGeom>
        </p:spPr>
        <p:txBody>
          <a:bodyPr lIns="121917" tIns="60958" rIns="121917" bIns="60958" anchor="ctr">
            <a:noAutofit/>
          </a:bodyPr>
          <a:lstStyle>
            <a:lvl1pPr marL="0" marR="0" indent="0" algn="l" defTabSz="914584"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293" indent="0" algn="ctr">
              <a:buNone/>
              <a:defRPr>
                <a:solidFill>
                  <a:schemeClr val="tx1">
                    <a:tint val="75000"/>
                  </a:schemeClr>
                </a:solidFill>
              </a:defRPr>
            </a:lvl2pPr>
            <a:lvl3pPr marL="914584" indent="0" algn="ctr">
              <a:buNone/>
              <a:defRPr>
                <a:solidFill>
                  <a:schemeClr val="tx1">
                    <a:tint val="75000"/>
                  </a:schemeClr>
                </a:solidFill>
              </a:defRPr>
            </a:lvl3pPr>
            <a:lvl4pPr marL="1371876" indent="0" algn="ctr">
              <a:buNone/>
              <a:defRPr>
                <a:solidFill>
                  <a:schemeClr val="tx1">
                    <a:tint val="75000"/>
                  </a:schemeClr>
                </a:solidFill>
              </a:defRPr>
            </a:lvl4pPr>
            <a:lvl5pPr marL="1829169" indent="0" algn="ctr">
              <a:buNone/>
              <a:defRPr>
                <a:solidFill>
                  <a:schemeClr val="tx1">
                    <a:tint val="75000"/>
                  </a:schemeClr>
                </a:solidFill>
              </a:defRPr>
            </a:lvl5pPr>
            <a:lvl6pPr marL="2286462" indent="0" algn="ctr">
              <a:buNone/>
              <a:defRPr>
                <a:solidFill>
                  <a:schemeClr val="tx1">
                    <a:tint val="75000"/>
                  </a:schemeClr>
                </a:solidFill>
              </a:defRPr>
            </a:lvl6pPr>
            <a:lvl7pPr marL="2743753" indent="0" algn="ctr">
              <a:buNone/>
              <a:defRPr>
                <a:solidFill>
                  <a:schemeClr val="tx1">
                    <a:tint val="75000"/>
                  </a:schemeClr>
                </a:solidFill>
              </a:defRPr>
            </a:lvl7pPr>
            <a:lvl8pPr marL="3201045" indent="0" algn="ctr">
              <a:buNone/>
              <a:defRPr>
                <a:solidFill>
                  <a:schemeClr val="tx1">
                    <a:tint val="75000"/>
                  </a:schemeClr>
                </a:solidFill>
              </a:defRPr>
            </a:lvl8pPr>
            <a:lvl9pPr marL="3658338"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746" y="3117274"/>
            <a:ext cx="10723468" cy="1383983"/>
          </a:xfrm>
          <a:prstGeom prst="rect">
            <a:avLst/>
          </a:prstGeom>
        </p:spPr>
        <p:txBody>
          <a:bodyPr lIns="121917" tIns="60958" rIns="121917" bIns="60958"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6219142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 id="2147483673" r:id="rId10"/>
    <p:sldLayoutId id="2147483674" r:id="rId11"/>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Jeffrey Snover | </a:t>
            </a:r>
            <a:r>
              <a:rPr lang="en-US" dirty="0" smtClean="0"/>
              <a:t>Distinguished Engineer</a:t>
            </a:r>
            <a:r>
              <a:rPr lang="en-US" dirty="0"/>
              <a:t> &amp; Lead </a:t>
            </a:r>
            <a:r>
              <a:rPr lang="en-US" dirty="0" smtClean="0"/>
              <a:t>Architect</a:t>
            </a:r>
          </a:p>
          <a:p>
            <a:r>
              <a:rPr lang="en-US" dirty="0"/>
              <a:t>Jason Helmick | </a:t>
            </a:r>
            <a:r>
              <a:rPr lang="en-US" dirty="0" smtClean="0"/>
              <a:t>Author/Evangelist, Pluralsight</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Getting Started with PowerShell Desired State Configuration (DSC)</a:t>
            </a:r>
            <a:endParaRPr lang="en-US" sz="4000" dirty="0"/>
          </a:p>
        </p:txBody>
      </p:sp>
    </p:spTree>
    <p:extLst>
      <p:ext uri="{BB962C8B-B14F-4D97-AF65-F5344CB8AC3E}">
        <p14:creationId xmlns:p14="http://schemas.microsoft.com/office/powerpoint/2010/main" val="166573302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endParaRPr lang="en-US"/>
          </a:p>
        </p:txBody>
      </p:sp>
      <p:sp>
        <p:nvSpPr>
          <p:cNvPr id="3" name="Title 2"/>
          <p:cNvSpPr>
            <a:spLocks noGrp="1"/>
          </p:cNvSpPr>
          <p:nvPr>
            <p:ph type="title" idx="4294967295"/>
          </p:nvPr>
        </p:nvSpPr>
        <p:spPr>
          <a:xfrm>
            <a:off x="423335" y="266701"/>
            <a:ext cx="10731500" cy="747713"/>
          </a:xfrm>
          <a:prstGeom prst="rect">
            <a:avLst/>
          </a:prstGeom>
        </p:spPr>
        <p:txBody>
          <a:bodyPr/>
          <a:lstStyle/>
          <a:p>
            <a:r>
              <a:rPr lang="en-US" dirty="0" smtClean="0">
                <a:solidFill>
                  <a:schemeClr val="accent1">
                    <a:alpha val="98824"/>
                  </a:schemeClr>
                </a:solidFill>
              </a:rPr>
              <a:t>Course Modules</a:t>
            </a:r>
            <a:endParaRPr lang="en-US" dirty="0">
              <a:solidFill>
                <a:schemeClr val="accent1">
                  <a:alpha val="98824"/>
                </a:schemeClr>
              </a:solidFill>
            </a:endParaRPr>
          </a:p>
        </p:txBody>
      </p:sp>
      <p:graphicFrame>
        <p:nvGraphicFramePr>
          <p:cNvPr id="4" name="Content Placeholder 6"/>
          <p:cNvGraphicFramePr>
            <a:graphicFrameLocks/>
          </p:cNvGraphicFramePr>
          <p:nvPr>
            <p:extLst>
              <p:ext uri="{D42A27DB-BD31-4B8C-83A1-F6EECF244321}">
                <p14:modId xmlns:p14="http://schemas.microsoft.com/office/powerpoint/2010/main" val="2682736645"/>
              </p:ext>
            </p:extLst>
          </p:nvPr>
        </p:nvGraphicFramePr>
        <p:xfrm>
          <a:off x="345303" y="891089"/>
          <a:ext cx="11403180" cy="5710545"/>
        </p:xfrm>
        <a:graphic>
          <a:graphicData uri="http://schemas.openxmlformats.org/drawingml/2006/table">
            <a:tbl>
              <a:tblPr firstRow="1" bandRow="1">
                <a:tableStyleId>{5C22544A-7EE6-4342-B048-85BDC9FD1C3A}</a:tableStyleId>
              </a:tblPr>
              <a:tblGrid>
                <a:gridCol w="11403180"/>
              </a:tblGrid>
              <a:tr h="712020">
                <a:tc>
                  <a:txBody>
                    <a:bodyPr/>
                    <a:lstStyle/>
                    <a:p>
                      <a:r>
                        <a:rPr lang="en-US" sz="2400" b="0" dirty="0" smtClean="0">
                          <a:latin typeface="Segoe UI Light" panose="020B0502040204020203" pitchFamily="34" charset="0"/>
                          <a:cs typeface="Segoe UI Light" panose="020B0502040204020203" pitchFamily="34" charset="0"/>
                        </a:rPr>
                        <a:t>Getting started with PowerShell Desired</a:t>
                      </a:r>
                      <a:r>
                        <a:rPr lang="en-US" sz="2400" b="0" baseline="0" dirty="0" smtClean="0">
                          <a:latin typeface="Segoe UI Light" panose="020B0502040204020203" pitchFamily="34" charset="0"/>
                          <a:cs typeface="Segoe UI Light" panose="020B0502040204020203" pitchFamily="34" charset="0"/>
                        </a:rPr>
                        <a:t> State </a:t>
                      </a:r>
                      <a:r>
                        <a:rPr lang="en-US" sz="2400" b="0" baseline="0" dirty="0" err="1" smtClean="0">
                          <a:latin typeface="Segoe UI Light" panose="020B0502040204020203" pitchFamily="34" charset="0"/>
                          <a:cs typeface="Segoe UI Light" panose="020B0502040204020203" pitchFamily="34" charset="0"/>
                        </a:rPr>
                        <a:t>Config</a:t>
                      </a:r>
                      <a:r>
                        <a:rPr lang="en-US" sz="2400" b="0" baseline="0" dirty="0" smtClean="0">
                          <a:latin typeface="Segoe UI Light" panose="020B0502040204020203" pitchFamily="34" charset="0"/>
                          <a:cs typeface="Segoe UI Light" panose="020B0502040204020203" pitchFamily="34" charset="0"/>
                        </a:rPr>
                        <a:t> (DSC)</a:t>
                      </a:r>
                      <a:endParaRPr lang="en-US" sz="2400" dirty="0">
                        <a:latin typeface="Segoe UI Light" panose="020B0502040204020203" pitchFamily="34" charset="0"/>
                        <a:cs typeface="Segoe UI Light" panose="020B0502040204020203" pitchFamily="34" charset="0"/>
                      </a:endParaRPr>
                    </a:p>
                  </a:txBody>
                  <a:tcPr marL="91464" marR="91464" marT="34299" marB="34299" anchor="ctr"/>
                </a:tc>
              </a:tr>
              <a:tr h="747680">
                <a:tc>
                  <a:txBody>
                    <a:bodyPr/>
                    <a:lstStyle/>
                    <a:p>
                      <a:pPr marL="571500" indent="-571500">
                        <a:tabLst>
                          <a:tab pos="573088" algn="l"/>
                        </a:tabLst>
                      </a:pPr>
                      <a:r>
                        <a:rPr lang="en-US" sz="1900" dirty="0" smtClean="0">
                          <a:latin typeface="Segoe UI Light" panose="020B0502040204020203" pitchFamily="34" charset="0"/>
                          <a:cs typeface="Segoe UI Light" panose="020B0502040204020203" pitchFamily="34" charset="0"/>
                        </a:rPr>
                        <a:t>01 | Getting ready for DSC</a:t>
                      </a:r>
                    </a:p>
                    <a:p>
                      <a:pPr marL="571500" indent="-571500">
                        <a:tabLst>
                          <a:tab pos="511175" algn="l"/>
                        </a:tabLst>
                      </a:pPr>
                      <a:r>
                        <a:rPr lang="en-US" sz="1500" dirty="0" smtClean="0">
                          <a:latin typeface="Segoe UI Light" panose="020B0502040204020203" pitchFamily="34" charset="0"/>
                          <a:cs typeface="Segoe UI Light" panose="020B0502040204020203" pitchFamily="34" charset="0"/>
                        </a:rPr>
                        <a:t>    	Architecture overview along</a:t>
                      </a:r>
                      <a:r>
                        <a:rPr lang="en-US" sz="1500" baseline="0" dirty="0" smtClean="0">
                          <a:latin typeface="Segoe UI Light" panose="020B0502040204020203" pitchFamily="34" charset="0"/>
                          <a:cs typeface="Segoe UI Light" panose="020B0502040204020203" pitchFamily="34" charset="0"/>
                        </a:rPr>
                        <a:t> with resources and requirements for DSC</a:t>
                      </a:r>
                      <a:endParaRPr lang="en-US" sz="1500" dirty="0" smtClean="0">
                        <a:latin typeface="Segoe UI Light" panose="020B0502040204020203" pitchFamily="34" charset="0"/>
                        <a:cs typeface="Segoe UI Light" panose="020B0502040204020203" pitchFamily="34" charset="0"/>
                      </a:endParaRPr>
                    </a:p>
                  </a:txBody>
                  <a:tcPr marL="91464" marR="91464" marT="34299" marB="34299" anchor="ctr"/>
                </a:tc>
              </a:tr>
              <a:tr h="690745">
                <a:tc>
                  <a:txBody>
                    <a:bodyPr/>
                    <a:lstStyle/>
                    <a:p>
                      <a:pPr marL="573088" indent="-573088">
                        <a:tabLst/>
                      </a:pPr>
                      <a:r>
                        <a:rPr lang="en-US" sz="1900" dirty="0" smtClean="0">
                          <a:latin typeface="Segoe UI Light" panose="020B0502040204020203" pitchFamily="34" charset="0"/>
                          <a:cs typeface="Segoe UI Light" panose="020B0502040204020203" pitchFamily="34" charset="0"/>
                        </a:rPr>
                        <a:t>02 | Performing a push deployment</a:t>
                      </a:r>
                    </a:p>
                    <a:p>
                      <a:pPr marL="573088" indent="-573088">
                        <a:tabLst>
                          <a:tab pos="511175" algn="l"/>
                        </a:tabLst>
                      </a:pPr>
                      <a:r>
                        <a:rPr lang="en-US" sz="1500" dirty="0" smtClean="0">
                          <a:latin typeface="Segoe UI Light" panose="020B0502040204020203" pitchFamily="34" charset="0"/>
                          <a:cs typeface="Segoe UI Light" panose="020B0502040204020203" pitchFamily="34" charset="0"/>
                        </a:rPr>
                        <a:t> 	Perform a push deployment configuring the LCM and your first DSC configuration</a:t>
                      </a:r>
                    </a:p>
                  </a:txBody>
                  <a:tcPr marL="91464" marR="91464" marT="34299" marB="34299" anchor="ctr"/>
                </a:tc>
              </a:tr>
              <a:tr h="712020">
                <a:tc>
                  <a:txBody>
                    <a:bodyPr/>
                    <a:lstStyle/>
                    <a:p>
                      <a:pPr marL="573088" indent="-573088">
                        <a:tabLst/>
                      </a:pPr>
                      <a:r>
                        <a:rPr lang="en-US" sz="1900" b="1" dirty="0" smtClean="0">
                          <a:latin typeface="Segoe UI Light" panose="020B0502040204020203" pitchFamily="34" charset="0"/>
                          <a:cs typeface="Segoe UI Light" panose="020B0502040204020203" pitchFamily="34" charset="0"/>
                        </a:rPr>
                        <a:t>03 | Configuring Pull servers for deployment</a:t>
                      </a:r>
                    </a:p>
                    <a:p>
                      <a:pPr marL="573088" indent="-573088">
                        <a:tabLst>
                          <a:tab pos="511175" algn="l"/>
                        </a:tabLst>
                      </a:pPr>
                      <a:r>
                        <a:rPr lang="en-US" sz="1500" b="1" dirty="0" smtClean="0">
                          <a:latin typeface="Segoe UI Light" panose="020B0502040204020203" pitchFamily="34" charset="0"/>
                          <a:cs typeface="Segoe UI Light" panose="020B0502040204020203" pitchFamily="34" charset="0"/>
                        </a:rPr>
                        <a:t> 	Explore the Pull server options SMB and HTTP</a:t>
                      </a:r>
                    </a:p>
                  </a:txBody>
                  <a:tcPr marL="91464" marR="91464" marT="34299" marB="34299" anchor="ctr"/>
                </a:tc>
              </a:tr>
              <a:tr h="712020">
                <a:tc>
                  <a:txBody>
                    <a:bodyPr/>
                    <a:lstStyle/>
                    <a:p>
                      <a:pPr marL="573088" indent="-573088">
                        <a:tabLst/>
                      </a:pPr>
                      <a:r>
                        <a:rPr lang="en-US" sz="1900" dirty="0" smtClean="0">
                          <a:latin typeface="Segoe UI Light" panose="020B0502040204020203" pitchFamily="34" charset="0"/>
                          <a:cs typeface="Segoe UI Light" panose="020B0502040204020203" pitchFamily="34" charset="0"/>
                        </a:rPr>
                        <a:t>04 | Deploying configurations using a Pull server</a:t>
                      </a:r>
                    </a:p>
                    <a:p>
                      <a:pPr marL="573088" indent="-573088">
                        <a:tabLst>
                          <a:tab pos="511175" algn="l"/>
                        </a:tabLst>
                      </a:pPr>
                      <a:r>
                        <a:rPr lang="en-US" sz="1500" dirty="0" smtClean="0">
                          <a:latin typeface="Segoe UI Light" panose="020B0502040204020203" pitchFamily="34" charset="0"/>
                          <a:cs typeface="Segoe UI Light" panose="020B0502040204020203" pitchFamily="34" charset="0"/>
                        </a:rPr>
                        <a:t> 	Preparing your environment for pull configurations and querying diagnostic information</a:t>
                      </a:r>
                    </a:p>
                  </a:txBody>
                  <a:tcPr marL="91464" marR="91464" marT="34299" marB="34299" anchor="ctr"/>
                </a:tc>
              </a:tr>
              <a:tr h="712020">
                <a:tc>
                  <a:txBody>
                    <a:bodyPr/>
                    <a:lstStyle/>
                    <a:p>
                      <a:pPr marL="573088" indent="-573088">
                        <a:tabLst/>
                      </a:pPr>
                      <a:r>
                        <a:rPr lang="en-US" sz="1900" dirty="0" smtClean="0">
                          <a:latin typeface="Segoe UI Light" panose="020B0502040204020203" pitchFamily="34" charset="0"/>
                          <a:cs typeface="Segoe UI Light" panose="020B0502040204020203" pitchFamily="34" charset="0"/>
                        </a:rPr>
                        <a:t>05 | Resource</a:t>
                      </a:r>
                      <a:r>
                        <a:rPr lang="en-US" sz="1900" baseline="0" dirty="0" smtClean="0">
                          <a:latin typeface="Segoe UI Light" panose="020B0502040204020203" pitchFamily="34" charset="0"/>
                          <a:cs typeface="Segoe UI Light" panose="020B0502040204020203" pitchFamily="34" charset="0"/>
                        </a:rPr>
                        <a:t> roundup</a:t>
                      </a:r>
                    </a:p>
                    <a:p>
                      <a:pPr marL="573088" indent="-573088">
                        <a:tabLst/>
                      </a:pPr>
                      <a:r>
                        <a:rPr lang="en-US" sz="1500" dirty="0" smtClean="0">
                          <a:latin typeface="Segoe UI Light" panose="020B0502040204020203" pitchFamily="34" charset="0"/>
                          <a:cs typeface="Segoe UI Light" panose="020B0502040204020203" pitchFamily="34" charset="0"/>
                        </a:rPr>
                        <a:t>	Start working with the available</a:t>
                      </a:r>
                      <a:r>
                        <a:rPr lang="en-US" sz="1500" baseline="0" dirty="0" smtClean="0">
                          <a:latin typeface="Segoe UI Light" panose="020B0502040204020203" pitchFamily="34" charset="0"/>
                          <a:cs typeface="Segoe UI Light" panose="020B0502040204020203" pitchFamily="34" charset="0"/>
                        </a:rPr>
                        <a:t> resources in your configurations</a:t>
                      </a:r>
                    </a:p>
                  </a:txBody>
                  <a:tcPr marL="91464" marR="91464" marT="34299" marB="34299" anchor="ctr"/>
                </a:tc>
              </a:tr>
              <a:tr h="712020">
                <a:tc>
                  <a:txBody>
                    <a:bodyPr/>
                    <a:lstStyle/>
                    <a:p>
                      <a:pPr marL="571500" indent="-571500">
                        <a:tabLst>
                          <a:tab pos="573088" algn="l"/>
                        </a:tabLst>
                      </a:pPr>
                      <a:r>
                        <a:rPr lang="en-US" sz="1900" dirty="0" smtClean="0">
                          <a:latin typeface="Segoe UI Light" panose="020B0502040204020203" pitchFamily="34" charset="0"/>
                          <a:cs typeface="Segoe UI Light" panose="020B0502040204020203" pitchFamily="34" charset="0"/>
                        </a:rPr>
                        <a:t>06 | Writing better configurations</a:t>
                      </a:r>
                    </a:p>
                    <a:p>
                      <a:pPr marL="571500" indent="-571500">
                        <a:tabLst>
                          <a:tab pos="511175" algn="l"/>
                        </a:tabLst>
                      </a:pPr>
                      <a:r>
                        <a:rPr lang="en-US" sz="1500" dirty="0" smtClean="0">
                          <a:latin typeface="Segoe UI Light" panose="020B0502040204020203" pitchFamily="34" charset="0"/>
                          <a:cs typeface="Segoe UI Light" panose="020B0502040204020203" pitchFamily="34" charset="0"/>
                        </a:rPr>
                        <a:t>    	Enhance your configurations with parameters,</a:t>
                      </a:r>
                      <a:r>
                        <a:rPr lang="en-US" sz="1500" baseline="0" dirty="0" smtClean="0">
                          <a:latin typeface="Segoe UI Light" panose="020B0502040204020203" pitchFamily="34" charset="0"/>
                          <a:cs typeface="Segoe UI Light" panose="020B0502040204020203" pitchFamily="34" charset="0"/>
                        </a:rPr>
                        <a:t> credentials and more</a:t>
                      </a:r>
                      <a:endParaRPr lang="en-US" sz="1500" dirty="0" smtClean="0">
                        <a:latin typeface="Segoe UI Light" panose="020B0502040204020203" pitchFamily="34" charset="0"/>
                        <a:cs typeface="Segoe UI Light" panose="020B0502040204020203" pitchFamily="34" charset="0"/>
                      </a:endParaRPr>
                    </a:p>
                  </a:txBody>
                  <a:tcPr marL="91464" marR="91464" marT="34299" marB="34299" anchor="ctr"/>
                </a:tc>
              </a:tr>
              <a:tr h="712020">
                <a:tc>
                  <a:txBody>
                    <a:bodyPr/>
                    <a:lstStyle/>
                    <a:p>
                      <a:pPr marL="573088" indent="-573088">
                        <a:tabLst/>
                      </a:pPr>
                      <a:r>
                        <a:rPr lang="en-US" sz="1900" dirty="0" smtClean="0">
                          <a:latin typeface="Segoe UI Light" panose="020B0502040204020203" pitchFamily="34" charset="0"/>
                          <a:cs typeface="Segoe UI Light" panose="020B0502040204020203" pitchFamily="34" charset="0"/>
                        </a:rPr>
                        <a:t>07 | DSC and Linux</a:t>
                      </a:r>
                    </a:p>
                    <a:p>
                      <a:pPr marL="573088" indent="-573088">
                        <a:tabLst>
                          <a:tab pos="511175" algn="l"/>
                        </a:tabLst>
                      </a:pPr>
                      <a:r>
                        <a:rPr lang="en-US" sz="1500" dirty="0" smtClean="0">
                          <a:latin typeface="Segoe UI Light" panose="020B0502040204020203" pitchFamily="34" charset="0"/>
                          <a:cs typeface="Segoe UI Light" panose="020B0502040204020203" pitchFamily="34" charset="0"/>
                        </a:rPr>
                        <a:t> 	Start working cross platform with configuring Linux</a:t>
                      </a:r>
                    </a:p>
                  </a:txBody>
                  <a:tcPr marL="91464" marR="91464" marT="34299" marB="34299" anchor="ctr"/>
                </a:tc>
              </a:tr>
            </a:tbl>
          </a:graphicData>
        </a:graphic>
      </p:graphicFrame>
    </p:spTree>
    <p:extLst>
      <p:ext uri="{BB962C8B-B14F-4D97-AF65-F5344CB8AC3E}">
        <p14:creationId xmlns:p14="http://schemas.microsoft.com/office/powerpoint/2010/main" val="402929565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lIns="91440" anchor="b"/>
          <a:lstStyle/>
          <a:p>
            <a:pPr marL="571500" indent="-571500">
              <a:tabLst>
                <a:tab pos="573088" algn="l"/>
              </a:tabLst>
            </a:pPr>
            <a:r>
              <a:rPr lang="en-US" dirty="0" smtClean="0"/>
              <a:t>03 | </a:t>
            </a:r>
            <a:r>
              <a:rPr lang="en-US" dirty="0"/>
              <a:t>Configuring Pull servers </a:t>
            </a:r>
            <a:r>
              <a:rPr lang="en-US" dirty="0" smtClean="0"/>
              <a:t>for 			deployment</a:t>
            </a:r>
            <a:endParaRPr lang="en-US" dirty="0"/>
          </a:p>
        </p:txBody>
      </p:sp>
      <p:sp>
        <p:nvSpPr>
          <p:cNvPr id="4" name="Subtitle 3"/>
          <p:cNvSpPr>
            <a:spLocks noGrp="1"/>
          </p:cNvSpPr>
          <p:nvPr>
            <p:ph type="subTitle" idx="1"/>
          </p:nvPr>
        </p:nvSpPr>
        <p:spPr/>
        <p:txBody>
          <a:bodyPr/>
          <a:lstStyle/>
          <a:p>
            <a:r>
              <a:rPr lang="en-US" dirty="0"/>
              <a:t>Jeffrey Snover | Distinguished Engineer &amp; Lead Architect</a:t>
            </a:r>
          </a:p>
          <a:p>
            <a:r>
              <a:rPr lang="en-US" dirty="0"/>
              <a:t>Jason Helmick | Author/Evangelist, Pluralsight</a:t>
            </a:r>
          </a:p>
        </p:txBody>
      </p:sp>
    </p:spTree>
    <p:extLst>
      <p:ext uri="{BB962C8B-B14F-4D97-AF65-F5344CB8AC3E}">
        <p14:creationId xmlns:p14="http://schemas.microsoft.com/office/powerpoint/2010/main" val="7323622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The Purpose of a Pull Server</a:t>
            </a:r>
          </a:p>
          <a:p>
            <a:r>
              <a:rPr lang="en-GB" dirty="0" smtClean="0"/>
              <a:t>Configuring SMB pull server</a:t>
            </a:r>
          </a:p>
          <a:p>
            <a:r>
              <a:rPr lang="en-GB" dirty="0" smtClean="0"/>
              <a:t>Configuring HTTP pull server</a:t>
            </a:r>
          </a:p>
          <a:p>
            <a:r>
              <a:rPr lang="en-GB" dirty="0" smtClean="0"/>
              <a:t>Configuring HTTPS pull server</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84021804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69239" y="3429001"/>
            <a:ext cx="11653523" cy="1796217"/>
          </a:xfrm>
          <a:prstGeom prst="rect">
            <a:avLst/>
          </a:prstGeom>
        </p:spPr>
        <p:txBody>
          <a:bodyPr lIns="121917" tIns="60958" rIns="121917" bIns="60958"/>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r>
              <a:rPr lang="en-GB" sz="8000" dirty="0" smtClean="0">
                <a:solidFill>
                  <a:schemeClr val="bg1">
                    <a:alpha val="98824"/>
                  </a:schemeClr>
                </a:solidFill>
              </a:rPr>
              <a:t>The Purpose of a Pull Server</a:t>
            </a:r>
            <a:endParaRPr lang="en-GB" sz="8000" dirty="0">
              <a:solidFill>
                <a:schemeClr val="bg1">
                  <a:alpha val="98824"/>
                </a:schemeClr>
              </a:solidFill>
            </a:endParaRPr>
          </a:p>
        </p:txBody>
      </p:sp>
    </p:spTree>
    <p:extLst>
      <p:ext uri="{BB962C8B-B14F-4D97-AF65-F5344CB8AC3E}">
        <p14:creationId xmlns:p14="http://schemas.microsoft.com/office/powerpoint/2010/main" val="81920591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SMB pull server</a:t>
            </a:r>
            <a:endParaRPr lang="en-US" dirty="0"/>
          </a:p>
        </p:txBody>
      </p:sp>
      <p:sp>
        <p:nvSpPr>
          <p:cNvPr id="3" name="Content Placeholder 2"/>
          <p:cNvSpPr>
            <a:spLocks noGrp="1"/>
          </p:cNvSpPr>
          <p:nvPr>
            <p:ph sz="quarter" idx="10"/>
          </p:nvPr>
        </p:nvSpPr>
        <p:spPr/>
        <p:txBody>
          <a:bodyPr/>
          <a:lstStyle/>
          <a:p>
            <a:endParaRPr lang="en-US" dirty="0" smtClean="0"/>
          </a:p>
          <a:p>
            <a:r>
              <a:rPr lang="en-US" dirty="0" smtClean="0"/>
              <a:t>SMB pull server is the simplest to configure</a:t>
            </a:r>
          </a:p>
          <a:p>
            <a:r>
              <a:rPr lang="en-US" dirty="0" smtClean="0"/>
              <a:t>Create and configure an SMB Share </a:t>
            </a:r>
          </a:p>
          <a:p>
            <a:r>
              <a:rPr lang="en-US" dirty="0" smtClean="0"/>
              <a:t>Store the MOF and Resource Modules in the share</a:t>
            </a:r>
          </a:p>
          <a:p>
            <a:r>
              <a:rPr lang="en-US" dirty="0" smtClean="0"/>
              <a:t>Configure the clients LCM</a:t>
            </a:r>
          </a:p>
        </p:txBody>
      </p:sp>
    </p:spTree>
    <p:extLst>
      <p:ext uri="{BB962C8B-B14F-4D97-AF65-F5344CB8AC3E}">
        <p14:creationId xmlns:p14="http://schemas.microsoft.com/office/powerpoint/2010/main" val="3601363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HTTP pull server</a:t>
            </a:r>
            <a:endParaRPr lang="en-US" dirty="0"/>
          </a:p>
        </p:txBody>
      </p:sp>
      <p:sp>
        <p:nvSpPr>
          <p:cNvPr id="3" name="Content Placeholder 2"/>
          <p:cNvSpPr>
            <a:spLocks noGrp="1"/>
          </p:cNvSpPr>
          <p:nvPr>
            <p:ph sz="quarter" idx="10"/>
          </p:nvPr>
        </p:nvSpPr>
        <p:spPr/>
        <p:txBody>
          <a:bodyPr/>
          <a:lstStyle/>
          <a:p>
            <a:r>
              <a:rPr lang="en-US" dirty="0" smtClean="0"/>
              <a:t>Need resource module </a:t>
            </a:r>
            <a:r>
              <a:rPr lang="en-US" dirty="0" err="1" smtClean="0"/>
              <a:t>xPSDesiredStateConfiguration</a:t>
            </a:r>
            <a:endParaRPr lang="en-US" dirty="0" smtClean="0"/>
          </a:p>
          <a:p>
            <a:r>
              <a:rPr lang="en-US" dirty="0" smtClean="0"/>
              <a:t>How do you get it?</a:t>
            </a:r>
          </a:p>
          <a:p>
            <a:r>
              <a:rPr lang="en-US" dirty="0" smtClean="0"/>
              <a:t>Where do you put it?</a:t>
            </a:r>
          </a:p>
          <a:p>
            <a:r>
              <a:rPr lang="en-US" dirty="0" smtClean="0"/>
              <a:t>Use module to create an HTTP pull server configuration</a:t>
            </a:r>
          </a:p>
          <a:p>
            <a:r>
              <a:rPr lang="en-US" dirty="0" smtClean="0"/>
              <a:t>Configure the clients for HTTP pull server</a:t>
            </a:r>
          </a:p>
        </p:txBody>
      </p:sp>
    </p:spTree>
    <p:extLst>
      <p:ext uri="{BB962C8B-B14F-4D97-AF65-F5344CB8AC3E}">
        <p14:creationId xmlns:p14="http://schemas.microsoft.com/office/powerpoint/2010/main" val="3601363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HTTPS pull server</a:t>
            </a:r>
            <a:endParaRPr lang="en-US" dirty="0"/>
          </a:p>
        </p:txBody>
      </p:sp>
      <p:sp>
        <p:nvSpPr>
          <p:cNvPr id="3" name="Content Placeholder 2"/>
          <p:cNvSpPr>
            <a:spLocks noGrp="1"/>
          </p:cNvSpPr>
          <p:nvPr>
            <p:ph sz="quarter" idx="10"/>
          </p:nvPr>
        </p:nvSpPr>
        <p:spPr/>
        <p:txBody>
          <a:bodyPr/>
          <a:lstStyle/>
          <a:p>
            <a:r>
              <a:rPr lang="en-US" dirty="0"/>
              <a:t>Need resource module </a:t>
            </a:r>
            <a:r>
              <a:rPr lang="en-US" dirty="0" err="1"/>
              <a:t>xPSDesiredStateConfiguration</a:t>
            </a:r>
            <a:endParaRPr lang="en-US" dirty="0"/>
          </a:p>
          <a:p>
            <a:r>
              <a:rPr lang="en-US" dirty="0" smtClean="0"/>
              <a:t>Need a certificate and its thumbprint</a:t>
            </a:r>
          </a:p>
          <a:p>
            <a:r>
              <a:rPr lang="en-US" dirty="0" smtClean="0"/>
              <a:t>Use </a:t>
            </a:r>
            <a:r>
              <a:rPr lang="en-US" dirty="0"/>
              <a:t>module to create an </a:t>
            </a:r>
            <a:r>
              <a:rPr lang="en-US" dirty="0" smtClean="0"/>
              <a:t>HTTPS </a:t>
            </a:r>
            <a:r>
              <a:rPr lang="en-US" dirty="0"/>
              <a:t>pull server configuration</a:t>
            </a:r>
          </a:p>
          <a:p>
            <a:r>
              <a:rPr lang="en-US" dirty="0"/>
              <a:t>Configure the clients for </a:t>
            </a:r>
            <a:r>
              <a:rPr lang="en-US" dirty="0" smtClean="0"/>
              <a:t>HTTPS </a:t>
            </a:r>
            <a:r>
              <a:rPr lang="en-US" dirty="0"/>
              <a:t>pull server</a:t>
            </a:r>
          </a:p>
          <a:p>
            <a:endParaRPr lang="en-US" dirty="0"/>
          </a:p>
        </p:txBody>
      </p:sp>
    </p:spTree>
    <p:extLst>
      <p:ext uri="{BB962C8B-B14F-4D97-AF65-F5344CB8AC3E}">
        <p14:creationId xmlns:p14="http://schemas.microsoft.com/office/powerpoint/2010/main" val="3601363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040616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odule xmlns="ECB33B61-35A5-40F7-9FCB-7B77EAE9702F" xsi:nil="true"/>
    <Status xmlns="ECB33B61-35A5-40F7-9FCB-7B77EAE9702F">Final</Status>
    <Content_x0020_Type xmlns="ECB33B61-35A5-40F7-9FCB-7B77EAE9702F">Slide Presentation</Content_x0020_Typ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9DA82FA9D3EFE43A68DFB2081BA769A" ma:contentTypeVersion="" ma:contentTypeDescription="Create a new document." ma:contentTypeScope="" ma:versionID="f3fa03cd6f6165605c606db20df64793">
  <xsd:schema xmlns:xsd="http://www.w3.org/2001/XMLSchema" xmlns:xs="http://www.w3.org/2001/XMLSchema" xmlns:p="http://schemas.microsoft.com/office/2006/metadata/properties" xmlns:ns2="ECB33B61-35A5-40F7-9FCB-7B77EAE9702F" targetNamespace="http://schemas.microsoft.com/office/2006/metadata/properties" ma:root="true" ma:fieldsID="f7437e04c53ddd0185ee08ed0447e344" ns2:_="">
    <xsd:import namespace="ECB33B61-35A5-40F7-9FCB-7B77EAE9702F"/>
    <xsd:element name="properties">
      <xsd:complexType>
        <xsd:sequence>
          <xsd:element name="documentManagement">
            <xsd:complexType>
              <xsd:all>
                <xsd:element ref="ns2:Content_x0020_Type"/>
                <xsd:element ref="ns2:Module" minOccurs="0"/>
                <xsd:element ref="ns2:Status"/>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B33B61-35A5-40F7-9FCB-7B77EAE9702F"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Meeting Recordings"/>
          <xsd:enumeration value="Slide Presentation"/>
          <xsd:enumeration value="Slide Presentation Policheck"/>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ECB33B61-35A5-40F7-9FCB-7B77EAE9702F"/>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D2422B1B-1FDA-412E-BD49-2BC2FCA355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B33B61-35A5-40F7-9FCB-7B77EAE9702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4882</TotalTime>
  <Words>236</Words>
  <Application>Microsoft Macintosh PowerPoint</Application>
  <PresentationFormat>Custom</PresentationFormat>
  <Paragraphs>51</Paragraphs>
  <Slides>9</Slides>
  <Notes>6</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1_Office Theme</vt:lpstr>
      <vt:lpstr>Getting Started with PowerShell Desired State Configuration (DSC)</vt:lpstr>
      <vt:lpstr>Course Modules</vt:lpstr>
      <vt:lpstr>PowerPoint Presentation</vt:lpstr>
      <vt:lpstr>Module Overview</vt:lpstr>
      <vt:lpstr>PowerPoint Presentation</vt:lpstr>
      <vt:lpstr>Configuring SMB pull server</vt:lpstr>
      <vt:lpstr>Configuring HTTP pull server</vt:lpstr>
      <vt:lpstr>Configuring HTTPS pull server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Jason Helmick</cp:lastModifiedBy>
  <cp:revision>131</cp:revision>
  <dcterms:created xsi:type="dcterms:W3CDTF">2013-02-15T23:12:42Z</dcterms:created>
  <dcterms:modified xsi:type="dcterms:W3CDTF">2015-02-23T20:27:44Z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0x01010029DA82FA9D3EFE43A68DFB2081BA769A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