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1" r:id="rId5"/>
    <p:sldId id="286" r:id="rId6"/>
    <p:sldId id="304" r:id="rId7"/>
    <p:sldId id="305" r:id="rId8"/>
    <p:sldId id="306" r:id="rId9"/>
    <p:sldId id="307" r:id="rId10"/>
    <p:sldId id="342" r:id="rId11"/>
    <p:sldId id="34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00" d="100"/>
          <a:sy n="100" d="100"/>
        </p:scale>
        <p:origin x="-416" y="-9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699568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lIns="121917" tIns="60958" rIns="121917" bIns="60958" anchor="ctr">
            <a:noAutofit/>
          </a:bodyPr>
          <a:lstStyle>
            <a:lvl1pPr marL="0" marR="0" indent="0" algn="l" defTabSz="914584"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6" y="3117274"/>
            <a:ext cx="10723468" cy="1383983"/>
          </a:xfrm>
          <a:prstGeom prst="rect">
            <a:avLst/>
          </a:prstGeom>
        </p:spPr>
        <p:txBody>
          <a:bodyPr lIns="121917" tIns="60958" rIns="121917" bIns="60958"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1914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74" r:id="rId11"/>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a:t>
            </a:r>
            <a:r>
              <a:rPr lang="en-US" dirty="0" smtClean="0"/>
              <a:t>Author/Evangelist, Pluralsight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PowerShell Desired State Configuration (DSC)</a:t>
            </a:r>
            <a:endParaRPr lang="en-US" sz="4000" dirty="0"/>
          </a:p>
        </p:txBody>
      </p:sp>
    </p:spTree>
    <p:extLst>
      <p:ext uri="{BB962C8B-B14F-4D97-AF65-F5344CB8AC3E}">
        <p14:creationId xmlns:p14="http://schemas.microsoft.com/office/powerpoint/2010/main" val="1665733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423335" y="266701"/>
            <a:ext cx="10731500" cy="747713"/>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4" name="Content Placeholder 6"/>
          <p:cNvGraphicFramePr>
            <a:graphicFrameLocks/>
          </p:cNvGraphicFramePr>
          <p:nvPr>
            <p:extLst>
              <p:ext uri="{D42A27DB-BD31-4B8C-83A1-F6EECF244321}">
                <p14:modId xmlns:p14="http://schemas.microsoft.com/office/powerpoint/2010/main" val="2249582203"/>
              </p:ext>
            </p:extLst>
          </p:nvPr>
        </p:nvGraphicFramePr>
        <p:xfrm>
          <a:off x="345303" y="891089"/>
          <a:ext cx="11403180" cy="5710545"/>
        </p:xfrm>
        <a:graphic>
          <a:graphicData uri="http://schemas.openxmlformats.org/drawingml/2006/table">
            <a:tbl>
              <a:tblPr firstRow="1" bandRow="1">
                <a:tableStyleId>{5C22544A-7EE6-4342-B048-85BDC9FD1C3A}</a:tableStyleId>
              </a:tblPr>
              <a:tblGrid>
                <a:gridCol w="11403180"/>
              </a:tblGrid>
              <a:tr h="712020">
                <a:tc>
                  <a:txBody>
                    <a:bodyPr/>
                    <a:lstStyle/>
                    <a:p>
                      <a:r>
                        <a:rPr lang="en-US" sz="2400" b="0" dirty="0" smtClean="0">
                          <a:latin typeface="Segoe UI Light" panose="020B0502040204020203" pitchFamily="34" charset="0"/>
                          <a:cs typeface="Segoe UI Light" panose="020B0502040204020203" pitchFamily="34" charset="0"/>
                        </a:rPr>
                        <a:t>Getting started with PowerShell Desired</a:t>
                      </a:r>
                      <a:r>
                        <a:rPr lang="en-US" sz="2400" b="0" baseline="0" dirty="0" smtClean="0">
                          <a:latin typeface="Segoe UI Light" panose="020B0502040204020203" pitchFamily="34" charset="0"/>
                          <a:cs typeface="Segoe UI Light" panose="020B0502040204020203" pitchFamily="34" charset="0"/>
                        </a:rPr>
                        <a:t> State </a:t>
                      </a:r>
                      <a:r>
                        <a:rPr lang="en-US" sz="2400" b="0" baseline="0" dirty="0" err="1" smtClean="0">
                          <a:latin typeface="Segoe UI Light" panose="020B0502040204020203" pitchFamily="34" charset="0"/>
                          <a:cs typeface="Segoe UI Light" panose="020B0502040204020203" pitchFamily="34" charset="0"/>
                        </a:rPr>
                        <a:t>Config</a:t>
                      </a:r>
                      <a:r>
                        <a:rPr lang="en-US" sz="2400" b="0" baseline="0" dirty="0" smtClean="0">
                          <a:latin typeface="Segoe UI Light" panose="020B0502040204020203" pitchFamily="34" charset="0"/>
                          <a:cs typeface="Segoe UI Light" panose="020B0502040204020203" pitchFamily="34" charset="0"/>
                        </a:rPr>
                        <a:t> (DSC)</a:t>
                      </a:r>
                      <a:endParaRPr lang="en-US" sz="2400" dirty="0">
                        <a:latin typeface="Segoe UI Light" panose="020B0502040204020203" pitchFamily="34" charset="0"/>
                        <a:cs typeface="Segoe UI Light" panose="020B0502040204020203" pitchFamily="34" charset="0"/>
                      </a:endParaRPr>
                    </a:p>
                  </a:txBody>
                  <a:tcPr marL="91464" marR="91464" marT="34299" marB="34299" anchor="ctr"/>
                </a:tc>
              </a:tr>
              <a:tr h="74768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01 | Getting ready for DSC</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Architecture overview along</a:t>
                      </a:r>
                      <a:r>
                        <a:rPr lang="en-US" sz="1500" baseline="0" dirty="0" smtClean="0">
                          <a:latin typeface="Segoe UI Light" panose="020B0502040204020203" pitchFamily="34" charset="0"/>
                          <a:cs typeface="Segoe UI Light" panose="020B0502040204020203" pitchFamily="34" charset="0"/>
                        </a:rPr>
                        <a:t> with resources and requirements for DSC</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690745">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02 | Performing a push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Perform a push deployment configuring the LCM and your first DSC configuration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03 | Configuring Pull servers for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Explore the Pull server options SMB and HTTP</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04 | Deploying configurations using a Pull server</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Preparing your environment for pull configurations and querying diagnostic information</a:t>
                      </a:r>
                    </a:p>
                  </a:txBody>
                  <a:tcPr marL="91464" marR="91464" marT="34299" marB="34299" anchor="ctr"/>
                </a:tc>
              </a:tr>
              <a:tr h="712020">
                <a:tc>
                  <a:txBody>
                    <a:bodyPr/>
                    <a:lstStyle/>
                    <a:p>
                      <a:pPr marL="573088" indent="-573088">
                        <a:tabLst/>
                      </a:pPr>
                      <a:r>
                        <a:rPr lang="en-US" sz="1900" b="1" dirty="0" smtClean="0">
                          <a:latin typeface="Segoe UI Light" panose="020B0502040204020203" pitchFamily="34" charset="0"/>
                          <a:cs typeface="Segoe UI Light" panose="020B0502040204020203" pitchFamily="34" charset="0"/>
                        </a:rPr>
                        <a:t>05 | Resource</a:t>
                      </a:r>
                      <a:r>
                        <a:rPr lang="en-US" sz="1900" b="1" baseline="0" dirty="0" smtClean="0">
                          <a:latin typeface="Segoe UI Light" panose="020B0502040204020203" pitchFamily="34" charset="0"/>
                          <a:cs typeface="Segoe UI Light" panose="020B0502040204020203" pitchFamily="34" charset="0"/>
                        </a:rPr>
                        <a:t> roundup</a:t>
                      </a:r>
                    </a:p>
                    <a:p>
                      <a:pPr marL="573088" indent="-573088">
                        <a:tabLst/>
                      </a:pPr>
                      <a:r>
                        <a:rPr lang="en-US" sz="1500" b="1" dirty="0" smtClean="0">
                          <a:latin typeface="Segoe UI Light" panose="020B0502040204020203" pitchFamily="34" charset="0"/>
                          <a:cs typeface="Segoe UI Light" panose="020B0502040204020203" pitchFamily="34" charset="0"/>
                        </a:rPr>
                        <a:t>	Start working with the available</a:t>
                      </a:r>
                      <a:r>
                        <a:rPr lang="en-US" sz="1500" b="1" baseline="0" dirty="0" smtClean="0">
                          <a:latin typeface="Segoe UI Light" panose="020B0502040204020203" pitchFamily="34" charset="0"/>
                          <a:cs typeface="Segoe UI Light" panose="020B0502040204020203" pitchFamily="34" charset="0"/>
                        </a:rPr>
                        <a:t> resources in your configurations</a:t>
                      </a:r>
                    </a:p>
                  </a:txBody>
                  <a:tcPr marL="91464" marR="91464" marT="34299" marB="34299" anchor="ctr"/>
                </a:tc>
              </a:tr>
              <a:tr h="71202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06 | Writing better configurations</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Enhance your configurations with parameters,</a:t>
                      </a:r>
                      <a:r>
                        <a:rPr lang="en-US" sz="1500" baseline="0" dirty="0" smtClean="0">
                          <a:latin typeface="Segoe UI Light" panose="020B0502040204020203" pitchFamily="34" charset="0"/>
                          <a:cs typeface="Segoe UI Light" panose="020B0502040204020203" pitchFamily="34" charset="0"/>
                        </a:rPr>
                        <a:t> credentials and more</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07 | DSC and Linux</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Start working cross platform with configuring Linux</a:t>
                      </a:r>
                    </a:p>
                  </a:txBody>
                  <a:tcPr marL="91464" marR="91464" marT="34299" marB="34299" anchor="ctr"/>
                </a:tc>
              </a:tr>
            </a:tbl>
          </a:graphicData>
        </a:graphic>
      </p:graphicFrame>
    </p:spTree>
    <p:extLst>
      <p:ext uri="{BB962C8B-B14F-4D97-AF65-F5344CB8AC3E}">
        <p14:creationId xmlns:p14="http://schemas.microsoft.com/office/powerpoint/2010/main" val="4029295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05 | </a:t>
            </a:r>
            <a:r>
              <a:rPr lang="en-US" dirty="0"/>
              <a:t>Resource </a:t>
            </a:r>
            <a:r>
              <a:rPr lang="en-US" dirty="0" smtClean="0"/>
              <a:t>roundup</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Working with the built-in resources</a:t>
            </a:r>
          </a:p>
          <a:p>
            <a:r>
              <a:rPr lang="en-GB" dirty="0" smtClean="0"/>
              <a:t>Adding resources</a:t>
            </a:r>
          </a:p>
          <a:p>
            <a:r>
              <a:rPr lang="en-GB" dirty="0" smtClean="0"/>
              <a:t>Adding resources to a pull server</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the built-in resources</a:t>
            </a:r>
            <a:endParaRPr lang="en-US" dirty="0"/>
          </a:p>
        </p:txBody>
      </p:sp>
      <p:sp>
        <p:nvSpPr>
          <p:cNvPr id="3" name="Content Placeholder 2"/>
          <p:cNvSpPr>
            <a:spLocks noGrp="1"/>
          </p:cNvSpPr>
          <p:nvPr>
            <p:ph sz="quarter" idx="10"/>
          </p:nvPr>
        </p:nvSpPr>
        <p:spPr/>
        <p:txBody>
          <a:bodyPr/>
          <a:lstStyle/>
          <a:p>
            <a:r>
              <a:rPr lang="en-US" dirty="0" smtClean="0"/>
              <a:t>The current built-in resources</a:t>
            </a:r>
          </a:p>
        </p:txBody>
      </p:sp>
      <p:pic>
        <p:nvPicPr>
          <p:cNvPr id="4" name="Picture 3" descr="resour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37" y="2371204"/>
            <a:ext cx="10606916" cy="3918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2191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Adding Resources - Locally</a:t>
            </a:r>
            <a:endParaRPr lang="en-GB" sz="8000" dirty="0">
              <a:solidFill>
                <a:schemeClr val="bg1">
                  <a:alpha val="98824"/>
                </a:schemeClr>
              </a:solidFill>
            </a:endParaRPr>
          </a:p>
        </p:txBody>
      </p:sp>
    </p:spTree>
    <p:extLst>
      <p:ext uri="{BB962C8B-B14F-4D97-AF65-F5344CB8AC3E}">
        <p14:creationId xmlns:p14="http://schemas.microsoft.com/office/powerpoint/2010/main" val="3493511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Adding Resources – Pull server</a:t>
            </a:r>
            <a:endParaRPr lang="en-GB" sz="8000" dirty="0">
              <a:solidFill>
                <a:schemeClr val="bg1">
                  <a:alpha val="98824"/>
                </a:schemeClr>
              </a:solidFill>
            </a:endParaRPr>
          </a:p>
        </p:txBody>
      </p:sp>
    </p:spTree>
    <p:extLst>
      <p:ext uri="{BB962C8B-B14F-4D97-AF65-F5344CB8AC3E}">
        <p14:creationId xmlns:p14="http://schemas.microsoft.com/office/powerpoint/2010/main" val="34930628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6994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CB33B61-35A5-40F7-9FCB-7B77EAE9702F" xsi:nil="true"/>
    <Status xmlns="ECB33B61-35A5-40F7-9FCB-7B77EAE9702F">Final</Status>
    <Content_x0020_Type xmlns="ECB33B61-35A5-40F7-9FCB-7B77EAE9702F">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DA82FA9D3EFE43A68DFB2081BA769A" ma:contentTypeVersion="" ma:contentTypeDescription="Create a new document." ma:contentTypeScope="" ma:versionID="f3fa03cd6f6165605c606db20df64793">
  <xsd:schema xmlns:xsd="http://www.w3.org/2001/XMLSchema" xmlns:xs="http://www.w3.org/2001/XMLSchema" xmlns:p="http://schemas.microsoft.com/office/2006/metadata/properties" xmlns:ns2="ECB33B61-35A5-40F7-9FCB-7B77EAE9702F" targetNamespace="http://schemas.microsoft.com/office/2006/metadata/properties" ma:root="true" ma:fieldsID="f7437e04c53ddd0185ee08ed0447e344" ns2:_="">
    <xsd:import namespace="ECB33B61-35A5-40F7-9FCB-7B77EAE9702F"/>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B33B61-35A5-40F7-9FCB-7B77EAE9702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ECB33B61-35A5-40F7-9FCB-7B77EAE9702F"/>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2422B1B-1FDA-412E-BD49-2BC2FCA3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B33B61-35A5-40F7-9FCB-7B77EAE970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4882</TotalTime>
  <Words>148</Words>
  <Application>Microsoft Macintosh PowerPoint</Application>
  <PresentationFormat>Custom</PresentationFormat>
  <Paragraphs>34</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1_Office Theme</vt:lpstr>
      <vt:lpstr>Getting Started with PowerShell Desired State Configuration (DSC)</vt:lpstr>
      <vt:lpstr>Course Modules</vt:lpstr>
      <vt:lpstr>PowerPoint Presentation</vt:lpstr>
      <vt:lpstr>Module Overview</vt:lpstr>
      <vt:lpstr>Working with the built-in resources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Jason Helmick</cp:lastModifiedBy>
  <cp:revision>131</cp:revision>
  <dcterms:created xsi:type="dcterms:W3CDTF">2013-02-15T23:12:42Z</dcterms:created>
  <dcterms:modified xsi:type="dcterms:W3CDTF">2015-02-23T20:29:44Z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0x01010029DA82FA9D3EFE43A68DFB2081BA769A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