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handoutMasterIdLst>
    <p:handoutMasterId r:id="rId55"/>
  </p:handoutMasterIdLst>
  <p:sldIdLst>
    <p:sldId id="271" r:id="rId5"/>
    <p:sldId id="317" r:id="rId6"/>
    <p:sldId id="318" r:id="rId7"/>
    <p:sldId id="286" r:id="rId8"/>
    <p:sldId id="275" r:id="rId9"/>
    <p:sldId id="276" r:id="rId10"/>
    <p:sldId id="277" r:id="rId11"/>
    <p:sldId id="278" r:id="rId12"/>
    <p:sldId id="282" r:id="rId13"/>
    <p:sldId id="319" r:id="rId14"/>
    <p:sldId id="320" r:id="rId15"/>
    <p:sldId id="321" r:id="rId16"/>
    <p:sldId id="292" r:id="rId17"/>
    <p:sldId id="293" r:id="rId18"/>
    <p:sldId id="340" r:id="rId19"/>
    <p:sldId id="323" r:id="rId20"/>
    <p:sldId id="322" r:id="rId21"/>
    <p:sldId id="324" r:id="rId22"/>
    <p:sldId id="325" r:id="rId23"/>
    <p:sldId id="296" r:id="rId24"/>
    <p:sldId id="297" r:id="rId25"/>
    <p:sldId id="341" r:id="rId26"/>
    <p:sldId id="326" r:id="rId27"/>
    <p:sldId id="327" r:id="rId28"/>
    <p:sldId id="328" r:id="rId29"/>
    <p:sldId id="300" r:id="rId30"/>
    <p:sldId id="301" r:id="rId31"/>
    <p:sldId id="303" r:id="rId32"/>
    <p:sldId id="329" r:id="rId33"/>
    <p:sldId id="330" r:id="rId34"/>
    <p:sldId id="331" r:id="rId35"/>
    <p:sldId id="304" r:id="rId36"/>
    <p:sldId id="305" r:id="rId37"/>
    <p:sldId id="306" r:id="rId38"/>
    <p:sldId id="307" r:id="rId39"/>
    <p:sldId id="342" r:id="rId40"/>
    <p:sldId id="308" r:id="rId41"/>
    <p:sldId id="309" r:id="rId42"/>
    <p:sldId id="343" r:id="rId43"/>
    <p:sldId id="344" r:id="rId44"/>
    <p:sldId id="345" r:id="rId45"/>
    <p:sldId id="336" r:id="rId46"/>
    <p:sldId id="312" r:id="rId47"/>
    <p:sldId id="313" r:id="rId48"/>
    <p:sldId id="346" r:id="rId49"/>
    <p:sldId id="337" r:id="rId50"/>
    <p:sldId id="347" r:id="rId51"/>
    <p:sldId id="315" r:id="rId52"/>
    <p:sldId id="26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20" d="100"/>
          <a:sy n="120" d="100"/>
        </p:scale>
        <p:origin x="-96" y="-14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2/23/15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1275" y="74613"/>
            <a:ext cx="3316288" cy="186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024516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46</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925211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a:prstGeom prst="rect">
            <a:avLst/>
          </a:prstGeom>
        </p:spPr>
        <p:txBody>
          <a:bodyPr lIns="121917" tIns="60958" rIns="121917" bIns="60958">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pPr marL="0" marR="0" lvl="0" indent="0" algn="l" defTabSz="91458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4" y="2739679"/>
            <a:ext cx="10248393" cy="1378644"/>
          </a:xfrm>
          <a:prstGeom prst="rect">
            <a:avLst/>
          </a:prstGeom>
        </p:spPr>
        <p:txBody>
          <a:bodyPr lIns="121917" tIns="60958" rIns="121917" bIns="60958"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3" cy="914096"/>
          </a:xfrm>
          <a:prstGeom prst="rect">
            <a:avLst/>
          </a:prstGeom>
        </p:spPr>
        <p:txBody>
          <a:bodyPr wrap="square" lIns="121917" tIns="60958" rIns="121917" bIns="60958" anchor="b">
            <a:noAutofit/>
          </a:bodyPr>
          <a:lstStyle>
            <a:lvl1pPr marL="0" indent="0">
              <a:buNone/>
              <a:defRPr sz="6600" spc="-151"/>
            </a:lvl1pPr>
          </a:lstStyle>
          <a:p>
            <a:pPr lvl="0"/>
            <a:r>
              <a:rPr lang="en-US" smtClean="0"/>
              <a:t>Click to edit Master text styles</a:t>
            </a:r>
          </a:p>
        </p:txBody>
      </p:sp>
    </p:spTree>
    <p:extLst>
      <p:ext uri="{BB962C8B-B14F-4D97-AF65-F5344CB8AC3E}">
        <p14:creationId xmlns:p14="http://schemas.microsoft.com/office/powerpoint/2010/main" val="699568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lIns="121917" tIns="60958" rIns="121917" bIns="60958" anchor="ctr">
            <a:noAutofit/>
          </a:bodyPr>
          <a:lstStyle>
            <a:lvl1pPr marL="0" marR="0" indent="0" algn="l" defTabSz="914584"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6" y="3117274"/>
            <a:ext cx="10723468" cy="1383983"/>
          </a:xfrm>
          <a:prstGeom prst="rect">
            <a:avLst/>
          </a:prstGeom>
        </p:spPr>
        <p:txBody>
          <a:bodyPr lIns="121917" tIns="60958" rIns="121917" bIns="60958"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21914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519248" y="228602"/>
            <a:ext cx="11151917" cy="747897"/>
          </a:xfrm>
          <a:prstGeom prst="rect">
            <a:avLst/>
          </a:prstGeom>
        </p:spPr>
        <p:txBody>
          <a:bodyPr/>
          <a:lstStyle>
            <a:lvl1pPr>
              <a:defRPr>
                <a:solidFill>
                  <a:schemeClr val="accent1">
                    <a:alpha val="98824"/>
                  </a:schemeClr>
                </a:solidFill>
              </a:defRPr>
            </a:lvl1p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7"/>
            <a:ext cx="11525251" cy="5290388"/>
          </a:xfrm>
          <a:prstGeom prst="rect">
            <a:avLst/>
          </a:prstGeom>
        </p:spPr>
        <p:txBody>
          <a:bodyPr lIns="121917" tIns="60958" rIns="121917" bIns="60958"/>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406197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3" r:id="rId10"/>
    <p:sldLayoutId id="2147483674" r:id="rId11"/>
    <p:sldLayoutId id="2147483675" r:id="rId12"/>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hyperlink" Target="http://blogs.technet.com/b/privatecloud/archive/2014/05/19/powershell-dsc-for-linux-step-by-step.aspx" TargetMode="External"/><Relationship Id="rId4" Type="http://schemas.openxmlformats.org/officeDocument/2006/relationships/hyperlink" Target="http://www.powershellmagazine.com/2014/05/21/installing-and-configuring-dsc-for-linux/" TargetMode="External"/><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virtualacademy.com/training-courses/getting-started-with-powershell-3-0-jump-start" TargetMode="External"/><Relationship Id="rId4" Type="http://schemas.openxmlformats.org/officeDocument/2006/relationships/hyperlink" Target="http://www.microsoftvirtualacademy.com/training-courses/advanced-tools-scripting-with-powershell-3-0-jump-start" TargetMode="External"/><Relationship Id="rId5" Type="http://schemas.openxmlformats.org/officeDocument/2006/relationships/hyperlink" Target="http://powershell.org/wp/dsc-hub/" TargetMode="External"/><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aka.ms/MVA-Vouch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a:t>
            </a:r>
            <a:r>
              <a:rPr lang="en-US" dirty="0" smtClean="0"/>
              <a:t>Author/Evangelist, Pluralsight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PowerShell Desired State Configuration (DSC)</a:t>
            </a:r>
            <a:endParaRPr lang="en-US" sz="4000" dirty="0"/>
          </a:p>
        </p:txBody>
      </p:sp>
    </p:spTree>
    <p:extLst>
      <p:ext uri="{BB962C8B-B14F-4D97-AF65-F5344CB8AC3E}">
        <p14:creationId xmlns:p14="http://schemas.microsoft.com/office/powerpoint/2010/main" val="16657330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DSC architecture overview</a:t>
            </a:r>
            <a:endParaRPr lang="en-US" dirty="0"/>
          </a:p>
        </p:txBody>
      </p:sp>
      <p:pic>
        <p:nvPicPr>
          <p:cNvPr id="4" name="Content Placeholder 3" descr="DSC_Architecture.png"/>
          <p:cNvPicPr>
            <a:picLocks noGrp="1" noChangeAspect="1"/>
          </p:cNvPicPr>
          <p:nvPr>
            <p:ph sz="quarter" idx="10"/>
          </p:nvPr>
        </p:nvPicPr>
        <p:blipFill>
          <a:blip r:embed="rId3">
            <a:extLst>
              <a:ext uri="{28A0092B-C50C-407E-A947-70E740481C1C}">
                <a14:useLocalDpi xmlns:a14="http://schemas.microsoft.com/office/drawing/2010/main" val="0"/>
              </a:ext>
            </a:extLst>
          </a:blip>
          <a:srcRect l="-11262" r="-11262"/>
          <a:stretch>
            <a:fillRect/>
          </a:stretch>
        </p:blipFill>
        <p:spPr>
          <a:xfrm>
            <a:off x="390752" y="1137991"/>
            <a:ext cx="11525250" cy="52911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68776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for DSC</a:t>
            </a:r>
            <a:endParaRPr lang="en-US" dirty="0"/>
          </a:p>
        </p:txBody>
      </p:sp>
      <p:sp>
        <p:nvSpPr>
          <p:cNvPr id="3" name="Content Placeholder 2"/>
          <p:cNvSpPr>
            <a:spLocks noGrp="1"/>
          </p:cNvSpPr>
          <p:nvPr>
            <p:ph sz="quarter" idx="10"/>
          </p:nvPr>
        </p:nvSpPr>
        <p:spPr/>
        <p:txBody>
          <a:bodyPr/>
          <a:lstStyle/>
          <a:p>
            <a:r>
              <a:rPr lang="en-US" dirty="0" smtClean="0"/>
              <a:t>Resources to get the job done</a:t>
            </a:r>
          </a:p>
          <a:p>
            <a:r>
              <a:rPr lang="en-US" dirty="0" smtClean="0"/>
              <a:t>In the box – out of the box</a:t>
            </a:r>
          </a:p>
          <a:p>
            <a:r>
              <a:rPr lang="en-US" dirty="0" err="1" smtClean="0"/>
              <a:t>PSGet</a:t>
            </a:r>
            <a:r>
              <a:rPr lang="en-US" dirty="0" smtClean="0"/>
              <a:t>/</a:t>
            </a:r>
            <a:r>
              <a:rPr lang="en-US" dirty="0" err="1" smtClean="0"/>
              <a:t>OneGet</a:t>
            </a:r>
            <a:endParaRPr lang="en-US" dirty="0" smtClean="0"/>
          </a:p>
        </p:txBody>
      </p:sp>
      <p:pic>
        <p:nvPicPr>
          <p:cNvPr id="4" name="Picture 3" descr="resour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320" y="2723880"/>
            <a:ext cx="7283008" cy="3768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68776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DSC</a:t>
            </a:r>
            <a:endParaRPr lang="en-US" dirty="0"/>
          </a:p>
        </p:txBody>
      </p:sp>
      <p:sp>
        <p:nvSpPr>
          <p:cNvPr id="3" name="Content Placeholder 2"/>
          <p:cNvSpPr>
            <a:spLocks noGrp="1"/>
          </p:cNvSpPr>
          <p:nvPr>
            <p:ph sz="quarter" idx="10"/>
          </p:nvPr>
        </p:nvSpPr>
        <p:spPr/>
        <p:txBody>
          <a:bodyPr/>
          <a:lstStyle/>
          <a:p>
            <a:r>
              <a:rPr lang="en-US" dirty="0" smtClean="0"/>
              <a:t>Supported PowerShell versions and Operating Systems</a:t>
            </a:r>
          </a:p>
          <a:p>
            <a:r>
              <a:rPr lang="en-US" dirty="0" smtClean="0"/>
              <a:t>Feb WMF 5 preview KB3037315</a:t>
            </a:r>
          </a:p>
          <a:p>
            <a:r>
              <a:rPr lang="en-US" dirty="0" smtClean="0"/>
              <a:t>DSC is built on CIM and needs the </a:t>
            </a:r>
            <a:r>
              <a:rPr lang="en-US" dirty="0" err="1" smtClean="0"/>
              <a:t>WinRM</a:t>
            </a:r>
            <a:r>
              <a:rPr lang="en-US" dirty="0" smtClean="0"/>
              <a:t> service and listeners – Remoting</a:t>
            </a:r>
          </a:p>
          <a:p>
            <a:r>
              <a:rPr lang="en-US" dirty="0" smtClean="0"/>
              <a:t>Configuring Remoting for DSC</a:t>
            </a:r>
          </a:p>
          <a:p>
            <a:r>
              <a:rPr lang="en-US" dirty="0" smtClean="0"/>
              <a:t>Configure a script execution policy</a:t>
            </a:r>
            <a:endParaRPr lang="en-US" dirty="0"/>
          </a:p>
        </p:txBody>
      </p:sp>
    </p:spTree>
    <p:extLst>
      <p:ext uri="{BB962C8B-B14F-4D97-AF65-F5344CB8AC3E}">
        <p14:creationId xmlns:p14="http://schemas.microsoft.com/office/powerpoint/2010/main" val="25868776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571500" indent="-571500">
              <a:tabLst>
                <a:tab pos="573088" algn="l"/>
              </a:tabLst>
            </a:pPr>
            <a:r>
              <a:rPr lang="en-US" dirty="0" smtClean="0"/>
              <a:t>02 | </a:t>
            </a:r>
            <a:r>
              <a:rPr lang="en-US" dirty="0"/>
              <a:t>Performing a push </a:t>
            </a:r>
            <a:r>
              <a:rPr lang="en-US" dirty="0" smtClean="0"/>
              <a:t>deployment</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732362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The purpose for a Push deployment</a:t>
            </a:r>
          </a:p>
          <a:p>
            <a:r>
              <a:rPr lang="en-GB" dirty="0" smtClean="0"/>
              <a:t>Writing a DSC configuration</a:t>
            </a:r>
          </a:p>
          <a:p>
            <a:r>
              <a:rPr lang="en-GB" dirty="0" smtClean="0"/>
              <a:t>Configuring the Local Configuration Manager (LCM)</a:t>
            </a:r>
          </a:p>
          <a:p>
            <a:r>
              <a:rPr lang="en-GB" dirty="0" smtClean="0"/>
              <a:t>Creating the Management Object File (MOF)</a:t>
            </a:r>
          </a:p>
          <a:p>
            <a:r>
              <a:rPr lang="en-GB" dirty="0" smtClean="0"/>
              <a:t>Performing the Push deployment</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840218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The Purpose </a:t>
            </a:r>
            <a:r>
              <a:rPr lang="en-GB" sz="8000" dirty="0" smtClean="0">
                <a:solidFill>
                  <a:schemeClr val="bg1">
                    <a:alpha val="98824"/>
                  </a:schemeClr>
                </a:solidFill>
              </a:rPr>
              <a:t>for </a:t>
            </a:r>
            <a:r>
              <a:rPr lang="en-GB" sz="8000" dirty="0" smtClean="0">
                <a:solidFill>
                  <a:schemeClr val="bg1">
                    <a:alpha val="98824"/>
                  </a:schemeClr>
                </a:solidFill>
              </a:rPr>
              <a:t>a Push deployment</a:t>
            </a:r>
            <a:endParaRPr lang="en-GB" sz="8000" dirty="0">
              <a:solidFill>
                <a:schemeClr val="bg1">
                  <a:alpha val="98824"/>
                </a:schemeClr>
              </a:solidFill>
            </a:endParaRPr>
          </a:p>
        </p:txBody>
      </p:sp>
    </p:spTree>
    <p:extLst>
      <p:ext uri="{BB962C8B-B14F-4D97-AF65-F5344CB8AC3E}">
        <p14:creationId xmlns:p14="http://schemas.microsoft.com/office/powerpoint/2010/main" val="34683657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DSC configuration</a:t>
            </a:r>
            <a:endParaRPr lang="en-US" dirty="0"/>
          </a:p>
        </p:txBody>
      </p:sp>
      <p:sp>
        <p:nvSpPr>
          <p:cNvPr id="3" name="Content Placeholder 2"/>
          <p:cNvSpPr>
            <a:spLocks noGrp="1"/>
          </p:cNvSpPr>
          <p:nvPr>
            <p:ph sz="quarter" idx="10"/>
          </p:nvPr>
        </p:nvSpPr>
        <p:spPr/>
        <p:txBody>
          <a:bodyPr/>
          <a:lstStyle/>
          <a:p>
            <a:r>
              <a:rPr lang="en-US" dirty="0" smtClean="0"/>
              <a:t>Define Configuration {}</a:t>
            </a:r>
          </a:p>
          <a:p>
            <a:r>
              <a:rPr lang="en-US" dirty="0" smtClean="0"/>
              <a:t>Define Node {}</a:t>
            </a:r>
          </a:p>
          <a:p>
            <a:r>
              <a:rPr lang="en-US" dirty="0" smtClean="0"/>
              <a:t>Define Resource</a:t>
            </a:r>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LCM</a:t>
            </a:r>
            <a:endParaRPr lang="en-US" dirty="0"/>
          </a:p>
        </p:txBody>
      </p:sp>
      <p:pic>
        <p:nvPicPr>
          <p:cNvPr id="5" name="Content Placeholder 4" descr="LCM.png"/>
          <p:cNvPicPr>
            <a:picLocks noGrp="1" noChangeAspect="1"/>
          </p:cNvPicPr>
          <p:nvPr>
            <p:ph sz="quarter" idx="10"/>
          </p:nvPr>
        </p:nvPicPr>
        <p:blipFill rotWithShape="1">
          <a:blip r:embed="rId3">
            <a:extLst>
              <a:ext uri="{28A0092B-C50C-407E-A947-70E740481C1C}">
                <a14:useLocalDpi xmlns:a14="http://schemas.microsoft.com/office/drawing/2010/main" val="0"/>
              </a:ext>
            </a:extLst>
          </a:blip>
          <a:srcRect t="64" b="8845"/>
          <a:stretch/>
        </p:blipFill>
        <p:spPr>
          <a:xfrm>
            <a:off x="379413" y="822960"/>
            <a:ext cx="11525250" cy="5855653"/>
          </a:xfrm>
        </p:spPr>
      </p:pic>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MOF</a:t>
            </a:r>
            <a:endParaRPr lang="en-US" dirty="0"/>
          </a:p>
        </p:txBody>
      </p:sp>
      <p:sp>
        <p:nvSpPr>
          <p:cNvPr id="3" name="Content Placeholder 2"/>
          <p:cNvSpPr>
            <a:spLocks noGrp="1"/>
          </p:cNvSpPr>
          <p:nvPr>
            <p:ph sz="quarter" idx="10"/>
          </p:nvPr>
        </p:nvSpPr>
        <p:spPr/>
        <p:txBody>
          <a:bodyPr/>
          <a:lstStyle/>
          <a:p>
            <a:r>
              <a:rPr lang="en-US" dirty="0" smtClean="0"/>
              <a:t>The purpose of MOF with DSC</a:t>
            </a:r>
          </a:p>
          <a:p>
            <a:r>
              <a:rPr lang="en-US" dirty="0" smtClean="0"/>
              <a:t>Running the configuration creates the MOF</a:t>
            </a:r>
            <a:endParaRPr lang="en-US" dirty="0"/>
          </a:p>
        </p:txBody>
      </p:sp>
      <p:pic>
        <p:nvPicPr>
          <p:cNvPr id="4" name="Picture 3" descr="mo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3094693"/>
            <a:ext cx="9164320" cy="3228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the Push deployment</a:t>
            </a:r>
            <a:endParaRPr lang="en-US" dirty="0"/>
          </a:p>
        </p:txBody>
      </p:sp>
      <p:sp>
        <p:nvSpPr>
          <p:cNvPr id="3" name="Content Placeholder 2"/>
          <p:cNvSpPr>
            <a:spLocks noGrp="1"/>
          </p:cNvSpPr>
          <p:nvPr>
            <p:ph sz="quarter" idx="10"/>
          </p:nvPr>
        </p:nvSpPr>
        <p:spPr/>
        <p:txBody>
          <a:bodyPr/>
          <a:lstStyle/>
          <a:p>
            <a:r>
              <a:rPr lang="en-US" dirty="0" smtClean="0"/>
              <a:t>Creating a simple test deployment of IIS</a:t>
            </a:r>
          </a:p>
          <a:p>
            <a:r>
              <a:rPr lang="en-US" dirty="0" smtClean="0"/>
              <a:t>Locate the resources needed</a:t>
            </a:r>
          </a:p>
          <a:p>
            <a:r>
              <a:rPr lang="en-US" dirty="0" smtClean="0"/>
              <a:t>Create the configuration</a:t>
            </a:r>
          </a:p>
          <a:p>
            <a:r>
              <a:rPr lang="en-US" dirty="0" smtClean="0"/>
              <a:t>Push the configuration</a:t>
            </a:r>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Jeffrey Snover | ‏@</a:t>
            </a:r>
            <a:r>
              <a:rPr lang="en-US" dirty="0" err="1" smtClean="0"/>
              <a:t>jsnover</a:t>
            </a:r>
            <a:r>
              <a:rPr lang="en-US" dirty="0" smtClean="0"/>
              <a:t> </a:t>
            </a:r>
            <a:endParaRPr lang="en-US" dirty="0"/>
          </a:p>
        </p:txBody>
      </p:sp>
      <p:sp>
        <p:nvSpPr>
          <p:cNvPr id="7" name="Content Placeholder 6"/>
          <p:cNvSpPr>
            <a:spLocks noGrp="1"/>
          </p:cNvSpPr>
          <p:nvPr>
            <p:ph idx="10"/>
          </p:nvPr>
        </p:nvSpPr>
        <p:spPr>
          <a:xfrm>
            <a:off x="379413" y="960842"/>
            <a:ext cx="8779470" cy="2885622"/>
          </a:xfrm>
        </p:spPr>
        <p:txBody>
          <a:bodyPr/>
          <a:lstStyle/>
          <a:p>
            <a:r>
              <a:rPr lang="en-US" dirty="0" smtClean="0"/>
              <a:t>Distinguished Engineer &amp; Lead Architect for </a:t>
            </a:r>
            <a:br>
              <a:rPr lang="en-US" dirty="0" smtClean="0"/>
            </a:br>
            <a:r>
              <a:rPr lang="en-US" dirty="0" smtClean="0"/>
              <a:t>Windows Server &amp; System Center Division</a:t>
            </a:r>
          </a:p>
          <a:p>
            <a:pPr lvl="1"/>
            <a:r>
              <a:rPr lang="en-US" dirty="0" smtClean="0"/>
              <a:t>Inventor of Windows PowerShell</a:t>
            </a:r>
          </a:p>
          <a:p>
            <a:pPr lvl="1"/>
            <a:r>
              <a:rPr lang="en-US" dirty="0" smtClean="0"/>
              <a:t>Responsible for setting long term technical vision for these products and running the technology planning for the releases</a:t>
            </a:r>
          </a:p>
        </p:txBody>
      </p:sp>
      <p:sp>
        <p:nvSpPr>
          <p:cNvPr id="8" name="Content Placeholder 6"/>
          <p:cNvSpPr txBox="1">
            <a:spLocks/>
          </p:cNvSpPr>
          <p:nvPr/>
        </p:nvSpPr>
        <p:spPr>
          <a:xfrm>
            <a:off x="226517" y="3874690"/>
            <a:ext cx="11655608" cy="288562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Over 30 years of industry experience </a:t>
            </a:r>
          </a:p>
          <a:p>
            <a:pPr lvl="1"/>
            <a:r>
              <a:rPr lang="en-US" dirty="0"/>
              <a:t>Microsoft, Tivoli, </a:t>
            </a:r>
            <a:r>
              <a:rPr lang="en-US" dirty="0" err="1"/>
              <a:t>NetView</a:t>
            </a:r>
            <a:r>
              <a:rPr lang="en-US" dirty="0"/>
              <a:t>, DEC</a:t>
            </a:r>
          </a:p>
          <a:p>
            <a:pPr lvl="1"/>
            <a:r>
              <a:rPr lang="en-US" dirty="0"/>
              <a:t>Held 8 patents prior to joining Microsoft, and has registered 30 since. </a:t>
            </a:r>
          </a:p>
          <a:p>
            <a:pPr lvl="1"/>
            <a:r>
              <a:rPr lang="en-US" dirty="0"/>
              <a:t>Frequent speaker at industry and research conferences on a variety of management and language topics</a:t>
            </a:r>
          </a:p>
          <a:p>
            <a:endParaRPr lang="en-US" dirty="0"/>
          </a:p>
        </p:txBody>
      </p:sp>
      <p:pic>
        <p:nvPicPr>
          <p:cNvPr id="5" name="Picture 4" descr="JeffreySnoverHighR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9250" y="777875"/>
            <a:ext cx="2635250" cy="3968750"/>
          </a:xfrm>
          <a:prstGeom prst="rect">
            <a:avLst/>
          </a:prstGeom>
          <a:solidFill>
            <a:schemeClr val="tx1"/>
          </a:solidFill>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50840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lIns="91440" anchor="b"/>
          <a:lstStyle/>
          <a:p>
            <a:pPr marL="571500" indent="-571500">
              <a:tabLst>
                <a:tab pos="573088" algn="l"/>
              </a:tabLst>
            </a:pPr>
            <a:r>
              <a:rPr lang="en-US" dirty="0" smtClean="0"/>
              <a:t>03 | </a:t>
            </a:r>
            <a:r>
              <a:rPr lang="en-US" dirty="0"/>
              <a:t>Configuring Pull servers </a:t>
            </a:r>
            <a:r>
              <a:rPr lang="en-US" dirty="0" smtClean="0"/>
              <a:t>for 			deployment</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732362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The Purpose of a Pull Server</a:t>
            </a:r>
          </a:p>
          <a:p>
            <a:r>
              <a:rPr lang="en-GB" dirty="0" smtClean="0"/>
              <a:t>Configuring SMB pull server</a:t>
            </a:r>
          </a:p>
          <a:p>
            <a:r>
              <a:rPr lang="en-GB" dirty="0" smtClean="0"/>
              <a:t>Configuring HTTP pull server</a:t>
            </a:r>
          </a:p>
          <a:p>
            <a:r>
              <a:rPr lang="en-GB" dirty="0" smtClean="0"/>
              <a:t>Configuring HTTPS pull server</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840218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The Purpose of a Pull Server</a:t>
            </a:r>
            <a:endParaRPr lang="en-GB" sz="8000" dirty="0">
              <a:solidFill>
                <a:schemeClr val="bg1">
                  <a:alpha val="98824"/>
                </a:schemeClr>
              </a:solidFill>
            </a:endParaRPr>
          </a:p>
        </p:txBody>
      </p:sp>
    </p:spTree>
    <p:extLst>
      <p:ext uri="{BB962C8B-B14F-4D97-AF65-F5344CB8AC3E}">
        <p14:creationId xmlns:p14="http://schemas.microsoft.com/office/powerpoint/2010/main" val="8192059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SMB pull server</a:t>
            </a:r>
            <a:endParaRPr lang="en-US" dirty="0"/>
          </a:p>
        </p:txBody>
      </p:sp>
      <p:sp>
        <p:nvSpPr>
          <p:cNvPr id="3" name="Content Placeholder 2"/>
          <p:cNvSpPr>
            <a:spLocks noGrp="1"/>
          </p:cNvSpPr>
          <p:nvPr>
            <p:ph sz="quarter" idx="10"/>
          </p:nvPr>
        </p:nvSpPr>
        <p:spPr/>
        <p:txBody>
          <a:bodyPr/>
          <a:lstStyle/>
          <a:p>
            <a:endParaRPr lang="en-US" dirty="0" smtClean="0"/>
          </a:p>
          <a:p>
            <a:r>
              <a:rPr lang="en-US" dirty="0" smtClean="0"/>
              <a:t>SMB pull server is the simplest to configure</a:t>
            </a:r>
          </a:p>
          <a:p>
            <a:r>
              <a:rPr lang="en-US" dirty="0" smtClean="0"/>
              <a:t>Create and configure an SMB Share </a:t>
            </a:r>
          </a:p>
          <a:p>
            <a:r>
              <a:rPr lang="en-US" dirty="0" smtClean="0"/>
              <a:t>Store the MOF and Resource Modules in the share</a:t>
            </a:r>
          </a:p>
          <a:p>
            <a:r>
              <a:rPr lang="en-US" dirty="0" smtClean="0"/>
              <a:t>Configure the clients LCM</a:t>
            </a:r>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HTTP pull server</a:t>
            </a:r>
            <a:endParaRPr lang="en-US" dirty="0"/>
          </a:p>
        </p:txBody>
      </p:sp>
      <p:sp>
        <p:nvSpPr>
          <p:cNvPr id="3" name="Content Placeholder 2"/>
          <p:cNvSpPr>
            <a:spLocks noGrp="1"/>
          </p:cNvSpPr>
          <p:nvPr>
            <p:ph sz="quarter" idx="10"/>
          </p:nvPr>
        </p:nvSpPr>
        <p:spPr/>
        <p:txBody>
          <a:bodyPr/>
          <a:lstStyle/>
          <a:p>
            <a:r>
              <a:rPr lang="en-US" dirty="0" smtClean="0"/>
              <a:t>Need resource module </a:t>
            </a:r>
            <a:r>
              <a:rPr lang="en-US" dirty="0" err="1" smtClean="0"/>
              <a:t>xPSDesiredStateConfiguration</a:t>
            </a:r>
            <a:endParaRPr lang="en-US" dirty="0" smtClean="0"/>
          </a:p>
          <a:p>
            <a:r>
              <a:rPr lang="en-US" dirty="0" smtClean="0"/>
              <a:t>How do you get it?</a:t>
            </a:r>
          </a:p>
          <a:p>
            <a:r>
              <a:rPr lang="en-US" dirty="0" smtClean="0"/>
              <a:t>Where do you put it?</a:t>
            </a:r>
          </a:p>
          <a:p>
            <a:r>
              <a:rPr lang="en-US" dirty="0" smtClean="0"/>
              <a:t>Use module to create an HTTP pull server configuration</a:t>
            </a:r>
          </a:p>
          <a:p>
            <a:r>
              <a:rPr lang="en-US" dirty="0" smtClean="0"/>
              <a:t>Configure the clients for HTTP pull server</a:t>
            </a:r>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HTTPS pull server</a:t>
            </a:r>
            <a:endParaRPr lang="en-US" dirty="0"/>
          </a:p>
        </p:txBody>
      </p:sp>
      <p:sp>
        <p:nvSpPr>
          <p:cNvPr id="3" name="Content Placeholder 2"/>
          <p:cNvSpPr>
            <a:spLocks noGrp="1"/>
          </p:cNvSpPr>
          <p:nvPr>
            <p:ph sz="quarter" idx="10"/>
          </p:nvPr>
        </p:nvSpPr>
        <p:spPr/>
        <p:txBody>
          <a:bodyPr/>
          <a:lstStyle/>
          <a:p>
            <a:r>
              <a:rPr lang="en-US" dirty="0"/>
              <a:t>Need resource module </a:t>
            </a:r>
            <a:r>
              <a:rPr lang="en-US" dirty="0" err="1"/>
              <a:t>xPSDesiredStateConfiguration</a:t>
            </a:r>
            <a:endParaRPr lang="en-US" dirty="0"/>
          </a:p>
          <a:p>
            <a:r>
              <a:rPr lang="en-US" dirty="0" smtClean="0"/>
              <a:t>Need a certificate and its thumbprint</a:t>
            </a:r>
          </a:p>
          <a:p>
            <a:r>
              <a:rPr lang="en-US" dirty="0" smtClean="0"/>
              <a:t>Use </a:t>
            </a:r>
            <a:r>
              <a:rPr lang="en-US" dirty="0"/>
              <a:t>module to create an </a:t>
            </a:r>
            <a:r>
              <a:rPr lang="en-US" dirty="0" smtClean="0"/>
              <a:t>HTTPS </a:t>
            </a:r>
            <a:r>
              <a:rPr lang="en-US" dirty="0"/>
              <a:t>pull server configuration</a:t>
            </a:r>
          </a:p>
          <a:p>
            <a:r>
              <a:rPr lang="en-US" dirty="0"/>
              <a:t>Configure the clients for </a:t>
            </a:r>
            <a:r>
              <a:rPr lang="en-US" dirty="0" smtClean="0"/>
              <a:t>HTTPS </a:t>
            </a:r>
            <a:r>
              <a:rPr lang="en-US" dirty="0"/>
              <a:t>pull server</a:t>
            </a:r>
          </a:p>
          <a:p>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571500" indent="-571500">
              <a:tabLst>
                <a:tab pos="573088" algn="l"/>
              </a:tabLst>
            </a:pPr>
            <a:r>
              <a:rPr lang="en-US" dirty="0" smtClean="0"/>
              <a:t>04 | </a:t>
            </a:r>
            <a:r>
              <a:rPr lang="en-US" dirty="0"/>
              <a:t>Deploying configurations using a </a:t>
            </a:r>
            <a:r>
              <a:rPr lang="en-US" dirty="0" smtClean="0"/>
              <a:t>		Pull </a:t>
            </a:r>
            <a:r>
              <a:rPr lang="en-US" dirty="0"/>
              <a:t>server</a:t>
            </a:r>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732362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How the deployment works</a:t>
            </a:r>
          </a:p>
          <a:p>
            <a:r>
              <a:rPr lang="en-GB" dirty="0" smtClean="0"/>
              <a:t>Configuring the LCM for Pull</a:t>
            </a:r>
          </a:p>
          <a:p>
            <a:r>
              <a:rPr lang="en-GB" dirty="0" smtClean="0"/>
              <a:t>Preparing the configuration</a:t>
            </a:r>
          </a:p>
          <a:p>
            <a:r>
              <a:rPr lang="en-GB" dirty="0" smtClean="0"/>
              <a:t>Query node status and other diagnostics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840218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How the deployment works</a:t>
            </a:r>
            <a:endParaRPr lang="en-GB" sz="8000" dirty="0">
              <a:solidFill>
                <a:schemeClr val="bg1">
                  <a:alpha val="98824"/>
                </a:schemeClr>
              </a:solidFill>
            </a:endParaRPr>
          </a:p>
        </p:txBody>
      </p:sp>
    </p:spTree>
    <p:extLst>
      <p:ext uri="{BB962C8B-B14F-4D97-AF65-F5344CB8AC3E}">
        <p14:creationId xmlns:p14="http://schemas.microsoft.com/office/powerpoint/2010/main" val="3493511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LCM for pull</a:t>
            </a:r>
            <a:endParaRPr lang="en-US" dirty="0"/>
          </a:p>
        </p:txBody>
      </p:sp>
      <p:sp>
        <p:nvSpPr>
          <p:cNvPr id="3" name="Content Placeholder 2"/>
          <p:cNvSpPr>
            <a:spLocks noGrp="1"/>
          </p:cNvSpPr>
          <p:nvPr>
            <p:ph sz="quarter" idx="10"/>
          </p:nvPr>
        </p:nvSpPr>
        <p:spPr/>
        <p:txBody>
          <a:bodyPr/>
          <a:lstStyle/>
          <a:p>
            <a:r>
              <a:rPr lang="en-US" dirty="0"/>
              <a:t>Configure the clients LCM </a:t>
            </a:r>
            <a:r>
              <a:rPr lang="en-US" dirty="0" smtClean="0"/>
              <a:t>for pull</a:t>
            </a:r>
          </a:p>
          <a:p>
            <a:pPr lvl="1"/>
            <a:r>
              <a:rPr lang="en-US" dirty="0"/>
              <a:t> </a:t>
            </a:r>
            <a:r>
              <a:rPr lang="en-US" dirty="0" err="1" smtClean="0"/>
              <a:t>ConfigurationRepositoryWeb</a:t>
            </a:r>
            <a:r>
              <a:rPr lang="en-US" dirty="0" smtClean="0"/>
              <a:t> </a:t>
            </a:r>
            <a:endParaRPr lang="en-US" dirty="0"/>
          </a:p>
          <a:p>
            <a:pPr lvl="1"/>
            <a:r>
              <a:rPr lang="en-US" dirty="0"/>
              <a:t> </a:t>
            </a:r>
            <a:r>
              <a:rPr lang="en-US" dirty="0" err="1" smtClean="0"/>
              <a:t>ConfigurationRepositoryShare</a:t>
            </a:r>
            <a:r>
              <a:rPr lang="en-US" dirty="0" smtClean="0"/>
              <a:t> </a:t>
            </a:r>
          </a:p>
          <a:p>
            <a:r>
              <a:rPr lang="en-US" dirty="0" smtClean="0"/>
              <a:t>Configure the </a:t>
            </a:r>
            <a:r>
              <a:rPr lang="en-US" dirty="0" err="1" smtClean="0"/>
              <a:t>ConfigurationID</a:t>
            </a:r>
            <a:r>
              <a:rPr lang="en-US" dirty="0" smtClean="0"/>
              <a:t> with a GUID</a:t>
            </a:r>
          </a:p>
          <a:p>
            <a:r>
              <a:rPr lang="en-US" dirty="0" smtClean="0"/>
              <a:t>Set polling interval</a:t>
            </a:r>
            <a:endParaRPr lang="en-US" dirty="0"/>
          </a:p>
          <a:p>
            <a:r>
              <a:rPr lang="en-US" dirty="0" smtClean="0"/>
              <a:t>Future configurations will be named with a matching GUID</a:t>
            </a:r>
            <a:endParaRPr lang="en-US" dirty="0"/>
          </a:p>
          <a:p>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488867" cy="747897"/>
          </a:xfrm>
        </p:spPr>
        <p:txBody>
          <a:bodyPr>
            <a:normAutofit/>
          </a:bodyPr>
          <a:lstStyle/>
          <a:p>
            <a:r>
              <a:rPr lang="en-US" dirty="0">
                <a:solidFill>
                  <a:schemeClr val="tx1">
                    <a:alpha val="98824"/>
                  </a:schemeClr>
                </a:solidFill>
              </a:rPr>
              <a:t>Meet Jason Helmick | @</a:t>
            </a:r>
            <a:r>
              <a:rPr lang="en-US" dirty="0" err="1">
                <a:solidFill>
                  <a:schemeClr val="tx1">
                    <a:alpha val="98824"/>
                  </a:schemeClr>
                </a:solidFill>
              </a:rPr>
              <a:t>theJasonHelmick</a:t>
            </a:r>
            <a:endParaRPr lang="en-US" dirty="0">
              <a:solidFill>
                <a:schemeClr val="tx1">
                  <a:alpha val="98824"/>
                </a:schemeClr>
              </a:solidFill>
            </a:endParaRPr>
          </a:p>
        </p:txBody>
      </p:sp>
      <p:sp>
        <p:nvSpPr>
          <p:cNvPr id="7" name="Content Placeholder 6"/>
          <p:cNvSpPr>
            <a:spLocks noGrp="1"/>
          </p:cNvSpPr>
          <p:nvPr>
            <p:ph sz="quarter" idx="10"/>
          </p:nvPr>
        </p:nvSpPr>
        <p:spPr>
          <a:xfrm>
            <a:off x="379413" y="1253906"/>
            <a:ext cx="11525251" cy="5290388"/>
          </a:xfrm>
        </p:spPr>
        <p:txBody>
          <a:bodyPr/>
          <a:lstStyle/>
          <a:p>
            <a:r>
              <a:rPr lang="en-US" dirty="0" smtClean="0"/>
              <a:t>Author</a:t>
            </a:r>
            <a:r>
              <a:rPr lang="en-US" dirty="0"/>
              <a:t>/</a:t>
            </a:r>
            <a:r>
              <a:rPr lang="en-US" dirty="0" smtClean="0"/>
              <a:t>Evangelist, Pluralsight</a:t>
            </a:r>
            <a:endParaRPr lang="en-US" dirty="0"/>
          </a:p>
          <a:p>
            <a:pPr marL="917674" lvl="1" indent="-457189">
              <a:buClr>
                <a:schemeClr val="tx1"/>
              </a:buClr>
              <a:buFont typeface="Arial" panose="020B0604020202020204" pitchFamily="34" charset="0"/>
              <a:buChar char="•"/>
            </a:pPr>
            <a:r>
              <a:rPr lang="en-US" sz="2700" dirty="0" smtClean="0">
                <a:solidFill>
                  <a:schemeClr val="tx1"/>
                </a:solidFill>
              </a:rPr>
              <a:t>CFO/COO </a:t>
            </a:r>
            <a:r>
              <a:rPr lang="en-US" sz="2700" dirty="0">
                <a:solidFill>
                  <a:schemeClr val="tx1"/>
                </a:solidFill>
              </a:rPr>
              <a:t>– </a:t>
            </a:r>
            <a:r>
              <a:rPr lang="en-US" sz="2700" dirty="0" err="1">
                <a:solidFill>
                  <a:schemeClr val="tx1"/>
                </a:solidFill>
              </a:rPr>
              <a:t>PowerShell.Org</a:t>
            </a:r>
            <a:endParaRPr lang="en-US" sz="2700" dirty="0">
              <a:solidFill>
                <a:schemeClr val="tx1"/>
              </a:solidFill>
            </a:endParaRPr>
          </a:p>
          <a:p>
            <a:pPr marL="917674" lvl="1" indent="-457189">
              <a:buClr>
                <a:schemeClr val="tx1"/>
              </a:buClr>
              <a:buFont typeface="Arial" panose="020B0604020202020204" pitchFamily="34" charset="0"/>
              <a:buChar char="•"/>
            </a:pPr>
            <a:r>
              <a:rPr lang="en-US" sz="2700" dirty="0">
                <a:solidFill>
                  <a:schemeClr val="tx1"/>
                </a:solidFill>
              </a:rPr>
              <a:t>Windows PowerShell </a:t>
            </a:r>
            <a:r>
              <a:rPr lang="en-US" sz="2700" dirty="0" smtClean="0">
                <a:solidFill>
                  <a:schemeClr val="tx1"/>
                </a:solidFill>
              </a:rPr>
              <a:t>MVP</a:t>
            </a:r>
            <a:endParaRPr lang="en-US" sz="2400" dirty="0" smtClean="0"/>
          </a:p>
          <a:p>
            <a:pPr marL="917674" lvl="1" indent="-457189">
              <a:buClr>
                <a:schemeClr val="tx1"/>
              </a:buClr>
              <a:buFont typeface="Arial" panose="020B0604020202020204" pitchFamily="34" charset="0"/>
              <a:buChar char="•"/>
            </a:pPr>
            <a:r>
              <a:rPr lang="en-US" sz="2700" dirty="0" smtClean="0">
                <a:solidFill>
                  <a:schemeClr val="tx1"/>
                </a:solidFill>
              </a:rPr>
              <a:t>Co-Author “Windows PowerShell 4 TFM”</a:t>
            </a:r>
          </a:p>
          <a:p>
            <a:pPr marL="917674" lvl="1" indent="-457189">
              <a:buClr>
                <a:schemeClr val="tx1"/>
              </a:buClr>
              <a:buFont typeface="Arial" panose="020B0604020202020204" pitchFamily="34" charset="0"/>
              <a:buChar char="•"/>
            </a:pPr>
            <a:r>
              <a:rPr lang="en-US" sz="2700" dirty="0" smtClean="0">
                <a:solidFill>
                  <a:schemeClr val="tx1"/>
                </a:solidFill>
              </a:rPr>
              <a:t>Author </a:t>
            </a:r>
            <a:r>
              <a:rPr lang="en-US" sz="2700" dirty="0">
                <a:solidFill>
                  <a:schemeClr val="tx1"/>
                </a:solidFill>
              </a:rPr>
              <a:t>“Learn Windows IIS in a Month of Lunches”</a:t>
            </a:r>
          </a:p>
          <a:p>
            <a:r>
              <a:rPr lang="en-US" dirty="0" smtClean="0"/>
              <a:t>25 </a:t>
            </a:r>
            <a:r>
              <a:rPr lang="en-US" dirty="0"/>
              <a:t>year IT veteran</a:t>
            </a:r>
          </a:p>
          <a:p>
            <a:pPr marL="917674" lvl="1" indent="-457189">
              <a:buFont typeface="Arial" panose="020B0604020202020204" pitchFamily="34" charset="0"/>
              <a:buChar char="•"/>
            </a:pPr>
            <a:r>
              <a:rPr lang="en-US" sz="2700" dirty="0">
                <a:solidFill>
                  <a:schemeClr val="tx1"/>
                </a:solidFill>
              </a:rPr>
              <a:t>Speaker </a:t>
            </a:r>
            <a:r>
              <a:rPr lang="en-US" sz="2700" dirty="0" smtClean="0">
                <a:solidFill>
                  <a:schemeClr val="tx1"/>
                </a:solidFill>
              </a:rPr>
              <a:t>at </a:t>
            </a:r>
            <a:r>
              <a:rPr lang="en-US" sz="2700" dirty="0">
                <a:solidFill>
                  <a:schemeClr val="tx1"/>
                </a:solidFill>
              </a:rPr>
              <a:t>several industry conferences</a:t>
            </a:r>
          </a:p>
          <a:p>
            <a:pPr marL="917674" lvl="1" indent="-457189">
              <a:buFont typeface="Arial" panose="020B0604020202020204" pitchFamily="34" charset="0"/>
              <a:buChar char="•"/>
            </a:pPr>
            <a:r>
              <a:rPr lang="en-US" sz="2700" dirty="0">
                <a:solidFill>
                  <a:schemeClr val="tx1"/>
                </a:solidFill>
              </a:rPr>
              <a:t>Teaches PowerShell to the IT pro for automation of products such as MS Exchange, SharePoint and IIS. </a:t>
            </a:r>
          </a:p>
          <a:p>
            <a:pPr marL="917674" lvl="1" indent="-457189">
              <a:buFont typeface="Arial" panose="020B0604020202020204" pitchFamily="34" charset="0"/>
              <a:buChar char="•"/>
            </a:pPr>
            <a:r>
              <a:rPr lang="en-US" sz="2700" dirty="0">
                <a:solidFill>
                  <a:schemeClr val="tx1"/>
                </a:solidFill>
              </a:rPr>
              <a:t>Frequent contributor to magazines TechNet, Redmond and </a:t>
            </a:r>
            <a:r>
              <a:rPr lang="en-US" sz="2700" dirty="0" err="1" smtClean="0">
                <a:solidFill>
                  <a:schemeClr val="tx1"/>
                </a:solidFill>
              </a:rPr>
              <a:t>TechTarget</a:t>
            </a:r>
            <a:endParaRPr lang="en-US" sz="2700" dirty="0">
              <a:solidFill>
                <a:schemeClr val="tx1"/>
              </a:solidFill>
            </a:endParaRPr>
          </a:p>
        </p:txBody>
      </p:sp>
      <p:pic>
        <p:nvPicPr>
          <p:cNvPr id="5" name="Picture 4" descr="JasonHelmickPhotoSmall.jpe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6547" y="1199995"/>
            <a:ext cx="2321412" cy="2879880"/>
          </a:xfrm>
          <a:prstGeom prst="rect">
            <a:avLst/>
          </a:prstGeom>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36682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configuration</a:t>
            </a:r>
            <a:endParaRPr lang="en-US" dirty="0"/>
          </a:p>
        </p:txBody>
      </p:sp>
      <p:sp>
        <p:nvSpPr>
          <p:cNvPr id="3" name="Content Placeholder 2"/>
          <p:cNvSpPr>
            <a:spLocks noGrp="1"/>
          </p:cNvSpPr>
          <p:nvPr>
            <p:ph sz="quarter" idx="10"/>
          </p:nvPr>
        </p:nvSpPr>
        <p:spPr/>
        <p:txBody>
          <a:bodyPr/>
          <a:lstStyle/>
          <a:p>
            <a:r>
              <a:rPr lang="en-US" dirty="0" smtClean="0"/>
              <a:t>Configurations </a:t>
            </a:r>
            <a:r>
              <a:rPr lang="en-US" dirty="0"/>
              <a:t>will be named with a matching </a:t>
            </a:r>
            <a:r>
              <a:rPr lang="en-US" dirty="0" smtClean="0"/>
              <a:t>GUID for the desired clients</a:t>
            </a:r>
            <a:endParaRPr lang="en-US" dirty="0"/>
          </a:p>
          <a:p>
            <a:r>
              <a:rPr lang="en-US" dirty="0" smtClean="0"/>
              <a:t>Configurations are copied to the web server</a:t>
            </a:r>
          </a:p>
          <a:p>
            <a:pPr lvl="1"/>
            <a:r>
              <a:rPr lang="en-US" dirty="0" smtClean="0"/>
              <a:t>C:\Program Files\</a:t>
            </a:r>
            <a:r>
              <a:rPr lang="en-US" dirty="0" err="1" smtClean="0"/>
              <a:t>WindowsPowerShell</a:t>
            </a:r>
            <a:r>
              <a:rPr lang="en-US" dirty="0" smtClean="0"/>
              <a:t>\</a:t>
            </a:r>
            <a:r>
              <a:rPr lang="en-US" dirty="0" err="1" smtClean="0"/>
              <a:t>DscService</a:t>
            </a:r>
            <a:r>
              <a:rPr lang="en-US" dirty="0" smtClean="0"/>
              <a:t>\Configuration</a:t>
            </a:r>
          </a:p>
          <a:p>
            <a:r>
              <a:rPr lang="en-US" dirty="0" smtClean="0"/>
              <a:t>Create a checksum for the configurations</a:t>
            </a:r>
          </a:p>
          <a:p>
            <a:r>
              <a:rPr lang="en-US" dirty="0" smtClean="0"/>
              <a:t>Additional modules are copied to the web server</a:t>
            </a:r>
          </a:p>
          <a:p>
            <a:pPr lvl="1"/>
            <a:r>
              <a:rPr lang="en-US" dirty="0"/>
              <a:t>C:\Program Files\</a:t>
            </a:r>
            <a:r>
              <a:rPr lang="en-US" dirty="0" err="1"/>
              <a:t>WindowsPowerShell</a:t>
            </a:r>
            <a:r>
              <a:rPr lang="en-US" dirty="0"/>
              <a:t>\</a:t>
            </a:r>
            <a:r>
              <a:rPr lang="en-US" dirty="0" err="1"/>
              <a:t>DscService</a:t>
            </a:r>
            <a:r>
              <a:rPr lang="en-US" dirty="0" smtClean="0"/>
              <a:t>\Modules</a:t>
            </a:r>
            <a:endParaRPr lang="en-US" dirty="0"/>
          </a:p>
          <a:p>
            <a:pPr lvl="1"/>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node status and other diagnostics</a:t>
            </a:r>
            <a:endParaRPr lang="en-US" dirty="0"/>
          </a:p>
        </p:txBody>
      </p:sp>
      <p:sp>
        <p:nvSpPr>
          <p:cNvPr id="3" name="Content Placeholder 2"/>
          <p:cNvSpPr>
            <a:spLocks noGrp="1"/>
          </p:cNvSpPr>
          <p:nvPr>
            <p:ph sz="quarter" idx="10"/>
          </p:nvPr>
        </p:nvSpPr>
        <p:spPr/>
        <p:txBody>
          <a:bodyPr/>
          <a:lstStyle/>
          <a:p>
            <a:r>
              <a:rPr lang="en-US" sz="2800" dirty="0" smtClean="0"/>
              <a:t>Query node information</a:t>
            </a:r>
          </a:p>
          <a:p>
            <a:pPr lvl="1"/>
            <a:r>
              <a:rPr lang="en-US" dirty="0"/>
              <a:t>http://</a:t>
            </a:r>
            <a:r>
              <a:rPr lang="en-US" dirty="0" err="1"/>
              <a:t>blogs.msdn.com</a:t>
            </a:r>
            <a:r>
              <a:rPr lang="en-US" dirty="0"/>
              <a:t>/b/</a:t>
            </a:r>
            <a:r>
              <a:rPr lang="en-US" dirty="0" err="1"/>
              <a:t>powershell</a:t>
            </a:r>
            <a:r>
              <a:rPr lang="en-US" dirty="0"/>
              <a:t>/archive/2014/05/29/how-to-retrieve-node-information-from-pull-</a:t>
            </a:r>
            <a:r>
              <a:rPr lang="en-US" dirty="0" err="1"/>
              <a:t>server.aspx</a:t>
            </a:r>
            <a:endParaRPr lang="en-US" dirty="0"/>
          </a:p>
          <a:p>
            <a:r>
              <a:rPr lang="en-US" sz="2800" dirty="0" smtClean="0"/>
              <a:t>Update-</a:t>
            </a:r>
            <a:r>
              <a:rPr lang="en-US" sz="2800" dirty="0" err="1" smtClean="0"/>
              <a:t>DscConfiguration</a:t>
            </a:r>
            <a:r>
              <a:rPr lang="en-US" sz="2800" dirty="0" smtClean="0"/>
              <a:t> – Check job for progress</a:t>
            </a:r>
          </a:p>
          <a:p>
            <a:r>
              <a:rPr lang="en-US" sz="2800" dirty="0" smtClean="0"/>
              <a:t>Get</a:t>
            </a:r>
            <a:r>
              <a:rPr lang="en-US" sz="2800" dirty="0"/>
              <a:t>-</a:t>
            </a:r>
            <a:r>
              <a:rPr lang="en-US" sz="2800" dirty="0" err="1"/>
              <a:t>WinEvent</a:t>
            </a:r>
            <a:r>
              <a:rPr lang="en-US" sz="2800" dirty="0"/>
              <a:t> -</a:t>
            </a:r>
            <a:r>
              <a:rPr lang="en-US" sz="2800" dirty="0" err="1"/>
              <a:t>ProviderName</a:t>
            </a:r>
            <a:r>
              <a:rPr lang="en-US" sz="2800" dirty="0"/>
              <a:t> Microsoft-Windows-</a:t>
            </a:r>
            <a:r>
              <a:rPr lang="en-US" sz="2800" dirty="0" smtClean="0"/>
              <a:t>DSC</a:t>
            </a:r>
          </a:p>
          <a:p>
            <a:r>
              <a:rPr lang="en-US" sz="2800" dirty="0"/>
              <a:t>Get-</a:t>
            </a:r>
            <a:r>
              <a:rPr lang="en-US" sz="2800" dirty="0" err="1"/>
              <a:t>WinEvent</a:t>
            </a:r>
            <a:r>
              <a:rPr lang="en-US" sz="2800" dirty="0"/>
              <a:t> -</a:t>
            </a:r>
            <a:r>
              <a:rPr lang="en-US" sz="2800" dirty="0" err="1"/>
              <a:t>ProviderName</a:t>
            </a:r>
            <a:r>
              <a:rPr lang="en-US" sz="2800" dirty="0"/>
              <a:t> Microsoft-Windows-PowerShell-DesiredStateConfiguration-FileDownloadManager	</a:t>
            </a:r>
            <a:endParaRPr lang="en-US" sz="2800" dirty="0" smtClean="0"/>
          </a:p>
          <a:p>
            <a:r>
              <a:rPr lang="en-US" sz="2800" dirty="0"/>
              <a:t> Get-</a:t>
            </a:r>
            <a:r>
              <a:rPr lang="en-US" sz="2800" dirty="0" err="1"/>
              <a:t>WinEvent</a:t>
            </a:r>
            <a:r>
              <a:rPr lang="en-US" sz="2800" dirty="0"/>
              <a:t> -</a:t>
            </a:r>
            <a:r>
              <a:rPr lang="en-US" sz="2800" dirty="0" err="1"/>
              <a:t>ProviderName</a:t>
            </a:r>
            <a:r>
              <a:rPr lang="en-US" sz="2800" dirty="0"/>
              <a:t> Microsoft-Windows-Powershell-DesiredStateConfiguration-PullServer </a:t>
            </a:r>
            <a:endParaRPr lang="en-US" sz="2800" dirty="0" smtClean="0"/>
          </a:p>
          <a:p>
            <a:r>
              <a:rPr lang="en-US" sz="2800" dirty="0" err="1" smtClean="0"/>
              <a:t>XDSCDiagnostics</a:t>
            </a:r>
            <a:r>
              <a:rPr lang="en-US" sz="2800" dirty="0" smtClean="0"/>
              <a:t> Module</a:t>
            </a:r>
            <a:endParaRPr lang="en-US" sz="2800" dirty="0"/>
          </a:p>
          <a:p>
            <a:endParaRPr lang="en-US" dirty="0"/>
          </a:p>
          <a:p>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571500" indent="-571500">
              <a:tabLst>
                <a:tab pos="573088" algn="l"/>
              </a:tabLst>
            </a:pPr>
            <a:r>
              <a:rPr lang="en-US" dirty="0" smtClean="0"/>
              <a:t>05 | </a:t>
            </a:r>
            <a:r>
              <a:rPr lang="en-US" dirty="0"/>
              <a:t>Resource </a:t>
            </a:r>
            <a:r>
              <a:rPr lang="en-US" dirty="0" smtClean="0"/>
              <a:t>roundup</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732362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Working with the built-in resources</a:t>
            </a:r>
          </a:p>
          <a:p>
            <a:r>
              <a:rPr lang="en-GB" dirty="0" smtClean="0"/>
              <a:t>Adding resources</a:t>
            </a:r>
          </a:p>
          <a:p>
            <a:r>
              <a:rPr lang="en-GB" dirty="0" smtClean="0"/>
              <a:t>Adding resources to a pull server</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840218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the built-in resources</a:t>
            </a:r>
            <a:endParaRPr lang="en-US" dirty="0"/>
          </a:p>
        </p:txBody>
      </p:sp>
      <p:sp>
        <p:nvSpPr>
          <p:cNvPr id="3" name="Content Placeholder 2"/>
          <p:cNvSpPr>
            <a:spLocks noGrp="1"/>
          </p:cNvSpPr>
          <p:nvPr>
            <p:ph sz="quarter" idx="10"/>
          </p:nvPr>
        </p:nvSpPr>
        <p:spPr/>
        <p:txBody>
          <a:bodyPr/>
          <a:lstStyle/>
          <a:p>
            <a:r>
              <a:rPr lang="en-US" dirty="0" smtClean="0"/>
              <a:t>The current built-in resources</a:t>
            </a:r>
          </a:p>
        </p:txBody>
      </p:sp>
      <p:pic>
        <p:nvPicPr>
          <p:cNvPr id="4" name="Picture 3" descr="resour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937" y="2371204"/>
            <a:ext cx="10606916" cy="39185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2191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Adding Resources - Locally</a:t>
            </a:r>
            <a:endParaRPr lang="en-GB" sz="8000" dirty="0">
              <a:solidFill>
                <a:schemeClr val="bg1">
                  <a:alpha val="98824"/>
                </a:schemeClr>
              </a:solidFill>
            </a:endParaRPr>
          </a:p>
        </p:txBody>
      </p:sp>
    </p:spTree>
    <p:extLst>
      <p:ext uri="{BB962C8B-B14F-4D97-AF65-F5344CB8AC3E}">
        <p14:creationId xmlns:p14="http://schemas.microsoft.com/office/powerpoint/2010/main" val="3493511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Adding Resources – Pull server</a:t>
            </a:r>
            <a:endParaRPr lang="en-GB" sz="8000" dirty="0">
              <a:solidFill>
                <a:schemeClr val="bg1">
                  <a:alpha val="98824"/>
                </a:schemeClr>
              </a:solidFill>
            </a:endParaRPr>
          </a:p>
        </p:txBody>
      </p:sp>
    </p:spTree>
    <p:extLst>
      <p:ext uri="{BB962C8B-B14F-4D97-AF65-F5344CB8AC3E}">
        <p14:creationId xmlns:p14="http://schemas.microsoft.com/office/powerpoint/2010/main" val="34930628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571500" indent="-571500">
              <a:tabLst>
                <a:tab pos="573088" algn="l"/>
              </a:tabLst>
            </a:pPr>
            <a:r>
              <a:rPr lang="en-US" dirty="0" smtClean="0"/>
              <a:t>06 | </a:t>
            </a:r>
            <a:r>
              <a:rPr lang="en-US" dirty="0"/>
              <a:t>Writing better configurations</a:t>
            </a:r>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732362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Parameterized configurations</a:t>
            </a:r>
          </a:p>
          <a:p>
            <a:r>
              <a:rPr lang="en-GB" dirty="0" smtClean="0"/>
              <a:t>Using credentials in configurations</a:t>
            </a:r>
          </a:p>
          <a:p>
            <a:r>
              <a:rPr lang="en-GB" dirty="0" smtClean="0"/>
              <a:t>Getting the order straight with </a:t>
            </a:r>
            <a:r>
              <a:rPr lang="en-GB" dirty="0" err="1" smtClean="0"/>
              <a:t>DependsOn</a:t>
            </a:r>
            <a:endParaRPr lang="en-GB" dirty="0" smtClean="0"/>
          </a:p>
          <a:p>
            <a:r>
              <a:rPr lang="en-GB" dirty="0" smtClean="0"/>
              <a:t>Building bigger configurations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840218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Parameterized configurations</a:t>
            </a:r>
            <a:endParaRPr lang="en-GB" sz="8000" dirty="0">
              <a:solidFill>
                <a:schemeClr val="bg1">
                  <a:alpha val="98824"/>
                </a:schemeClr>
              </a:solidFill>
            </a:endParaRPr>
          </a:p>
        </p:txBody>
      </p:sp>
    </p:spTree>
    <p:extLst>
      <p:ext uri="{BB962C8B-B14F-4D97-AF65-F5344CB8AC3E}">
        <p14:creationId xmlns:p14="http://schemas.microsoft.com/office/powerpoint/2010/main" val="983630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423335" y="266701"/>
            <a:ext cx="10731500" cy="747713"/>
          </a:xfrm>
          <a:prstGeom prst="rect">
            <a:avLst/>
          </a:prstGeom>
        </p:spPr>
        <p:txBody>
          <a:bodyPr/>
          <a:lstStyle/>
          <a:p>
            <a:r>
              <a:rPr lang="en-US" dirty="0" smtClean="0">
                <a:solidFill>
                  <a:schemeClr val="accent1">
                    <a:alpha val="98824"/>
                  </a:schemeClr>
                </a:solidFill>
              </a:rPr>
              <a:t>Course Modules</a:t>
            </a:r>
            <a:endParaRPr lang="en-US" dirty="0">
              <a:solidFill>
                <a:schemeClr val="accent1">
                  <a:alpha val="98824"/>
                </a:schemeClr>
              </a:solidFill>
            </a:endParaRPr>
          </a:p>
        </p:txBody>
      </p:sp>
      <p:graphicFrame>
        <p:nvGraphicFramePr>
          <p:cNvPr id="4" name="Content Placeholder 6"/>
          <p:cNvGraphicFramePr>
            <a:graphicFrameLocks/>
          </p:cNvGraphicFramePr>
          <p:nvPr>
            <p:extLst>
              <p:ext uri="{D42A27DB-BD31-4B8C-83A1-F6EECF244321}">
                <p14:modId xmlns:p14="http://schemas.microsoft.com/office/powerpoint/2010/main" val="2181734035"/>
              </p:ext>
            </p:extLst>
          </p:nvPr>
        </p:nvGraphicFramePr>
        <p:xfrm>
          <a:off x="345303" y="891089"/>
          <a:ext cx="11403180" cy="5710545"/>
        </p:xfrm>
        <a:graphic>
          <a:graphicData uri="http://schemas.openxmlformats.org/drawingml/2006/table">
            <a:tbl>
              <a:tblPr firstRow="1" bandRow="1">
                <a:tableStyleId>{5C22544A-7EE6-4342-B048-85BDC9FD1C3A}</a:tableStyleId>
              </a:tblPr>
              <a:tblGrid>
                <a:gridCol w="11403180"/>
              </a:tblGrid>
              <a:tr h="712020">
                <a:tc>
                  <a:txBody>
                    <a:bodyPr/>
                    <a:lstStyle/>
                    <a:p>
                      <a:r>
                        <a:rPr lang="en-US" sz="2400" b="0" dirty="0" smtClean="0">
                          <a:latin typeface="Segoe UI Light" panose="020B0502040204020203" pitchFamily="34" charset="0"/>
                          <a:cs typeface="Segoe UI Light" panose="020B0502040204020203" pitchFamily="34" charset="0"/>
                        </a:rPr>
                        <a:t>Getting started with PowerShell Desired</a:t>
                      </a:r>
                      <a:r>
                        <a:rPr lang="en-US" sz="2400" b="0" baseline="0" dirty="0" smtClean="0">
                          <a:latin typeface="Segoe UI Light" panose="020B0502040204020203" pitchFamily="34" charset="0"/>
                          <a:cs typeface="Segoe UI Light" panose="020B0502040204020203" pitchFamily="34" charset="0"/>
                        </a:rPr>
                        <a:t> State </a:t>
                      </a:r>
                      <a:r>
                        <a:rPr lang="en-US" sz="2400" b="0" baseline="0" dirty="0" err="1" smtClean="0">
                          <a:latin typeface="Segoe UI Light" panose="020B0502040204020203" pitchFamily="34" charset="0"/>
                          <a:cs typeface="Segoe UI Light" panose="020B0502040204020203" pitchFamily="34" charset="0"/>
                        </a:rPr>
                        <a:t>Config</a:t>
                      </a:r>
                      <a:r>
                        <a:rPr lang="en-US" sz="2400" b="0" baseline="0" dirty="0" smtClean="0">
                          <a:latin typeface="Segoe UI Light" panose="020B0502040204020203" pitchFamily="34" charset="0"/>
                          <a:cs typeface="Segoe UI Light" panose="020B0502040204020203" pitchFamily="34" charset="0"/>
                        </a:rPr>
                        <a:t> (DSC)</a:t>
                      </a:r>
                      <a:endParaRPr lang="en-US" sz="2400" dirty="0">
                        <a:latin typeface="Segoe UI Light" panose="020B0502040204020203" pitchFamily="34" charset="0"/>
                        <a:cs typeface="Segoe UI Light" panose="020B0502040204020203" pitchFamily="34" charset="0"/>
                      </a:endParaRPr>
                    </a:p>
                  </a:txBody>
                  <a:tcPr marL="91464" marR="91464" marT="34299" marB="34299" anchor="ctr"/>
                </a:tc>
              </a:tr>
              <a:tr h="74768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01 | Getting ready for DSC</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Architecture overview along</a:t>
                      </a:r>
                      <a:r>
                        <a:rPr lang="en-US" sz="1500" baseline="0" dirty="0" smtClean="0">
                          <a:latin typeface="Segoe UI Light" panose="020B0502040204020203" pitchFamily="34" charset="0"/>
                          <a:cs typeface="Segoe UI Light" panose="020B0502040204020203" pitchFamily="34" charset="0"/>
                        </a:rPr>
                        <a:t> with resources and requirements for DSC</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690745">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02 | Performing a push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Perform a push deployment configuring the LCM and your first DSC configuration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03 | Configuring Pull servers for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Explore the Pull server options SMB and HTTP</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04 | Deploying configurations using a Pull server</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Preparing your environment for pull configurations and querying diagnostic information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05 | Resource</a:t>
                      </a:r>
                      <a:r>
                        <a:rPr lang="en-US" sz="1900" baseline="0" dirty="0" smtClean="0">
                          <a:latin typeface="Segoe UI Light" panose="020B0502040204020203" pitchFamily="34" charset="0"/>
                          <a:cs typeface="Segoe UI Light" panose="020B0502040204020203" pitchFamily="34" charset="0"/>
                        </a:rPr>
                        <a:t> roundup</a:t>
                      </a:r>
                    </a:p>
                    <a:p>
                      <a:pPr marL="573088" indent="-573088">
                        <a:tabLst/>
                      </a:pPr>
                      <a:r>
                        <a:rPr lang="en-US" sz="1500" dirty="0" smtClean="0">
                          <a:latin typeface="Segoe UI Light" panose="020B0502040204020203" pitchFamily="34" charset="0"/>
                          <a:cs typeface="Segoe UI Light" panose="020B0502040204020203" pitchFamily="34" charset="0"/>
                        </a:rPr>
                        <a:t>	Start working with the available</a:t>
                      </a:r>
                      <a:r>
                        <a:rPr lang="en-US" sz="1500" baseline="0" dirty="0" smtClean="0">
                          <a:latin typeface="Segoe UI Light" panose="020B0502040204020203" pitchFamily="34" charset="0"/>
                          <a:cs typeface="Segoe UI Light" panose="020B0502040204020203" pitchFamily="34" charset="0"/>
                        </a:rPr>
                        <a:t> resources in your configurations</a:t>
                      </a:r>
                    </a:p>
                  </a:txBody>
                  <a:tcPr marL="91464" marR="91464" marT="34299" marB="34299" anchor="ctr"/>
                </a:tc>
              </a:tr>
              <a:tr h="71202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06 | Writing better configurations</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Enhance your configurations with parameters,</a:t>
                      </a:r>
                      <a:r>
                        <a:rPr lang="en-US" sz="1500" baseline="0" dirty="0" smtClean="0">
                          <a:latin typeface="Segoe UI Light" panose="020B0502040204020203" pitchFamily="34" charset="0"/>
                          <a:cs typeface="Segoe UI Light" panose="020B0502040204020203" pitchFamily="34" charset="0"/>
                        </a:rPr>
                        <a:t> credentials and more</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07 | DSC and Linux</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Start working cross platform with configuring Linux</a:t>
                      </a:r>
                    </a:p>
                  </a:txBody>
                  <a:tcPr marL="91464" marR="91464" marT="34299" marB="34299" anchor="ctr"/>
                </a:tc>
              </a:tr>
            </a:tbl>
          </a:graphicData>
        </a:graphic>
      </p:graphicFrame>
    </p:spTree>
    <p:extLst>
      <p:ext uri="{BB962C8B-B14F-4D97-AF65-F5344CB8AC3E}">
        <p14:creationId xmlns:p14="http://schemas.microsoft.com/office/powerpoint/2010/main" val="40292956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Using Credentials in configurations</a:t>
            </a:r>
            <a:endParaRPr lang="en-GB" sz="8000" dirty="0">
              <a:solidFill>
                <a:schemeClr val="bg1">
                  <a:alpha val="98824"/>
                </a:schemeClr>
              </a:solidFill>
            </a:endParaRPr>
          </a:p>
        </p:txBody>
      </p:sp>
    </p:spTree>
    <p:extLst>
      <p:ext uri="{BB962C8B-B14F-4D97-AF65-F5344CB8AC3E}">
        <p14:creationId xmlns:p14="http://schemas.microsoft.com/office/powerpoint/2010/main" val="32699297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Getting the order straight with </a:t>
            </a:r>
            <a:r>
              <a:rPr lang="en-GB" sz="8000" dirty="0" err="1" smtClean="0">
                <a:solidFill>
                  <a:schemeClr val="bg1">
                    <a:alpha val="98824"/>
                  </a:schemeClr>
                </a:solidFill>
              </a:rPr>
              <a:t>DependsOn</a:t>
            </a:r>
            <a:endParaRPr lang="en-GB" sz="8000" dirty="0">
              <a:solidFill>
                <a:schemeClr val="bg1">
                  <a:alpha val="98824"/>
                </a:schemeClr>
              </a:solidFill>
            </a:endParaRPr>
          </a:p>
        </p:txBody>
      </p:sp>
    </p:spTree>
    <p:extLst>
      <p:ext uri="{BB962C8B-B14F-4D97-AF65-F5344CB8AC3E}">
        <p14:creationId xmlns:p14="http://schemas.microsoft.com/office/powerpoint/2010/main" val="19647015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bigger configurations</a:t>
            </a:r>
            <a:endParaRPr lang="en-US" dirty="0"/>
          </a:p>
        </p:txBody>
      </p:sp>
      <p:sp>
        <p:nvSpPr>
          <p:cNvPr id="3" name="Content Placeholder 2"/>
          <p:cNvSpPr>
            <a:spLocks noGrp="1"/>
          </p:cNvSpPr>
          <p:nvPr>
            <p:ph sz="quarter" idx="10"/>
          </p:nvPr>
        </p:nvSpPr>
        <p:spPr/>
        <p:txBody>
          <a:bodyPr/>
          <a:lstStyle/>
          <a:p>
            <a:r>
              <a:rPr lang="en-US" dirty="0" smtClean="0"/>
              <a:t>Discussed in the next video!</a:t>
            </a:r>
          </a:p>
          <a:p>
            <a:r>
              <a:rPr lang="en-US" smtClean="0"/>
              <a:t>Nested</a:t>
            </a:r>
            <a:endParaRPr lang="en-US" dirty="0" smtClean="0"/>
          </a:p>
          <a:p>
            <a:r>
              <a:rPr lang="en-US" dirty="0" smtClean="0"/>
              <a:t>Composite Resource</a:t>
            </a:r>
          </a:p>
          <a:p>
            <a:r>
              <a:rPr lang="en-US" dirty="0" smtClean="0"/>
              <a:t>Partial configurations</a:t>
            </a:r>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571500" indent="-571500">
              <a:tabLst>
                <a:tab pos="573088" algn="l"/>
              </a:tabLst>
            </a:pPr>
            <a:r>
              <a:rPr lang="en-US" dirty="0" smtClean="0"/>
              <a:t>07 | </a:t>
            </a:r>
            <a:r>
              <a:rPr lang="en-US" dirty="0"/>
              <a:t>DSC and Linux</a:t>
            </a:r>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732362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The importance of cross platform</a:t>
            </a:r>
          </a:p>
          <a:p>
            <a:r>
              <a:rPr lang="en-GB" dirty="0" smtClean="0"/>
              <a:t>Requirements for Linux</a:t>
            </a:r>
          </a:p>
          <a:p>
            <a:r>
              <a:rPr lang="en-GB" dirty="0" smtClean="0"/>
              <a:t>Building OMI Server and LCM</a:t>
            </a:r>
          </a:p>
          <a:p>
            <a:r>
              <a:rPr lang="en-GB" dirty="0" smtClean="0"/>
              <a:t>Writing a configuration </a:t>
            </a:r>
            <a:r>
              <a:rPr lang="en-GB" smtClean="0"/>
              <a:t>for Linux</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840218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The importance of cross platform</a:t>
            </a:r>
            <a:endParaRPr lang="en-GB" sz="8000" dirty="0">
              <a:solidFill>
                <a:schemeClr val="bg1">
                  <a:alpha val="98824"/>
                </a:schemeClr>
              </a:solidFill>
            </a:endParaRPr>
          </a:p>
        </p:txBody>
      </p:sp>
    </p:spTree>
    <p:extLst>
      <p:ext uri="{BB962C8B-B14F-4D97-AF65-F5344CB8AC3E}">
        <p14:creationId xmlns:p14="http://schemas.microsoft.com/office/powerpoint/2010/main" val="4126857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Linux	</a:t>
            </a:r>
            <a:endParaRPr lang="en-US" dirty="0"/>
          </a:p>
        </p:txBody>
      </p:sp>
      <p:sp>
        <p:nvSpPr>
          <p:cNvPr id="3" name="Content Placeholder 2"/>
          <p:cNvSpPr>
            <a:spLocks noGrp="1"/>
          </p:cNvSpPr>
          <p:nvPr>
            <p:ph sz="quarter" idx="10"/>
          </p:nvPr>
        </p:nvSpPr>
        <p:spPr/>
        <p:txBody>
          <a:bodyPr/>
          <a:lstStyle/>
          <a:p>
            <a:r>
              <a:rPr lang="en-US" dirty="0" err="1" smtClean="0"/>
              <a:t>CentOS</a:t>
            </a:r>
            <a:r>
              <a:rPr lang="en-US" dirty="0" smtClean="0"/>
              <a:t> 6</a:t>
            </a:r>
          </a:p>
          <a:p>
            <a:r>
              <a:rPr lang="en-US" dirty="0" smtClean="0"/>
              <a:t>Ubuntu</a:t>
            </a:r>
          </a:p>
          <a:p>
            <a:r>
              <a:rPr lang="en-US" dirty="0" smtClean="0"/>
              <a:t>Oracle</a:t>
            </a:r>
          </a:p>
          <a:p>
            <a:r>
              <a:rPr lang="en-US" dirty="0" smtClean="0"/>
              <a:t>Building Clouds – Michael Greene</a:t>
            </a:r>
          </a:p>
          <a:p>
            <a:pPr lvl="1"/>
            <a:r>
              <a:rPr lang="en-US" dirty="0">
                <a:hlinkClick r:id="rId3"/>
              </a:rPr>
              <a:t>http://blogs.technet.com/b/privatecloud/archive/2014/05/19/powershell-dsc-for-linux-step-by-</a:t>
            </a:r>
            <a:r>
              <a:rPr lang="en-US" dirty="0" smtClean="0">
                <a:hlinkClick r:id="rId3"/>
              </a:rPr>
              <a:t>step.aspx</a:t>
            </a:r>
            <a:endParaRPr lang="en-US" dirty="0"/>
          </a:p>
          <a:p>
            <a:r>
              <a:rPr lang="en-US" dirty="0" smtClean="0"/>
              <a:t>PowerShell Magazine – </a:t>
            </a:r>
            <a:r>
              <a:rPr lang="en-US" dirty="0" err="1" smtClean="0"/>
              <a:t>Ravikanth</a:t>
            </a:r>
            <a:r>
              <a:rPr lang="en-US" dirty="0" smtClean="0"/>
              <a:t> C</a:t>
            </a:r>
          </a:p>
          <a:p>
            <a:pPr lvl="1"/>
            <a:r>
              <a:rPr lang="en-US" dirty="0">
                <a:hlinkClick r:id="rId4"/>
              </a:rPr>
              <a:t>http://www.powershellmagazine.com/2014/05/21/installing-and-configuring-dsc-for-linux</a:t>
            </a:r>
            <a:r>
              <a:rPr lang="en-US" dirty="0" smtClean="0">
                <a:hlinkClick r:id="rId4"/>
              </a:rPr>
              <a:t>/</a:t>
            </a:r>
            <a:endParaRPr lang="en-US" dirty="0" smtClean="0"/>
          </a:p>
          <a:p>
            <a:pPr marL="457046" lvl="1" indent="0">
              <a:buNone/>
            </a:pPr>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Building OMI Server and LCM</a:t>
            </a:r>
            <a:endParaRPr lang="en-GB" sz="8000" dirty="0">
              <a:solidFill>
                <a:schemeClr val="bg1">
                  <a:alpha val="98824"/>
                </a:schemeClr>
              </a:solidFill>
            </a:endParaRPr>
          </a:p>
        </p:txBody>
      </p:sp>
    </p:spTree>
    <p:extLst>
      <p:ext uri="{BB962C8B-B14F-4D97-AF65-F5344CB8AC3E}">
        <p14:creationId xmlns:p14="http://schemas.microsoft.com/office/powerpoint/2010/main" val="28206551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Writing a configuration for Linux</a:t>
            </a:r>
            <a:endParaRPr lang="en-GB" sz="8000" dirty="0">
              <a:solidFill>
                <a:schemeClr val="bg1">
                  <a:alpha val="98824"/>
                </a:schemeClr>
              </a:solidFill>
            </a:endParaRPr>
          </a:p>
        </p:txBody>
      </p:sp>
    </p:spTree>
    <p:extLst>
      <p:ext uri="{BB962C8B-B14F-4D97-AF65-F5344CB8AC3E}">
        <p14:creationId xmlns:p14="http://schemas.microsoft.com/office/powerpoint/2010/main" val="3493511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222745"/>
            <a:ext cx="11524432" cy="1063487"/>
          </a:xfrm>
        </p:spPr>
        <p:txBody>
          <a:bodyPr/>
          <a:lstStyle/>
          <a:p>
            <a:pPr lvl="0"/>
            <a:r>
              <a:rPr lang="en-US" smtClean="0"/>
              <a:t>Setting Expectations</a:t>
            </a:r>
            <a:endParaRPr lang="en-US" dirty="0"/>
          </a:p>
        </p:txBody>
      </p:sp>
      <p:sp>
        <p:nvSpPr>
          <p:cNvPr id="3" name="Content Placeholder 2"/>
          <p:cNvSpPr>
            <a:spLocks noGrp="1"/>
          </p:cNvSpPr>
          <p:nvPr>
            <p:ph sz="quarter" idx="10"/>
          </p:nvPr>
        </p:nvSpPr>
        <p:spPr>
          <a:xfrm>
            <a:off x="379413" y="1567612"/>
            <a:ext cx="11525250" cy="5290388"/>
          </a:xfrm>
        </p:spPr>
        <p:txBody>
          <a:bodyPr/>
          <a:lstStyle/>
          <a:p>
            <a:r>
              <a:rPr lang="en-US" dirty="0" smtClean="0"/>
              <a:t>Target Audience</a:t>
            </a:r>
          </a:p>
          <a:p>
            <a:pPr lvl="1"/>
            <a:r>
              <a:rPr lang="en-US" dirty="0" smtClean="0"/>
              <a:t>Any IT pro or developer that is responsible for configuration management, automation, security and business agility</a:t>
            </a:r>
          </a:p>
          <a:p>
            <a:r>
              <a:rPr lang="en-US" dirty="0" smtClean="0"/>
              <a:t>Suggested Prerequisites/Supporting Material</a:t>
            </a:r>
          </a:p>
          <a:p>
            <a:pPr lvl="1"/>
            <a:r>
              <a:rPr lang="en-US" dirty="0" smtClean="0"/>
              <a:t>Getting started with Windows PowerShell Jump Start</a:t>
            </a:r>
          </a:p>
          <a:p>
            <a:pPr lvl="1"/>
            <a:r>
              <a:rPr lang="en-US" sz="1800" dirty="0">
                <a:hlinkClick r:id="rId3"/>
              </a:rPr>
              <a:t>http://www.microsoftvirtualacademy.com/training-courses/getting-started-with-powershell-3-0-jump-</a:t>
            </a:r>
            <a:r>
              <a:rPr lang="en-US" sz="1800" dirty="0" smtClean="0">
                <a:hlinkClick r:id="rId3"/>
              </a:rPr>
              <a:t>start</a:t>
            </a:r>
            <a:endParaRPr lang="en-US" sz="1800" dirty="0" smtClean="0"/>
          </a:p>
          <a:p>
            <a:pPr lvl="1"/>
            <a:r>
              <a:rPr lang="en-US" dirty="0" smtClean="0"/>
              <a:t>Advanced Tools &amp; Scripting with PowerShell Jump Start</a:t>
            </a:r>
          </a:p>
          <a:p>
            <a:pPr lvl="1"/>
            <a:r>
              <a:rPr lang="en-US" sz="1800" dirty="0">
                <a:hlinkClick r:id="rId4"/>
              </a:rPr>
              <a:t>http://www.microsoftvirtualacademy.com/training-courses/advanced-tools-scripting-with-powershell-3-0-jump-</a:t>
            </a:r>
            <a:r>
              <a:rPr lang="en-US" sz="1800" dirty="0" smtClean="0">
                <a:hlinkClick r:id="rId4"/>
              </a:rPr>
              <a:t>start</a:t>
            </a:r>
            <a:endParaRPr lang="en-US" sz="1800" dirty="0" smtClean="0"/>
          </a:p>
          <a:p>
            <a:pPr lvl="1"/>
            <a:r>
              <a:rPr lang="en-US" dirty="0" smtClean="0"/>
              <a:t>Additional resources at </a:t>
            </a:r>
            <a:r>
              <a:rPr lang="en-US" dirty="0" err="1" smtClean="0"/>
              <a:t>PowerShell.Org</a:t>
            </a:r>
            <a:r>
              <a:rPr lang="en-US" dirty="0" smtClean="0"/>
              <a:t> (DSC Hub)</a:t>
            </a:r>
          </a:p>
          <a:p>
            <a:pPr lvl="1"/>
            <a:r>
              <a:rPr lang="en-US" sz="1800" dirty="0" smtClean="0">
                <a:hlinkClick r:id="rId5"/>
              </a:rPr>
              <a:t>http://powershell.org/wp/dsc-hub/</a:t>
            </a:r>
            <a:endParaRPr lang="en-US" dirty="0" smtClean="0"/>
          </a:p>
          <a:p>
            <a:pPr lvl="1"/>
            <a:endParaRPr lang="en-US" dirty="0" smtClean="0"/>
          </a:p>
        </p:txBody>
      </p:sp>
    </p:spTree>
    <p:extLst>
      <p:ext uri="{BB962C8B-B14F-4D97-AF65-F5344CB8AC3E}">
        <p14:creationId xmlns:p14="http://schemas.microsoft.com/office/powerpoint/2010/main" val="19674073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2M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3"/>
              </a:rPr>
              <a:t>http://aka.ms/MVA-Voucher</a:t>
            </a:r>
            <a:r>
              <a:rPr lang="en-US" dirty="0"/>
              <a:t> </a:t>
            </a:r>
          </a:p>
          <a:p>
            <a:pPr lvl="1"/>
            <a:r>
              <a:rPr lang="en-US" dirty="0"/>
              <a:t>Enter this code: </a:t>
            </a:r>
            <a:r>
              <a:rPr lang="en-US" b="1" dirty="0" err="1"/>
              <a:t>PShellDSCFound</a:t>
            </a:r>
            <a:r>
              <a:rPr lang="en-US" b="1" dirty="0" smtClean="0"/>
              <a:t> </a:t>
            </a:r>
            <a:r>
              <a:rPr lang="en-US" smtClean="0"/>
              <a:t>(Expires: </a:t>
            </a:r>
            <a:r>
              <a:rPr lang="en-US"/>
              <a:t>3/26/15</a:t>
            </a:r>
            <a:r>
              <a:rPr lang="en-US" smtClean="0"/>
              <a:t>)</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571500" indent="-571500">
              <a:tabLst>
                <a:tab pos="573088" algn="l"/>
              </a:tabLst>
            </a:pPr>
            <a:r>
              <a:rPr lang="en-US" dirty="0" smtClean="0"/>
              <a:t>01 | </a:t>
            </a:r>
            <a:r>
              <a:rPr lang="en-US" dirty="0"/>
              <a:t>Getting ready for DSC</a:t>
            </a:r>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8976925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The purpose for DSC</a:t>
            </a:r>
          </a:p>
          <a:p>
            <a:r>
              <a:rPr lang="en-GB" dirty="0" smtClean="0"/>
              <a:t>DSC architecture overview </a:t>
            </a:r>
          </a:p>
          <a:p>
            <a:r>
              <a:rPr lang="en-GB" dirty="0" smtClean="0"/>
              <a:t>Resources for DSC</a:t>
            </a:r>
          </a:p>
          <a:p>
            <a:r>
              <a:rPr lang="en-GB" dirty="0" smtClean="0"/>
              <a:t>Requirements for DSC</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for DSC</a:t>
            </a:r>
            <a:endParaRPr lang="en-US" dirty="0"/>
          </a:p>
        </p:txBody>
      </p:sp>
      <p:sp>
        <p:nvSpPr>
          <p:cNvPr id="3" name="Content Placeholder 2"/>
          <p:cNvSpPr>
            <a:spLocks noGrp="1"/>
          </p:cNvSpPr>
          <p:nvPr>
            <p:ph sz="quarter" idx="10"/>
          </p:nvPr>
        </p:nvSpPr>
        <p:spPr/>
        <p:txBody>
          <a:bodyPr/>
          <a:lstStyle/>
          <a:p>
            <a:r>
              <a:rPr lang="en-US" dirty="0" smtClean="0"/>
              <a:t>Distributed Heterogeneous Configuration Management Platform</a:t>
            </a:r>
          </a:p>
          <a:p>
            <a:r>
              <a:rPr lang="en-US" dirty="0" smtClean="0"/>
              <a:t>Why declarative configurations? </a:t>
            </a:r>
          </a:p>
          <a:p>
            <a:r>
              <a:rPr lang="en-US" dirty="0" smtClean="0"/>
              <a:t>Managing drift</a:t>
            </a:r>
          </a:p>
          <a:p>
            <a:r>
              <a:rPr lang="en-US" dirty="0" smtClean="0"/>
              <a:t>Cross platform importance</a:t>
            </a:r>
          </a:p>
          <a:p>
            <a:r>
              <a:rPr lang="en-US" dirty="0" err="1" smtClean="0"/>
              <a:t>DevOps</a:t>
            </a:r>
            <a:r>
              <a:rPr lang="en-US" dirty="0" smtClean="0"/>
              <a:t>?</a:t>
            </a:r>
            <a:endParaRPr lang="en-US" dirty="0"/>
          </a:p>
        </p:txBody>
      </p:sp>
    </p:spTree>
    <p:extLst>
      <p:ext uri="{BB962C8B-B14F-4D97-AF65-F5344CB8AC3E}">
        <p14:creationId xmlns:p14="http://schemas.microsoft.com/office/powerpoint/2010/main" val="2557989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ECB33B61-35A5-40F7-9FCB-7B77EAE9702F" xsi:nil="true"/>
    <Status xmlns="ECB33B61-35A5-40F7-9FCB-7B77EAE9702F">Final</Status>
    <Content_x0020_Type xmlns="ECB33B61-35A5-40F7-9FCB-7B77EAE9702F">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DA82FA9D3EFE43A68DFB2081BA769A" ma:contentTypeVersion="" ma:contentTypeDescription="Create a new document." ma:contentTypeScope="" ma:versionID="f3fa03cd6f6165605c606db20df64793">
  <xsd:schema xmlns:xsd="http://www.w3.org/2001/XMLSchema" xmlns:xs="http://www.w3.org/2001/XMLSchema" xmlns:p="http://schemas.microsoft.com/office/2006/metadata/properties" xmlns:ns2="ECB33B61-35A5-40F7-9FCB-7B77EAE9702F" targetNamespace="http://schemas.microsoft.com/office/2006/metadata/properties" ma:root="true" ma:fieldsID="f7437e04c53ddd0185ee08ed0447e344" ns2:_="">
    <xsd:import namespace="ECB33B61-35A5-40F7-9FCB-7B77EAE9702F"/>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B33B61-35A5-40F7-9FCB-7B77EAE9702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ECB33B61-35A5-40F7-9FCB-7B77EAE9702F"/>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D2422B1B-1FDA-412E-BD49-2BC2FCA3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B33B61-35A5-40F7-9FCB-7B77EAE970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4882</TotalTime>
  <Words>1277</Words>
  <Application>Microsoft Macintosh PowerPoint</Application>
  <PresentationFormat>Custom</PresentationFormat>
  <Paragraphs>243</Paragraphs>
  <Slides>49</Slides>
  <Notes>36</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1_Office Theme</vt:lpstr>
      <vt:lpstr>Getting Started with PowerShell Desired State Configuration (DSC)</vt:lpstr>
      <vt:lpstr>Meet Jeffrey Snover | ‏@jsnover </vt:lpstr>
      <vt:lpstr>Meet Jason Helmick | @theJasonHelmick</vt:lpstr>
      <vt:lpstr>Course Modules</vt:lpstr>
      <vt:lpstr>Setting Expectations</vt:lpstr>
      <vt:lpstr>     Join the MVA Community!</vt:lpstr>
      <vt:lpstr>PowerPoint Presentation</vt:lpstr>
      <vt:lpstr>Module Overview</vt:lpstr>
      <vt:lpstr>The purpose for DSC</vt:lpstr>
      <vt:lpstr>DSC architecture overview</vt:lpstr>
      <vt:lpstr>Resources for DSC</vt:lpstr>
      <vt:lpstr>Requirements for DSC</vt:lpstr>
      <vt:lpstr>PowerPoint Presentation</vt:lpstr>
      <vt:lpstr>Module Overview</vt:lpstr>
      <vt:lpstr>PowerPoint Presentation</vt:lpstr>
      <vt:lpstr>Writing a DSC configuration</vt:lpstr>
      <vt:lpstr>Configuring the LCM</vt:lpstr>
      <vt:lpstr>Creating the MOF</vt:lpstr>
      <vt:lpstr>Performing the Push deployment</vt:lpstr>
      <vt:lpstr>PowerPoint Presentation</vt:lpstr>
      <vt:lpstr>Module Overview</vt:lpstr>
      <vt:lpstr>PowerPoint Presentation</vt:lpstr>
      <vt:lpstr>Configuring SMB pull server</vt:lpstr>
      <vt:lpstr>Configuring HTTP pull server</vt:lpstr>
      <vt:lpstr>Configuring HTTPS pull server</vt:lpstr>
      <vt:lpstr>PowerPoint Presentation</vt:lpstr>
      <vt:lpstr>Module Overview</vt:lpstr>
      <vt:lpstr>PowerPoint Presentation</vt:lpstr>
      <vt:lpstr>Configuring the LCM for pull</vt:lpstr>
      <vt:lpstr>Preparing the configuration</vt:lpstr>
      <vt:lpstr>Querying node status and other diagnostics</vt:lpstr>
      <vt:lpstr>PowerPoint Presentation</vt:lpstr>
      <vt:lpstr>Module Overview</vt:lpstr>
      <vt:lpstr>Working with the built-in resources</vt:lpstr>
      <vt:lpstr>PowerPoint Presentation</vt:lpstr>
      <vt:lpstr>PowerPoint Presentation</vt:lpstr>
      <vt:lpstr>PowerPoint Presentation</vt:lpstr>
      <vt:lpstr>Module Overview</vt:lpstr>
      <vt:lpstr>PowerPoint Presentation</vt:lpstr>
      <vt:lpstr>PowerPoint Presentation</vt:lpstr>
      <vt:lpstr>PowerPoint Presentation</vt:lpstr>
      <vt:lpstr>Building bigger configurations</vt:lpstr>
      <vt:lpstr>PowerPoint Presentation</vt:lpstr>
      <vt:lpstr>Module Overview</vt:lpstr>
      <vt:lpstr>PowerPoint Presentation</vt:lpstr>
      <vt:lpstr>Requirements for Linux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Jason Helmick</cp:lastModifiedBy>
  <cp:revision>130</cp:revision>
  <dcterms:created xsi:type="dcterms:W3CDTF">2013-02-15T23:12:42Z</dcterms:created>
  <dcterms:modified xsi:type="dcterms:W3CDTF">2015-02-23T16:44:11Z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0x01010029DA82FA9D3EFE43A68DFB2081BA769A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