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0243463" cy="42773600"/>
  <p:notesSz cx="6797675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113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1258" y="-2885"/>
      </p:cViewPr>
      <p:guideLst>
        <p:guide orient="horz" pos="11113"/>
        <p:guide pos="95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082800" y="744538"/>
            <a:ext cx="26320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8070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0483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35" y="0"/>
            <a:ext cx="30242128" cy="427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268262" y="13287542"/>
            <a:ext cx="25706943" cy="91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536521" y="24238375"/>
            <a:ext cx="21170425" cy="10931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Clr>
                <a:srgbClr val="888888"/>
              </a:buClr>
              <a:buSzPts val="14601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2540"/>
              </a:spcBef>
              <a:spcAft>
                <a:spcPts val="0"/>
              </a:spcAft>
              <a:buClr>
                <a:srgbClr val="888888"/>
              </a:buClr>
              <a:buSzPts val="12701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88888"/>
              </a:buClr>
              <a:buSzPts val="11001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1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1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1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1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1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1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1512173" y="39644794"/>
            <a:ext cx="7056809" cy="227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10333184" y="39644794"/>
            <a:ext cx="9577096" cy="227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21674483" y="39644794"/>
            <a:ext cx="7056809" cy="227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39295" y="23642105"/>
            <a:ext cx="14543368" cy="18664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1512175" y="1712929"/>
            <a:ext cx="27219117" cy="712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007434" y="10485252"/>
            <a:ext cx="28228599" cy="27219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1512173" y="39644794"/>
            <a:ext cx="7056809" cy="227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10333184" y="39644794"/>
            <a:ext cx="9577096" cy="227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21674483" y="39644794"/>
            <a:ext cx="7056809" cy="227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-40557897" y="106567722"/>
            <a:ext cx="210768891" cy="1741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-75642414" y="89403508"/>
            <a:ext cx="210768891" cy="5174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1512173" y="39644794"/>
            <a:ext cx="7056809" cy="227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10333184" y="39644794"/>
            <a:ext cx="9577096" cy="227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21674483" y="39644794"/>
            <a:ext cx="7056809" cy="227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512175" y="1712929"/>
            <a:ext cx="27219117" cy="712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512175" y="9980511"/>
            <a:ext cx="27219117" cy="28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1512173" y="39644794"/>
            <a:ext cx="7056809" cy="227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10333184" y="39644794"/>
            <a:ext cx="9577096" cy="227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21674483" y="39644794"/>
            <a:ext cx="7056809" cy="227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2389027" y="27486002"/>
            <a:ext cx="25706943" cy="849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2"/>
              <a:buFont typeface="Calibri"/>
              <a:buNone/>
              <a:defRPr sz="18302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2389027" y="18129279"/>
            <a:ext cx="25706943" cy="9356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1"/>
              <a:buNone/>
              <a:defRPr sz="9201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rgbClr val="888888"/>
              </a:buClr>
              <a:buSzPts val="8201"/>
              <a:buNone/>
              <a:defRPr sz="8201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rgbClr val="888888"/>
              </a:buClr>
              <a:buSzPts val="7301"/>
              <a:buNone/>
              <a:defRPr sz="7301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None/>
              <a:defRPr sz="6401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None/>
              <a:defRPr sz="6401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None/>
              <a:defRPr sz="6401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None/>
              <a:defRPr sz="6401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None/>
              <a:defRPr sz="6401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1"/>
              <a:buNone/>
              <a:defRPr sz="6401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1512173" y="39644794"/>
            <a:ext cx="7056809" cy="227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10333184" y="39644794"/>
            <a:ext cx="9577096" cy="227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21674483" y="39644794"/>
            <a:ext cx="7056809" cy="227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1512175" y="1712929"/>
            <a:ext cx="27219117" cy="712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3869699" y="57635453"/>
            <a:ext cx="34580459" cy="16302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t" anchorCtr="0">
            <a:normAutofit/>
          </a:bodyPr>
          <a:lstStyle>
            <a:lvl1pPr marL="457200" lvl="0" indent="-1035113" algn="l">
              <a:lnSpc>
                <a:spcPct val="100000"/>
              </a:lnSpc>
              <a:spcBef>
                <a:spcPts val="2540"/>
              </a:spcBef>
              <a:spcAft>
                <a:spcPts val="0"/>
              </a:spcAft>
              <a:buClr>
                <a:schemeClr val="dk1"/>
              </a:buClr>
              <a:buSzPts val="12701"/>
              <a:buChar char="•"/>
              <a:defRPr sz="12701"/>
            </a:lvl1pPr>
            <a:lvl2pPr marL="914400" lvl="1" indent="-927163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1"/>
              <a:buChar char="–"/>
              <a:defRPr sz="11001"/>
            </a:lvl2pPr>
            <a:lvl3pPr marL="1371600" lvl="2" indent="-812863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1"/>
              <a:buChar char="•"/>
              <a:defRPr sz="9201"/>
            </a:lvl3pPr>
            <a:lvl4pPr marL="1828800" lvl="3" indent="-749363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1"/>
              <a:buChar char="–"/>
              <a:defRPr sz="8201"/>
            </a:lvl4pPr>
            <a:lvl5pPr marL="2286000" lvl="4" indent="-749363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1"/>
              <a:buChar char="»"/>
              <a:defRPr sz="8201"/>
            </a:lvl5pPr>
            <a:lvl6pPr marL="2743200" lvl="5" indent="-749363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1"/>
              <a:buChar char="•"/>
              <a:defRPr sz="8201"/>
            </a:lvl6pPr>
            <a:lvl7pPr marL="3200400" lvl="6" indent="-749363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1"/>
              <a:buChar char="•"/>
              <a:defRPr sz="8201"/>
            </a:lvl7pPr>
            <a:lvl8pPr marL="3657600" lvl="7" indent="-749363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1"/>
              <a:buChar char="•"/>
              <a:defRPr sz="8201"/>
            </a:lvl8pPr>
            <a:lvl9pPr marL="4114800" lvl="8" indent="-749363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1"/>
              <a:buChar char="•"/>
              <a:defRPr sz="8201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38954216" y="57635453"/>
            <a:ext cx="34580459" cy="16302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t" anchorCtr="0">
            <a:normAutofit/>
          </a:bodyPr>
          <a:lstStyle>
            <a:lvl1pPr marL="457200" lvl="0" indent="-1035113" algn="l">
              <a:lnSpc>
                <a:spcPct val="100000"/>
              </a:lnSpc>
              <a:spcBef>
                <a:spcPts val="2540"/>
              </a:spcBef>
              <a:spcAft>
                <a:spcPts val="0"/>
              </a:spcAft>
              <a:buClr>
                <a:schemeClr val="dk1"/>
              </a:buClr>
              <a:buSzPts val="12701"/>
              <a:buChar char="•"/>
              <a:defRPr sz="12701"/>
            </a:lvl1pPr>
            <a:lvl2pPr marL="914400" lvl="1" indent="-927163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1"/>
              <a:buChar char="–"/>
              <a:defRPr sz="11001"/>
            </a:lvl2pPr>
            <a:lvl3pPr marL="1371600" lvl="2" indent="-812863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1"/>
              <a:buChar char="•"/>
              <a:defRPr sz="9201"/>
            </a:lvl3pPr>
            <a:lvl4pPr marL="1828800" lvl="3" indent="-749363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1"/>
              <a:buChar char="–"/>
              <a:defRPr sz="8201"/>
            </a:lvl4pPr>
            <a:lvl5pPr marL="2286000" lvl="4" indent="-749363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1"/>
              <a:buChar char="»"/>
              <a:defRPr sz="8201"/>
            </a:lvl5pPr>
            <a:lvl6pPr marL="2743200" lvl="5" indent="-749363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1"/>
              <a:buChar char="•"/>
              <a:defRPr sz="8201"/>
            </a:lvl6pPr>
            <a:lvl7pPr marL="3200400" lvl="6" indent="-749363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1"/>
              <a:buChar char="•"/>
              <a:defRPr sz="8201"/>
            </a:lvl7pPr>
            <a:lvl8pPr marL="3657600" lvl="7" indent="-749363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1"/>
              <a:buChar char="•"/>
              <a:defRPr sz="8201"/>
            </a:lvl8pPr>
            <a:lvl9pPr marL="4114800" lvl="8" indent="-749363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1"/>
              <a:buChar char="•"/>
              <a:defRPr sz="8201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1512173" y="39644794"/>
            <a:ext cx="7056809" cy="227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10333184" y="39644794"/>
            <a:ext cx="9577096" cy="227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21674483" y="39644794"/>
            <a:ext cx="7056809" cy="227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1512175" y="1712929"/>
            <a:ext cx="27219117" cy="712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2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1512173" y="9574556"/>
            <a:ext cx="13362782" cy="399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1"/>
              <a:buNone/>
              <a:defRPr sz="11001" b="1"/>
            </a:lvl1pPr>
            <a:lvl2pPr marL="914400" lvl="1" indent="-2286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1"/>
              <a:buNone/>
              <a:defRPr sz="9201" b="1"/>
            </a:lvl2pPr>
            <a:lvl3pPr marL="1371600" lvl="2" indent="-228600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1"/>
              <a:buNone/>
              <a:defRPr sz="8201" b="1"/>
            </a:lvl3pPr>
            <a:lvl4pPr marL="1828800" lvl="3" indent="-22860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1"/>
              <a:buNone/>
              <a:defRPr sz="7301" b="1"/>
            </a:lvl4pPr>
            <a:lvl5pPr marL="2286000" lvl="4" indent="-22860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1"/>
              <a:buNone/>
              <a:defRPr sz="7301" b="1"/>
            </a:lvl5pPr>
            <a:lvl6pPr marL="2743200" lvl="5" indent="-22860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1"/>
              <a:buNone/>
              <a:defRPr sz="7301" b="1"/>
            </a:lvl6pPr>
            <a:lvl7pPr marL="3200400" lvl="6" indent="-22860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1"/>
              <a:buNone/>
              <a:defRPr sz="7301" b="1"/>
            </a:lvl7pPr>
            <a:lvl8pPr marL="3657600" lvl="7" indent="-22860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1"/>
              <a:buNone/>
              <a:defRPr sz="7301" b="1"/>
            </a:lvl8pPr>
            <a:lvl9pPr marL="4114800" lvl="8" indent="-22860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1"/>
              <a:buNone/>
              <a:defRPr sz="7301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1512173" y="13564777"/>
            <a:ext cx="13362782" cy="24644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t" anchorCtr="0">
            <a:normAutofit/>
          </a:bodyPr>
          <a:lstStyle>
            <a:lvl1pPr marL="457200" lvl="0" indent="-927163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1"/>
              <a:buChar char="•"/>
              <a:defRPr sz="11001"/>
            </a:lvl1pPr>
            <a:lvl2pPr marL="914400" lvl="1" indent="-812863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1"/>
              <a:buChar char="–"/>
              <a:defRPr sz="9201"/>
            </a:lvl2pPr>
            <a:lvl3pPr marL="1371600" lvl="2" indent="-749363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1"/>
              <a:buChar char="•"/>
              <a:defRPr sz="8201"/>
            </a:lvl3pPr>
            <a:lvl4pPr marL="1828800" lvl="3" indent="-692213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1"/>
              <a:buChar char="–"/>
              <a:defRPr sz="7301"/>
            </a:lvl4pPr>
            <a:lvl5pPr marL="2286000" lvl="4" indent="-692213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1"/>
              <a:buChar char="»"/>
              <a:defRPr sz="7301"/>
            </a:lvl5pPr>
            <a:lvl6pPr marL="2743200" lvl="5" indent="-692213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1"/>
              <a:buChar char="•"/>
              <a:defRPr sz="7301"/>
            </a:lvl6pPr>
            <a:lvl7pPr marL="3200400" lvl="6" indent="-692213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1"/>
              <a:buChar char="•"/>
              <a:defRPr sz="7301"/>
            </a:lvl7pPr>
            <a:lvl8pPr marL="3657600" lvl="7" indent="-692213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1"/>
              <a:buChar char="•"/>
              <a:defRPr sz="7301"/>
            </a:lvl8pPr>
            <a:lvl9pPr marL="4114800" lvl="8" indent="-692213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1"/>
              <a:buChar char="•"/>
              <a:defRPr sz="730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15363262" y="9574556"/>
            <a:ext cx="13368031" cy="399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1"/>
              <a:buNone/>
              <a:defRPr sz="11001" b="1"/>
            </a:lvl1pPr>
            <a:lvl2pPr marL="914400" lvl="1" indent="-2286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1"/>
              <a:buNone/>
              <a:defRPr sz="9201" b="1"/>
            </a:lvl2pPr>
            <a:lvl3pPr marL="1371600" lvl="2" indent="-228600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1"/>
              <a:buNone/>
              <a:defRPr sz="8201" b="1"/>
            </a:lvl3pPr>
            <a:lvl4pPr marL="1828800" lvl="3" indent="-22860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1"/>
              <a:buNone/>
              <a:defRPr sz="7301" b="1"/>
            </a:lvl4pPr>
            <a:lvl5pPr marL="2286000" lvl="4" indent="-22860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1"/>
              <a:buNone/>
              <a:defRPr sz="7301" b="1"/>
            </a:lvl5pPr>
            <a:lvl6pPr marL="2743200" lvl="5" indent="-22860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1"/>
              <a:buNone/>
              <a:defRPr sz="7301" b="1"/>
            </a:lvl6pPr>
            <a:lvl7pPr marL="3200400" lvl="6" indent="-22860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1"/>
              <a:buNone/>
              <a:defRPr sz="7301" b="1"/>
            </a:lvl7pPr>
            <a:lvl8pPr marL="3657600" lvl="7" indent="-22860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1"/>
              <a:buNone/>
              <a:defRPr sz="7301" b="1"/>
            </a:lvl8pPr>
            <a:lvl9pPr marL="4114800" lvl="8" indent="-22860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1"/>
              <a:buNone/>
              <a:defRPr sz="7301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15363262" y="13564777"/>
            <a:ext cx="13368031" cy="24644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t" anchorCtr="0">
            <a:normAutofit/>
          </a:bodyPr>
          <a:lstStyle>
            <a:lvl1pPr marL="457200" lvl="0" indent="-927163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1"/>
              <a:buChar char="•"/>
              <a:defRPr sz="11001"/>
            </a:lvl1pPr>
            <a:lvl2pPr marL="914400" lvl="1" indent="-812863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1"/>
              <a:buChar char="–"/>
              <a:defRPr sz="9201"/>
            </a:lvl2pPr>
            <a:lvl3pPr marL="1371600" lvl="2" indent="-749363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1"/>
              <a:buChar char="•"/>
              <a:defRPr sz="8201"/>
            </a:lvl3pPr>
            <a:lvl4pPr marL="1828800" lvl="3" indent="-692213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1"/>
              <a:buChar char="–"/>
              <a:defRPr sz="7301"/>
            </a:lvl4pPr>
            <a:lvl5pPr marL="2286000" lvl="4" indent="-692213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1"/>
              <a:buChar char="»"/>
              <a:defRPr sz="7301"/>
            </a:lvl5pPr>
            <a:lvl6pPr marL="2743200" lvl="5" indent="-692213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1"/>
              <a:buChar char="•"/>
              <a:defRPr sz="7301"/>
            </a:lvl6pPr>
            <a:lvl7pPr marL="3200400" lvl="6" indent="-692213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1"/>
              <a:buChar char="•"/>
              <a:defRPr sz="7301"/>
            </a:lvl7pPr>
            <a:lvl8pPr marL="3657600" lvl="7" indent="-692213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1"/>
              <a:buChar char="•"/>
              <a:defRPr sz="7301"/>
            </a:lvl8pPr>
            <a:lvl9pPr marL="4114800" lvl="8" indent="-692213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1"/>
              <a:buChar char="•"/>
              <a:defRPr sz="730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1512173" y="39644794"/>
            <a:ext cx="7056809" cy="227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10333184" y="39644794"/>
            <a:ext cx="9577096" cy="227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21674483" y="39644794"/>
            <a:ext cx="7056809" cy="227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1512175" y="1712929"/>
            <a:ext cx="27219117" cy="712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1512173" y="39644794"/>
            <a:ext cx="7056809" cy="227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10333184" y="39644794"/>
            <a:ext cx="9577096" cy="227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21674483" y="39644794"/>
            <a:ext cx="7056809" cy="227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1512173" y="39644794"/>
            <a:ext cx="7056809" cy="227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10333184" y="39644794"/>
            <a:ext cx="9577096" cy="227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21674483" y="39644794"/>
            <a:ext cx="7056809" cy="227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1512177" y="1703024"/>
            <a:ext cx="9949891" cy="724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1"/>
              <a:buFont typeface="Calibri"/>
              <a:buNone/>
              <a:defRPr sz="9201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11824355" y="1703026"/>
            <a:ext cx="16906936" cy="36506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t" anchorCtr="0">
            <a:normAutofit/>
          </a:bodyPr>
          <a:lstStyle>
            <a:lvl1pPr marL="457200" lvl="0" indent="-1155763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601"/>
              <a:buChar char="•"/>
              <a:defRPr sz="14600"/>
            </a:lvl1pPr>
            <a:lvl2pPr marL="914400" lvl="1" indent="-1035113" algn="l">
              <a:lnSpc>
                <a:spcPct val="100000"/>
              </a:lnSpc>
              <a:spcBef>
                <a:spcPts val="2540"/>
              </a:spcBef>
              <a:spcAft>
                <a:spcPts val="0"/>
              </a:spcAft>
              <a:buClr>
                <a:schemeClr val="dk1"/>
              </a:buClr>
              <a:buSzPts val="12701"/>
              <a:buChar char="–"/>
              <a:defRPr sz="12701"/>
            </a:lvl2pPr>
            <a:lvl3pPr marL="1371600" lvl="2" indent="-927163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1"/>
              <a:buChar char="•"/>
              <a:defRPr sz="11001"/>
            </a:lvl3pPr>
            <a:lvl4pPr marL="1828800" lvl="3" indent="-812863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1"/>
              <a:buChar char="–"/>
              <a:defRPr sz="9201"/>
            </a:lvl4pPr>
            <a:lvl5pPr marL="2286000" lvl="4" indent="-812863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1"/>
              <a:buChar char="»"/>
              <a:defRPr sz="9201"/>
            </a:lvl5pPr>
            <a:lvl6pPr marL="2743200" lvl="5" indent="-812863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1"/>
              <a:buChar char="•"/>
              <a:defRPr sz="9201"/>
            </a:lvl6pPr>
            <a:lvl7pPr marL="3200400" lvl="6" indent="-812863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1"/>
              <a:buChar char="•"/>
              <a:defRPr sz="9201"/>
            </a:lvl7pPr>
            <a:lvl8pPr marL="3657600" lvl="7" indent="-812863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1"/>
              <a:buChar char="•"/>
              <a:defRPr sz="9201"/>
            </a:lvl8pPr>
            <a:lvl9pPr marL="4114800" lvl="8" indent="-812863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1"/>
              <a:buChar char="•"/>
              <a:defRPr sz="9201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1512177" y="8950776"/>
            <a:ext cx="9949891" cy="29258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None/>
              <a:defRPr sz="6401"/>
            </a:lvl1pPr>
            <a:lvl2pPr marL="914400" lvl="1" indent="-2286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1"/>
              <a:buNone/>
              <a:defRPr sz="5401"/>
            </a:lvl2pPr>
            <a:lvl3pPr marL="1371600" lvl="2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1"/>
              <a:buNone/>
              <a:defRPr sz="4501"/>
            </a:lvl3pPr>
            <a:lvl4pPr marL="1828800" lvl="3" indent="-22860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4pPr>
            <a:lvl5pPr marL="2286000" lvl="4" indent="-22860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5pPr>
            <a:lvl6pPr marL="2743200" lvl="5" indent="-22860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6pPr>
            <a:lvl7pPr marL="3200400" lvl="6" indent="-22860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7pPr>
            <a:lvl8pPr marL="3657600" lvl="7" indent="-22860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8pPr>
            <a:lvl9pPr marL="4114800" lvl="8" indent="-22860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1512173" y="39644794"/>
            <a:ext cx="7056809" cy="227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10333184" y="39644794"/>
            <a:ext cx="9577096" cy="227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21674483" y="39644794"/>
            <a:ext cx="7056809" cy="227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5927931" y="29941521"/>
            <a:ext cx="18146078" cy="353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1"/>
              <a:buFont typeface="Calibri"/>
              <a:buNone/>
              <a:defRPr sz="9201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5927931" y="3821901"/>
            <a:ext cx="18146078" cy="2566416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5927931" y="33476287"/>
            <a:ext cx="18146078" cy="5019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1"/>
              <a:buNone/>
              <a:defRPr sz="6401"/>
            </a:lvl1pPr>
            <a:lvl2pPr marL="914400" lvl="1" indent="-2286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1"/>
              <a:buNone/>
              <a:defRPr sz="5401"/>
            </a:lvl2pPr>
            <a:lvl3pPr marL="1371600" lvl="2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1"/>
              <a:buNone/>
              <a:defRPr sz="4501"/>
            </a:lvl3pPr>
            <a:lvl4pPr marL="1828800" lvl="3" indent="-22860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4pPr>
            <a:lvl5pPr marL="2286000" lvl="4" indent="-22860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5pPr>
            <a:lvl6pPr marL="2743200" lvl="5" indent="-22860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6pPr>
            <a:lvl7pPr marL="3200400" lvl="6" indent="-22860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7pPr>
            <a:lvl8pPr marL="3657600" lvl="7" indent="-22860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8pPr>
            <a:lvl9pPr marL="4114800" lvl="8" indent="-22860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1512173" y="39644794"/>
            <a:ext cx="7056809" cy="227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10333184" y="39644794"/>
            <a:ext cx="9577096" cy="227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21674483" y="39644794"/>
            <a:ext cx="7056809" cy="227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512175" y="1712929"/>
            <a:ext cx="27219117" cy="712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2"/>
              <a:buFont typeface="Calibri"/>
              <a:buNone/>
              <a:defRPr sz="200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512175" y="9980511"/>
            <a:ext cx="27219117" cy="28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t" anchorCtr="0">
            <a:normAutofit/>
          </a:bodyPr>
          <a:lstStyle>
            <a:lvl1pPr marL="457200" marR="0" lvl="0" indent="-1155763" algn="l" rtl="0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601"/>
              <a:buFont typeface="Arial"/>
              <a:buChar char="•"/>
              <a:defRPr sz="1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35113" algn="l" rtl="0">
              <a:lnSpc>
                <a:spcPct val="100000"/>
              </a:lnSpc>
              <a:spcBef>
                <a:spcPts val="2540"/>
              </a:spcBef>
              <a:spcAft>
                <a:spcPts val="0"/>
              </a:spcAft>
              <a:buClr>
                <a:schemeClr val="dk1"/>
              </a:buClr>
              <a:buSzPts val="12701"/>
              <a:buFont typeface="Arial"/>
              <a:buChar char="–"/>
              <a:defRPr sz="127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2716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1"/>
              <a:buFont typeface="Arial"/>
              <a:buChar char="•"/>
              <a:defRPr sz="110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12863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1"/>
              <a:buFont typeface="Arial"/>
              <a:buChar char="–"/>
              <a:defRPr sz="92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12863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1"/>
              <a:buFont typeface="Arial"/>
              <a:buChar char="»"/>
              <a:defRPr sz="92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12863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1"/>
              <a:buFont typeface="Arial"/>
              <a:buChar char="•"/>
              <a:defRPr sz="92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12863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1"/>
              <a:buFont typeface="Arial"/>
              <a:buChar char="•"/>
              <a:defRPr sz="92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12863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1"/>
              <a:buFont typeface="Arial"/>
              <a:buChar char="•"/>
              <a:defRPr sz="92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12863" algn="l" rtl="0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1"/>
              <a:buFont typeface="Arial"/>
              <a:buChar char="•"/>
              <a:defRPr sz="92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512173" y="39644794"/>
            <a:ext cx="7056809" cy="227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0333184" y="39644794"/>
            <a:ext cx="9577096" cy="227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21674483" y="39644794"/>
            <a:ext cx="7056809" cy="227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1"/>
              <a:buFont typeface="Arial"/>
              <a:buNone/>
              <a:defRPr sz="54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-21753" y="0"/>
            <a:ext cx="30262041" cy="42773599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335281" y="4914517"/>
            <a:ext cx="20744421" cy="5339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5950" tIns="52975" rIns="105950" bIns="52975" anchor="t" anchorCtr="0">
            <a:spAutoFit/>
          </a:bodyPr>
          <a:lstStyle/>
          <a:p>
            <a:pPr marL="0" marR="0" lvl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 dirty="0" err="1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前言</a:t>
            </a:r>
            <a:endParaRPr sz="5400" b="1" i="0" u="none" strike="noStrike" cap="none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  <a:p>
            <a:pPr marL="0" marR="0" lvl="0" indent="914400" algn="just" rtl="0" hangingPunc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38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水稻</a:t>
            </a:r>
            <a:r>
              <a:rPr lang="en-US" sz="38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(</a:t>
            </a:r>
            <a:r>
              <a:rPr lang="en-US" sz="3800" b="0" i="1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Oryza</a:t>
            </a:r>
            <a:r>
              <a:rPr lang="en-US" sz="38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800" b="0" i="1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sativa</a:t>
            </a:r>
            <a:r>
              <a:rPr lang="en-US" sz="38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 L.)葉片氮含量為精準施肥之重要依據。</a:t>
            </a:r>
            <a:r>
              <a:rPr lang="en-US" sz="3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然而，一般常用之植體化學檢驗方法除耗時費力，所使用之化學藥品亦對人體與環境具負面影響，因此許多非破壞性之葉片氮含量探測技術應運而生。由於葉片氮含量與葉片顏色的呈現具有高度相關，而葉色板 (leaf color chart, LCC) 更是現場對照水稻葉色常用之工具，可即時於現場與水稻葉片比對而約略判斷該植株是否氮素缺乏。然而，此方法屬於質性檢測，無法提供量化資訊作為決策依據。因此，本試驗嘗試利用影像分析之技術，量化水稻葉片的顏色呈現，並以水稻標準葉色</a:t>
            </a:r>
            <a:r>
              <a:rPr lang="zh-TW" altLang="en-US" sz="3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板</a:t>
            </a:r>
            <a:r>
              <a:rPr lang="en-US" sz="3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為校正依據，試圖透過圖像像素值之量化分析，現場定量水稻葉片氮含量</a:t>
            </a:r>
            <a:r>
              <a:rPr lang="en-US" sz="3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。</a:t>
            </a:r>
            <a:endParaRPr sz="3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35281" y="10329471"/>
            <a:ext cx="20744421" cy="5339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5950" tIns="52975" rIns="105950" bIns="52975" anchor="t" anchorCtr="0">
            <a:spAutoFit/>
          </a:bodyPr>
          <a:lstStyle/>
          <a:p>
            <a:pPr marL="0" marR="0" lvl="0" indent="91440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 dirty="0" err="1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材料與方法</a:t>
            </a:r>
            <a:endParaRPr sz="5400" b="1" i="0" u="none" strike="noStrike" cap="none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  <a:p>
            <a:pPr marL="0" marR="0" lvl="0" indent="914400" algn="just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3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本試驗於國立屏東科技大學實習農場進行，栽種品種為‘高雄147’，並於幼穗分化期間進行數據採集。水稻單片葉片離尖端三分之一部位與葉色板 (Leaf Color Chart, LCC) </a:t>
            </a:r>
            <a:r>
              <a:rPr lang="en-US" sz="38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併置，同時以智慧型手機內置RGB相機取像。爾後，取樣該葉片進行凱氏氮測定葉片氮含量。圖像數據除利用葉片原始像素值</a:t>
            </a:r>
            <a:r>
              <a:rPr lang="en-US" sz="3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 (RGB-based) (Eq. 1)，</a:t>
            </a:r>
            <a:r>
              <a:rPr lang="en-US" sz="38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亦嘗試以</a:t>
            </a:r>
            <a:r>
              <a:rPr lang="en-US" sz="3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 simple ratio (SR-based) (Eq. 2) 與 normalized difference (ND-based) (Eq. 3) </a:t>
            </a:r>
            <a:r>
              <a:rPr lang="en-US" sz="38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計算方式與</a:t>
            </a:r>
            <a:r>
              <a:rPr lang="en-US" sz="3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 LCC </a:t>
            </a:r>
            <a:r>
              <a:rPr lang="zh-TW" altLang="en-US" sz="3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進行</a:t>
            </a:r>
            <a:r>
              <a:rPr lang="en-US" sz="38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校正，並分別以</a:t>
            </a:r>
            <a:r>
              <a:rPr lang="en-US" sz="3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 principal component regression (PCR) 與 partial least square regression (PLSR) </a:t>
            </a:r>
            <a:r>
              <a:rPr lang="en-US" sz="38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建立預測模型。主成份數量之選擇則以</a:t>
            </a:r>
            <a:r>
              <a:rPr lang="en-US" sz="3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 proportion of variance explained (PVE) 趨緩為依據。數據以7：3比例分為訓練與測試數據集。 </a:t>
            </a:r>
            <a:endParaRPr sz="3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ctrTitle"/>
          </p:nvPr>
        </p:nvSpPr>
        <p:spPr>
          <a:xfrm>
            <a:off x="-1" y="133392"/>
            <a:ext cx="30243463" cy="206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200" tIns="208600" rIns="417200" bIns="2086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1"/>
              <a:buNone/>
            </a:pPr>
            <a:r>
              <a:rPr lang="en-US" sz="80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利用LCC校正智慧型手機RGB影像探測水稻葉片氮含量之研究</a:t>
            </a:r>
            <a:endParaRPr sz="8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-20166" y="2011985"/>
            <a:ext cx="30243600" cy="250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5950" tIns="52975" rIns="105950" bIns="52975" anchor="t" anchorCtr="0">
            <a:spAutoFit/>
          </a:bodyPr>
          <a:lstStyle/>
          <a:p>
            <a:pPr marL="0" marR="0" lvl="0" indent="0" algn="ctr" rtl="0">
              <a:spcBef>
                <a:spcPts val="1800"/>
              </a:spcBef>
              <a:spcAft>
                <a:spcPts val="18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李欣曄</a:t>
            </a:r>
            <a:r>
              <a:rPr lang="en-US" sz="4800" b="0" i="0" u="none" strike="noStrike" cap="none" baseline="300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* </a:t>
            </a:r>
            <a:r>
              <a:rPr lang="en-US" sz="4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，</a:t>
            </a:r>
            <a:r>
              <a:rPr lang="en-US" sz="48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賴俊傑</a:t>
            </a:r>
            <a:r>
              <a:rPr lang="en-US" sz="4800" b="0" i="0" u="none" strike="noStrike" cap="none" baseline="300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* </a:t>
            </a:r>
            <a:r>
              <a:rPr lang="en-US" sz="4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，</a:t>
            </a:r>
            <a:r>
              <a:rPr lang="en-US" sz="48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林汶鑫</a:t>
            </a:r>
            <a:r>
              <a:rPr lang="en-US" sz="4800" b="0" i="0" u="none" strike="noStrike" cap="none" baseline="300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**</a:t>
            </a:r>
            <a:endParaRPr sz="1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ctr" rtl="0">
              <a:spcBef>
                <a:spcPts val="1800"/>
              </a:spcBef>
              <a:spcAft>
                <a:spcPts val="18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國立屏東科技大學農園生產系</a:t>
            </a:r>
            <a:endParaRPr sz="4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335281" y="35496602"/>
            <a:ext cx="29485202" cy="709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5950" tIns="52975" rIns="105950" bIns="52975" anchor="t" anchorCtr="0">
            <a:spAutoFit/>
          </a:bodyPr>
          <a:lstStyle/>
          <a:p>
            <a:pPr marL="0" marR="0" lvl="0" indent="91440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結果與討論</a:t>
            </a:r>
            <a:endParaRPr sz="5400" b="1" i="0" u="none" strike="noStrike" cap="none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  <a:p>
            <a:pPr lvl="0" indent="914400" algn="just"/>
            <a:r>
              <a:rPr lang="zh-TW" altLang="en-US" sz="3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各式校正方法於</a:t>
            </a:r>
            <a:r>
              <a:rPr lang="en-US" altLang="zh-TW" sz="3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PCR</a:t>
            </a:r>
            <a:r>
              <a:rPr lang="zh-TW" altLang="en-US" sz="3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與</a:t>
            </a:r>
            <a:r>
              <a:rPr lang="en-US" altLang="zh-TW" sz="3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PLSR</a:t>
            </a:r>
            <a:r>
              <a:rPr lang="zh-TW" altLang="en-US" sz="3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中選取之成分數如</a:t>
            </a:r>
            <a:r>
              <a:rPr lang="en-US" altLang="zh-TW" sz="3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Fig. 2</a:t>
            </a:r>
            <a:r>
              <a:rPr lang="zh-TW" altLang="en-US" sz="3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所示</a:t>
            </a:r>
            <a:r>
              <a:rPr lang="en-US" sz="3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。RGB-based 之 PCR 與 PLSR </a:t>
            </a:r>
            <a:r>
              <a:rPr lang="en-US" sz="38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於第一主成分即達</a:t>
            </a:r>
            <a:r>
              <a:rPr lang="en-US" sz="3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 97% </a:t>
            </a:r>
            <a:r>
              <a:rPr lang="en-US" sz="38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之解釋能力</a:t>
            </a:r>
            <a:r>
              <a:rPr lang="en-US" sz="3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 (Fig. 2a)，</a:t>
            </a:r>
            <a:r>
              <a:rPr lang="en-US" sz="38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因此</a:t>
            </a:r>
            <a:r>
              <a:rPr lang="en-US" sz="3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 RGB-based </a:t>
            </a:r>
            <a:r>
              <a:rPr lang="en-US" sz="38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模型僅採用第一主成份；SR-based</a:t>
            </a:r>
            <a:r>
              <a:rPr lang="en-US" sz="3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 之 PCR </a:t>
            </a:r>
            <a:r>
              <a:rPr lang="en-US" sz="38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模型採用前三主成份，而</a:t>
            </a:r>
            <a:r>
              <a:rPr lang="en-US" sz="3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 PLSR </a:t>
            </a:r>
            <a:r>
              <a:rPr lang="en-US" sz="38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模型則採用前四主成份</a:t>
            </a:r>
            <a:r>
              <a:rPr lang="en-US" sz="3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 (Fig. 2b)。ND-based 與 SR-based </a:t>
            </a:r>
            <a:r>
              <a:rPr lang="en-US" sz="38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相似，PCR</a:t>
            </a:r>
            <a:r>
              <a:rPr lang="en-US" sz="3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 與 PLSR </a:t>
            </a:r>
            <a:r>
              <a:rPr lang="en-US" sz="38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亦分別採用至第三與第四主成分</a:t>
            </a:r>
            <a:r>
              <a:rPr lang="en-US" sz="3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 (Fig. 2c)。</a:t>
            </a:r>
            <a:r>
              <a:rPr lang="en-US" sz="3800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直接利用葉片RGB像素值進行葉片氮素預估，其建立之檢量模式表現效益不佳</a:t>
            </a:r>
            <a:r>
              <a:rPr lang="en-US" sz="38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(</a:t>
            </a:r>
            <a:r>
              <a:rPr lang="en-US" sz="3800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r</a:t>
            </a:r>
            <a:r>
              <a:rPr lang="en-US" sz="3800" baseline="-25000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PCR</a:t>
            </a:r>
            <a:r>
              <a:rPr lang="en-US" sz="38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=0.667</a:t>
            </a:r>
            <a:r>
              <a:rPr lang="en-US" sz="3800" baseline="300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ns</a:t>
            </a:r>
            <a:r>
              <a:rPr lang="en-US" sz="38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、r</a:t>
            </a:r>
            <a:r>
              <a:rPr lang="en-US" sz="3800" baseline="-250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PLSR</a:t>
            </a:r>
            <a:r>
              <a:rPr lang="en-US" sz="38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=0.685</a:t>
            </a:r>
            <a:r>
              <a:rPr lang="en-US" sz="3800" baseline="300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ns</a:t>
            </a:r>
            <a:r>
              <a:rPr lang="en-US" sz="38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) (Fig. 3a, d)。</a:t>
            </a:r>
            <a:r>
              <a:rPr lang="en-US" sz="3800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另外，利用</a:t>
            </a:r>
            <a:r>
              <a:rPr lang="en-US" sz="38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800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LCC作為標準色版進行SR-based校正後，其所建立之檢量模式表現效能並無法明顯提升</a:t>
            </a:r>
            <a:r>
              <a:rPr lang="en-US" sz="38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(</a:t>
            </a:r>
            <a:r>
              <a:rPr lang="en-US" sz="3800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r</a:t>
            </a:r>
            <a:r>
              <a:rPr lang="en-US" sz="3800" baseline="-25000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PCR</a:t>
            </a:r>
            <a:r>
              <a:rPr lang="en-US" sz="38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=0.721</a:t>
            </a:r>
            <a:r>
              <a:rPr lang="en-US" sz="3800" baseline="300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ns</a:t>
            </a:r>
            <a:r>
              <a:rPr lang="en-US" sz="38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、r</a:t>
            </a:r>
            <a:r>
              <a:rPr lang="en-US" sz="3800" baseline="-250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PLSR</a:t>
            </a:r>
            <a:r>
              <a:rPr lang="en-US" sz="38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=0.746</a:t>
            </a:r>
            <a:r>
              <a:rPr lang="en-US" sz="3800" baseline="300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ns</a:t>
            </a:r>
            <a:r>
              <a:rPr lang="en-US" sz="38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) (Fig. 3b, e)，</a:t>
            </a:r>
            <a:r>
              <a:rPr lang="en-US" sz="3800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顯見無法有效進行校正。而同樣以</a:t>
            </a:r>
            <a:r>
              <a:rPr lang="en-US" sz="38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 LCC </a:t>
            </a:r>
            <a:r>
              <a:rPr lang="en-US" sz="3800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作為標準色</a:t>
            </a:r>
            <a:r>
              <a:rPr lang="zh-TW" altLang="en-US" sz="38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板</a:t>
            </a:r>
            <a:r>
              <a:rPr lang="en-US" sz="3800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進行</a:t>
            </a:r>
            <a:r>
              <a:rPr lang="en-US" sz="38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 ND-based </a:t>
            </a:r>
            <a:r>
              <a:rPr lang="en-US" sz="3800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校正後，其所建立之PCR</a:t>
            </a:r>
            <a:r>
              <a:rPr lang="en-US" sz="38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800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模型之檢量模式表現效能雖有提升</a:t>
            </a:r>
            <a:r>
              <a:rPr lang="en-US" sz="38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(</a:t>
            </a:r>
            <a:r>
              <a:rPr lang="en-US" sz="3800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r</a:t>
            </a:r>
            <a:r>
              <a:rPr lang="en-US" sz="3800" baseline="-25000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PCR</a:t>
            </a:r>
            <a:r>
              <a:rPr lang="en-US" sz="38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=0.837</a:t>
            </a:r>
            <a:r>
              <a:rPr lang="en-US" sz="3800" baseline="300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*</a:t>
            </a:r>
            <a:r>
              <a:rPr lang="en-US" sz="38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) (Fig. 3c)，</a:t>
            </a:r>
            <a:r>
              <a:rPr lang="en-US" sz="3800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但易發生過度高估或低估的情形</a:t>
            </a:r>
            <a:r>
              <a:rPr lang="en-US" sz="38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 (</a:t>
            </a:r>
            <a:r>
              <a:rPr lang="en-US" sz="3800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slope</a:t>
            </a:r>
            <a:r>
              <a:rPr lang="en-US" altLang="zh-TW" sz="3800" baseline="-25000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PCR</a:t>
            </a:r>
            <a:r>
              <a:rPr lang="en-US" sz="38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 = 0.114)。</a:t>
            </a:r>
            <a:r>
              <a:rPr lang="en-US" sz="3800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另一方面，以</a:t>
            </a:r>
            <a:r>
              <a:rPr lang="en-US" sz="38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 ND-based </a:t>
            </a:r>
            <a:r>
              <a:rPr lang="en-US" sz="3800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校正後，利用PLSR</a:t>
            </a:r>
            <a:r>
              <a:rPr lang="en-US" sz="38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800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建立檢量模式，則其模式表現不僅提升</a:t>
            </a:r>
            <a:r>
              <a:rPr lang="en-US" sz="38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(</a:t>
            </a:r>
            <a:r>
              <a:rPr lang="en-US" sz="3800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r</a:t>
            </a:r>
            <a:r>
              <a:rPr lang="en-US" sz="3800" baseline="-25000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PLSR</a:t>
            </a:r>
            <a:r>
              <a:rPr lang="en-US" sz="38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=0.908</a:t>
            </a:r>
            <a:r>
              <a:rPr lang="en-US" sz="3800" baseline="300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*</a:t>
            </a:r>
            <a:r>
              <a:rPr lang="en-US" sz="38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)，</a:t>
            </a:r>
            <a:r>
              <a:rPr lang="en-US" sz="3800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且預估效能亦佳</a:t>
            </a:r>
            <a:r>
              <a:rPr lang="en-US" sz="38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(</a:t>
            </a:r>
            <a:r>
              <a:rPr lang="en-US" sz="3800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slope</a:t>
            </a:r>
            <a:r>
              <a:rPr lang="en-US" sz="3800" baseline="-25000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PLSR</a:t>
            </a:r>
            <a:r>
              <a:rPr lang="en-US" sz="38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= 1.304, RMSE = 0.44) (Fig. 3f)，</a:t>
            </a:r>
            <a:r>
              <a:rPr lang="en-US" sz="3800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整體模式表現</a:t>
            </a:r>
            <a:r>
              <a:rPr lang="zh-TW" altLang="en-US" sz="38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較為</a:t>
            </a:r>
            <a:r>
              <a:rPr lang="en-US" sz="3800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理想。如上所述，利用葉色板作為水稻葉片之葉色標準色板進行校正，可提高智慧型手機</a:t>
            </a:r>
            <a:r>
              <a:rPr lang="en-US" sz="38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 RGB </a:t>
            </a:r>
            <a:r>
              <a:rPr lang="en-US" sz="3800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影像以非破壞性方式預估葉片氮含量之模式表現，其中以ND-based修正之</a:t>
            </a:r>
            <a:r>
              <a:rPr lang="en-US" sz="38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 PLSR </a:t>
            </a:r>
            <a:r>
              <a:rPr lang="en-US" sz="3800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模型具較佳表現。未來將持續修正水稻葉片之智慧型手機</a:t>
            </a:r>
            <a:r>
              <a:rPr lang="en-US" sz="38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 RGB </a:t>
            </a:r>
            <a:r>
              <a:rPr lang="en-US" sz="3800" dirty="0" err="1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影像，提高利用模式預估水稻葉片氮素含量之效能並落地使用，以提升水稻栽培時合理化施肥管理的效益</a:t>
            </a:r>
            <a:r>
              <a:rPr lang="en-US" sz="3800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。</a:t>
            </a:r>
            <a:endParaRPr sz="3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97" name="Google Shape;97;p13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20242905" y="15802861"/>
            <a:ext cx="9638538" cy="594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0314368" y="15802861"/>
            <a:ext cx="9598915" cy="594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366017" y="15802862"/>
            <a:ext cx="9618724" cy="59436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 txBox="1"/>
          <p:nvPr/>
        </p:nvSpPr>
        <p:spPr>
          <a:xfrm>
            <a:off x="366017" y="21703781"/>
            <a:ext cx="288729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2.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Screeplots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the RGB-based (a), SR-based (b), and ND-based (c) PCR and PLSR principal components.</a:t>
            </a: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3"/>
          <p:cNvPicPr preferRelativeResize="0"/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29" r="29"/>
          <a:stretch/>
        </p:blipFill>
        <p:spPr>
          <a:xfrm>
            <a:off x="391130" y="22682986"/>
            <a:ext cx="9608822" cy="594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/>
          <p:cNvPicPr preferRelativeResize="0"/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29" r="29"/>
          <a:stretch/>
        </p:blipFill>
        <p:spPr>
          <a:xfrm>
            <a:off x="391139" y="28626586"/>
            <a:ext cx="9608822" cy="594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/>
          <p:cNvPicPr preferRelativeResize="0"/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29" r="29"/>
          <a:stretch/>
        </p:blipFill>
        <p:spPr>
          <a:xfrm>
            <a:off x="10319317" y="22682986"/>
            <a:ext cx="9608822" cy="594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29" r="29"/>
          <a:stretch/>
        </p:blipFill>
        <p:spPr>
          <a:xfrm>
            <a:off x="10319327" y="28626586"/>
            <a:ext cx="9608822" cy="594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29" r="29"/>
          <a:stretch/>
        </p:blipFill>
        <p:spPr>
          <a:xfrm>
            <a:off x="20247518" y="22682986"/>
            <a:ext cx="9608822" cy="594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29" r="29"/>
          <a:stretch/>
        </p:blipFill>
        <p:spPr>
          <a:xfrm>
            <a:off x="20247527" y="28626586"/>
            <a:ext cx="9608822" cy="59436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/>
        </p:nvSpPr>
        <p:spPr>
          <a:xfrm>
            <a:off x="366005" y="34539706"/>
            <a:ext cx="295155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3. Validation of the RGB-based PCR (a), SR-based PCR (b), ND-based PCR (c), RGB-based PLSR (d), SR-based PLSR (e), and ND-based PLSR (f) models.</a:t>
            </a: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13"/>
          <p:cNvPicPr preferRelativeResize="0"/>
          <p:nvPr/>
        </p:nvPicPr>
        <p:blipFill rotWithShape="1">
          <a:blip r:embed="rId12">
            <a:alphaModFix/>
          </a:blip>
          <a:srcRect l="18512" t="46811" r="36687" b="17551"/>
          <a:stretch/>
        </p:blipFill>
        <p:spPr>
          <a:xfrm>
            <a:off x="21617151" y="5383269"/>
            <a:ext cx="8174963" cy="453258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3"/>
          <p:cNvSpPr txBox="1"/>
          <p:nvPr/>
        </p:nvSpPr>
        <p:spPr>
          <a:xfrm>
            <a:off x="21670511" y="9879313"/>
            <a:ext cx="8003896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1. Illustration of leaf color chart (LCC). The numbers (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LCC</a:t>
            </a:r>
            <a:r>
              <a:rPr lang="en-US" sz="3200" b="0" i="0" u="none" strike="noStrike" cap="none" baseline="-25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n = {2, 3, 4, 5}) indicate different color-state of each color panel.</a:t>
            </a: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1641257" y="15978737"/>
            <a:ext cx="6976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11582948" y="15981435"/>
            <a:ext cx="7232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21512966" y="15972692"/>
            <a:ext cx="6976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9013391" y="26801769"/>
            <a:ext cx="6976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18955082" y="26804467"/>
            <a:ext cx="7232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28885100" y="26795724"/>
            <a:ext cx="6976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3"/>
          <p:cNvSpPr/>
          <p:nvPr/>
        </p:nvSpPr>
        <p:spPr>
          <a:xfrm>
            <a:off x="9013391" y="32734830"/>
            <a:ext cx="7232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3"/>
          <p:cNvSpPr/>
          <p:nvPr/>
        </p:nvSpPr>
        <p:spPr>
          <a:xfrm>
            <a:off x="18955082" y="32737528"/>
            <a:ext cx="6976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(e)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3"/>
          <p:cNvSpPr/>
          <p:nvPr/>
        </p:nvSpPr>
        <p:spPr>
          <a:xfrm>
            <a:off x="28885100" y="32728785"/>
            <a:ext cx="6463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(f)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3"/>
          <p:cNvSpPr/>
          <p:nvPr/>
        </p:nvSpPr>
        <p:spPr>
          <a:xfrm>
            <a:off x="27877762" y="9192426"/>
            <a:ext cx="726900" cy="568800"/>
          </a:xfrm>
          <a:prstGeom prst="ellipse">
            <a:avLst/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25963409" y="9186421"/>
            <a:ext cx="726900" cy="568800"/>
          </a:xfrm>
          <a:prstGeom prst="ellipse">
            <a:avLst/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24213906" y="9186421"/>
            <a:ext cx="726900" cy="568800"/>
          </a:xfrm>
          <a:prstGeom prst="ellipse">
            <a:avLst/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23" name="Google Shape;123;p13"/>
          <p:cNvSpPr/>
          <p:nvPr/>
        </p:nvSpPr>
        <p:spPr>
          <a:xfrm>
            <a:off x="22493260" y="9186421"/>
            <a:ext cx="726900" cy="568800"/>
          </a:xfrm>
          <a:prstGeom prst="ellipse">
            <a:avLst/>
          </a:prstGeom>
          <a:solidFill>
            <a:srgbClr val="DAE5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EF7A0206-A054-40E6-845E-216DC809F96F}"/>
                  </a:ext>
                </a:extLst>
              </p:cNvPr>
              <p:cNvSpPr txBox="1"/>
              <p:nvPr/>
            </p:nvSpPr>
            <p:spPr>
              <a:xfrm>
                <a:off x="21674970" y="12016816"/>
                <a:ext cx="8069775" cy="3602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3200" b="0" i="0" smtClean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3200" b="0" i="0" smtClean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B</m:t>
                          </m:r>
                        </m:e>
                      </m:d>
                      <m:r>
                        <m:rPr>
                          <m:nor/>
                        </m:rPr>
                        <a:rPr lang="en-US" sz="3200" b="0" i="0" smtClean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3200" b="0" i="0" smtClean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sz="3200" b="0" i="0" smtClean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3200" b="0" i="0" smtClean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2, 3, 4, 5</m:t>
                          </m:r>
                        </m:e>
                      </m:d>
                      <m:r>
                        <m:rPr>
                          <m:nor/>
                        </m:rPr>
                        <a:rPr lang="en-US" sz="3200" b="0" i="0" smtClean="0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sz="3200" b="0" i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0" i="0" smtClean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RGB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3200" b="0" i="0" smtClean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m:rPr>
                        <m:nor/>
                      </m:rPr>
                      <a:rPr lang="en-US" sz="3200" b="0" i="0" smtClean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3200" b="0" i="0" smtClean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Leaf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3200" b="0" i="0" smtClean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m:rPr>
                        <m:nor/>
                      </m:rPr>
                      <a:rPr lang="en-US" sz="3200" b="0" i="0" smtClean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US" sz="3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(Eq. 1)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0" i="0" smtClean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SR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3200" b="0" i="0" smtClean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m:rPr>
                        <m:nor/>
                      </m:rPr>
                      <a:rPr lang="en-US" sz="3200" b="0" i="0" smtClean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200" b="0" i="0" smtClean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Leaf</m:t>
                        </m:r>
                        <m:r>
                          <m:rPr>
                            <m:nor/>
                          </m:rPr>
                          <a:rPr lang="en-US" sz="3200" b="0" i="0" smtClean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200" b="0" i="0" smtClean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3200" b="0" i="0" smtClean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3200" b="0" i="0" smtClean="0"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LCC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3200" b="0" i="0" smtClean="0"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3200" b="0" i="0" smtClean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200" b="0" i="0" smtClean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3200" b="0" i="0" smtClean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m:rPr>
                        <m:nor/>
                      </m:rPr>
                      <a:rPr lang="en-US" sz="3200" b="0" i="0" smtClean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US" sz="3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(Eq. 2)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0" i="0" smtClean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ND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3200" b="0" i="0" smtClean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m:rPr>
                        <m:nor/>
                      </m:rPr>
                      <a:rPr lang="en-US" sz="3200" b="0" i="0" smtClean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200" b="0" i="0" smtClean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Leaf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3200" b="0" i="0" smtClean="0"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3200" b="0" i="0" smtClean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3200" b="0" i="0" smtClean="0"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LCC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3200" b="0" i="0" smtClean="0"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3200" b="0" i="0" smtClean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200" b="0" i="0" smtClean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3200" b="0" i="0" smtClean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200" i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Leaf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3200" i="0"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3200" b="0" i="0" smtClean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3200" i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3200" i="0"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LCC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3200" i="0"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3200" i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200" i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3200" i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m:rPr>
                        <m:nor/>
                      </m:rPr>
                      <a:rPr lang="en-US" sz="3200" b="0" i="0" smtClean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US" sz="3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(Eq. 3)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EF7A0206-A054-40E6-845E-216DC809F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4970" y="12016816"/>
                <a:ext cx="8069775" cy="360239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529</Words>
  <Application>Microsoft Office PowerPoint</Application>
  <PresentationFormat>自訂</PresentationFormat>
  <Paragraphs>30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標楷體</vt:lpstr>
      <vt:lpstr>Arial</vt:lpstr>
      <vt:lpstr>Calibri</vt:lpstr>
      <vt:lpstr>Cambria Math</vt:lpstr>
      <vt:lpstr>Times New Roman</vt:lpstr>
      <vt:lpstr>Office 佈景主題</vt:lpstr>
      <vt:lpstr>利用LCC校正智慧型手機RGB影像探測水稻葉片氮含量之研究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利用LCC校正智慧型手機RGB影像探測水稻葉片氮含量之研究</dc:title>
  <dc:creator>admin</dc:creator>
  <cp:lastModifiedBy>JK</cp:lastModifiedBy>
  <cp:revision>11</cp:revision>
  <dcterms:modified xsi:type="dcterms:W3CDTF">2022-04-10T10:52:35Z</dcterms:modified>
</cp:coreProperties>
</file>