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jpeg" Type="http://schemas.openxmlformats.org/officeDocument/2006/relationships/image"/><Relationship Id="rId13" Target="../media/image12.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 Id="rId8"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64253" y="6949184"/>
            <a:ext cx="5118466" cy="2309116"/>
          </a:xfrm>
          <a:custGeom>
            <a:avLst/>
            <a:gdLst/>
            <a:ahLst/>
            <a:cxnLst/>
            <a:rect r="r" b="b" t="t" l="l"/>
            <a:pathLst>
              <a:path h="2309116" w="5118466">
                <a:moveTo>
                  <a:pt x="0" y="0"/>
                </a:moveTo>
                <a:lnTo>
                  <a:pt x="5118466" y="0"/>
                </a:lnTo>
                <a:lnTo>
                  <a:pt x="5118466" y="2309116"/>
                </a:lnTo>
                <a:lnTo>
                  <a:pt x="0" y="23091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6661" y="5764363"/>
            <a:ext cx="3462151" cy="3545965"/>
          </a:xfrm>
          <a:custGeom>
            <a:avLst/>
            <a:gdLst/>
            <a:ahLst/>
            <a:cxnLst/>
            <a:rect r="r" b="b" t="t" l="l"/>
            <a:pathLst>
              <a:path h="3545965" w="3462151">
                <a:moveTo>
                  <a:pt x="0" y="0"/>
                </a:moveTo>
                <a:lnTo>
                  <a:pt x="3462151" y="0"/>
                </a:lnTo>
                <a:lnTo>
                  <a:pt x="3462151" y="3545965"/>
                </a:lnTo>
                <a:lnTo>
                  <a:pt x="0" y="35459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937736" y="1028700"/>
            <a:ext cx="321564" cy="321564"/>
          </a:xfrm>
          <a:custGeom>
            <a:avLst/>
            <a:gdLst/>
            <a:ahLst/>
            <a:cxnLst/>
            <a:rect r="r" b="b" t="t" l="l"/>
            <a:pathLst>
              <a:path h="321564" w="321564">
                <a:moveTo>
                  <a:pt x="0" y="0"/>
                </a:moveTo>
                <a:lnTo>
                  <a:pt x="321564" y="0"/>
                </a:lnTo>
                <a:lnTo>
                  <a:pt x="321564" y="321564"/>
                </a:lnTo>
                <a:lnTo>
                  <a:pt x="0" y="32156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67962" y="9258300"/>
            <a:ext cx="18423924" cy="1028700"/>
            <a:chOff x="0" y="0"/>
            <a:chExt cx="4852392" cy="270933"/>
          </a:xfrm>
        </p:grpSpPr>
        <p:sp>
          <p:nvSpPr>
            <p:cNvPr name="Freeform 6" id="6"/>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7" id="7"/>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Freeform 8" id="8"/>
          <p:cNvSpPr/>
          <p:nvPr/>
        </p:nvSpPr>
        <p:spPr>
          <a:xfrm flipH="true" flipV="false" rot="0">
            <a:off x="-1972822" y="3327719"/>
            <a:ext cx="7458400" cy="3364741"/>
          </a:xfrm>
          <a:custGeom>
            <a:avLst/>
            <a:gdLst/>
            <a:ahLst/>
            <a:cxnLst/>
            <a:rect r="r" b="b" t="t" l="l"/>
            <a:pathLst>
              <a:path h="3364741" w="7458400">
                <a:moveTo>
                  <a:pt x="7458401" y="0"/>
                </a:moveTo>
                <a:lnTo>
                  <a:pt x="0" y="0"/>
                </a:lnTo>
                <a:lnTo>
                  <a:pt x="0" y="3364741"/>
                </a:lnTo>
                <a:lnTo>
                  <a:pt x="7458401" y="3364741"/>
                </a:lnTo>
                <a:lnTo>
                  <a:pt x="745840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826017" y="2082357"/>
            <a:ext cx="4923967" cy="2221371"/>
          </a:xfrm>
          <a:custGeom>
            <a:avLst/>
            <a:gdLst/>
            <a:ahLst/>
            <a:cxnLst/>
            <a:rect r="r" b="b" t="t" l="l"/>
            <a:pathLst>
              <a:path h="2221371" w="4923967">
                <a:moveTo>
                  <a:pt x="4923966" y="0"/>
                </a:moveTo>
                <a:lnTo>
                  <a:pt x="0" y="0"/>
                </a:lnTo>
                <a:lnTo>
                  <a:pt x="0" y="2221371"/>
                </a:lnTo>
                <a:lnTo>
                  <a:pt x="4923966" y="2221371"/>
                </a:lnTo>
                <a:lnTo>
                  <a:pt x="492396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8163451" y="0"/>
            <a:ext cx="1453540" cy="1488434"/>
          </a:xfrm>
          <a:custGeom>
            <a:avLst/>
            <a:gdLst/>
            <a:ahLst/>
            <a:cxnLst/>
            <a:rect r="r" b="b" t="t" l="l"/>
            <a:pathLst>
              <a:path h="1488434" w="1453540">
                <a:moveTo>
                  <a:pt x="0" y="0"/>
                </a:moveTo>
                <a:lnTo>
                  <a:pt x="1453540" y="0"/>
                </a:lnTo>
                <a:lnTo>
                  <a:pt x="1453540" y="1488434"/>
                </a:lnTo>
                <a:lnTo>
                  <a:pt x="0" y="1488434"/>
                </a:lnTo>
                <a:lnTo>
                  <a:pt x="0" y="0"/>
                </a:lnTo>
                <a:close/>
              </a:path>
            </a:pathLst>
          </a:custGeom>
          <a:blipFill>
            <a:blip r:embed="rId8"/>
            <a:stretch>
              <a:fillRect l="-81481" t="0" r="-81928" b="0"/>
            </a:stretch>
          </a:blipFill>
        </p:spPr>
      </p:sp>
      <p:sp>
        <p:nvSpPr>
          <p:cNvPr name="Freeform 11" id="11"/>
          <p:cNvSpPr/>
          <p:nvPr/>
        </p:nvSpPr>
        <p:spPr>
          <a:xfrm flipH="false" flipV="false" rot="0">
            <a:off x="-567682" y="5382462"/>
            <a:ext cx="4080033" cy="3293700"/>
          </a:xfrm>
          <a:custGeom>
            <a:avLst/>
            <a:gdLst/>
            <a:ahLst/>
            <a:cxnLst/>
            <a:rect r="r" b="b" t="t" l="l"/>
            <a:pathLst>
              <a:path h="3293700" w="4080033">
                <a:moveTo>
                  <a:pt x="0" y="0"/>
                </a:moveTo>
                <a:lnTo>
                  <a:pt x="4080033" y="0"/>
                </a:lnTo>
                <a:lnTo>
                  <a:pt x="4080033" y="3293700"/>
                </a:lnTo>
                <a:lnTo>
                  <a:pt x="0" y="32937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4038380" y="5509091"/>
            <a:ext cx="3925873" cy="3749209"/>
          </a:xfrm>
          <a:custGeom>
            <a:avLst/>
            <a:gdLst/>
            <a:ahLst/>
            <a:cxnLst/>
            <a:rect r="r" b="b" t="t" l="l"/>
            <a:pathLst>
              <a:path h="3749209" w="3925873">
                <a:moveTo>
                  <a:pt x="0" y="0"/>
                </a:moveTo>
                <a:lnTo>
                  <a:pt x="3925873" y="0"/>
                </a:lnTo>
                <a:lnTo>
                  <a:pt x="3925873" y="3749209"/>
                </a:lnTo>
                <a:lnTo>
                  <a:pt x="0" y="3749209"/>
                </a:lnTo>
                <a:lnTo>
                  <a:pt x="0" y="0"/>
                </a:lnTo>
                <a:close/>
              </a:path>
            </a:pathLst>
          </a:custGeom>
          <a:blipFill>
            <a:blip r:embed="rId11"/>
            <a:stretch>
              <a:fillRect l="0" t="0" r="0" b="0"/>
            </a:stretch>
          </a:blipFill>
        </p:spPr>
      </p:sp>
      <p:sp>
        <p:nvSpPr>
          <p:cNvPr name="Freeform 13" id="13"/>
          <p:cNvSpPr/>
          <p:nvPr/>
        </p:nvSpPr>
        <p:spPr>
          <a:xfrm flipH="false" flipV="false" rot="0">
            <a:off x="41573" y="224904"/>
            <a:ext cx="3429610" cy="1929156"/>
          </a:xfrm>
          <a:custGeom>
            <a:avLst/>
            <a:gdLst/>
            <a:ahLst/>
            <a:cxnLst/>
            <a:rect r="r" b="b" t="t" l="l"/>
            <a:pathLst>
              <a:path h="1929156" w="3429610">
                <a:moveTo>
                  <a:pt x="0" y="0"/>
                </a:moveTo>
                <a:lnTo>
                  <a:pt x="3429610" y="0"/>
                </a:lnTo>
                <a:lnTo>
                  <a:pt x="3429610" y="1929156"/>
                </a:lnTo>
                <a:lnTo>
                  <a:pt x="0" y="1929156"/>
                </a:lnTo>
                <a:lnTo>
                  <a:pt x="0" y="0"/>
                </a:lnTo>
                <a:close/>
              </a:path>
            </a:pathLst>
          </a:custGeom>
          <a:blipFill>
            <a:blip r:embed="rId12"/>
            <a:stretch>
              <a:fillRect l="0" t="-9222" r="0" b="-9222"/>
            </a:stretch>
          </a:blipFill>
        </p:spPr>
      </p:sp>
      <p:sp>
        <p:nvSpPr>
          <p:cNvPr name="Freeform 14" id="14"/>
          <p:cNvSpPr/>
          <p:nvPr/>
        </p:nvSpPr>
        <p:spPr>
          <a:xfrm flipH="false" flipV="false" rot="0">
            <a:off x="13441209" y="91536"/>
            <a:ext cx="2685762" cy="1990821"/>
          </a:xfrm>
          <a:custGeom>
            <a:avLst/>
            <a:gdLst/>
            <a:ahLst/>
            <a:cxnLst/>
            <a:rect r="r" b="b" t="t" l="l"/>
            <a:pathLst>
              <a:path h="1990821" w="2685762">
                <a:moveTo>
                  <a:pt x="0" y="0"/>
                </a:moveTo>
                <a:lnTo>
                  <a:pt x="2685762" y="0"/>
                </a:lnTo>
                <a:lnTo>
                  <a:pt x="2685762" y="1990821"/>
                </a:lnTo>
                <a:lnTo>
                  <a:pt x="0" y="1990821"/>
                </a:lnTo>
                <a:lnTo>
                  <a:pt x="0" y="0"/>
                </a:lnTo>
                <a:close/>
              </a:path>
            </a:pathLst>
          </a:custGeom>
          <a:blipFill>
            <a:blip r:embed="rId13"/>
            <a:stretch>
              <a:fillRect l="0" t="0" r="0" b="0"/>
            </a:stretch>
          </a:blipFill>
        </p:spPr>
      </p:sp>
      <p:sp>
        <p:nvSpPr>
          <p:cNvPr name="TextBox 15" id="15"/>
          <p:cNvSpPr txBox="true"/>
          <p:nvPr/>
        </p:nvSpPr>
        <p:spPr>
          <a:xfrm rot="0">
            <a:off x="4492290" y="2786997"/>
            <a:ext cx="9303421" cy="1007071"/>
          </a:xfrm>
          <a:prstGeom prst="rect">
            <a:avLst/>
          </a:prstGeom>
        </p:spPr>
        <p:txBody>
          <a:bodyPr anchor="t" rtlCol="false" tIns="0" lIns="0" bIns="0" rIns="0">
            <a:spAutoFit/>
          </a:bodyPr>
          <a:lstStyle/>
          <a:p>
            <a:pPr algn="ctr">
              <a:lnSpc>
                <a:spcPts val="7492"/>
              </a:lnSpc>
              <a:spcBef>
                <a:spcPct val="0"/>
              </a:spcBef>
            </a:pPr>
            <a:r>
              <a:rPr lang="en-US" sz="5351" spc="-112">
                <a:solidFill>
                  <a:srgbClr val="3E3A4E"/>
                </a:solidFill>
                <a:latin typeface="Times New Roman"/>
                <a:ea typeface="Times New Roman"/>
                <a:cs typeface="Times New Roman"/>
                <a:sym typeface="Times New Roman"/>
              </a:rPr>
              <a:t>CREDIT RISK ANALYSIS</a:t>
            </a:r>
          </a:p>
        </p:txBody>
      </p:sp>
      <p:sp>
        <p:nvSpPr>
          <p:cNvPr name="TextBox 16" id="16"/>
          <p:cNvSpPr txBox="true"/>
          <p:nvPr/>
        </p:nvSpPr>
        <p:spPr>
          <a:xfrm rot="0">
            <a:off x="8363915" y="4500205"/>
            <a:ext cx="9437608" cy="848319"/>
          </a:xfrm>
          <a:prstGeom prst="rect">
            <a:avLst/>
          </a:prstGeom>
        </p:spPr>
        <p:txBody>
          <a:bodyPr anchor="t" rtlCol="false" tIns="0" lIns="0" bIns="0" rIns="0">
            <a:spAutoFit/>
          </a:bodyPr>
          <a:lstStyle/>
          <a:p>
            <a:pPr algn="ctr">
              <a:lnSpc>
                <a:spcPts val="6267"/>
              </a:lnSpc>
              <a:spcBef>
                <a:spcPct val="0"/>
              </a:spcBef>
            </a:pPr>
            <a:r>
              <a:rPr lang="en-US" sz="4476" spc="-134">
                <a:solidFill>
                  <a:srgbClr val="3E3A4E"/>
                </a:solidFill>
                <a:latin typeface="Times New Roman"/>
                <a:ea typeface="Times New Roman"/>
                <a:cs typeface="Times New Roman"/>
                <a:sym typeface="Times New Roman"/>
              </a:rPr>
              <a:t>Presented By: Pratham S (1BM23AD075)</a:t>
            </a:r>
          </a:p>
        </p:txBody>
      </p:sp>
      <p:sp>
        <p:nvSpPr>
          <p:cNvPr name="TextBox 17" id="17"/>
          <p:cNvSpPr txBox="true"/>
          <p:nvPr/>
        </p:nvSpPr>
        <p:spPr>
          <a:xfrm rot="0">
            <a:off x="4660638" y="1486954"/>
            <a:ext cx="7969806" cy="732004"/>
          </a:xfrm>
          <a:prstGeom prst="rect">
            <a:avLst/>
          </a:prstGeom>
        </p:spPr>
        <p:txBody>
          <a:bodyPr anchor="t" rtlCol="false" tIns="0" lIns="0" bIns="0" rIns="0">
            <a:spAutoFit/>
          </a:bodyPr>
          <a:lstStyle/>
          <a:p>
            <a:pPr algn="l">
              <a:lnSpc>
                <a:spcPts val="5328"/>
              </a:lnSpc>
              <a:spcBef>
                <a:spcPct val="0"/>
              </a:spcBef>
            </a:pPr>
            <a:r>
              <a:rPr lang="en-US" sz="3805" spc="-79">
                <a:solidFill>
                  <a:srgbClr val="3E3A4E"/>
                </a:solidFill>
                <a:latin typeface="Times New Roman"/>
                <a:ea typeface="Times New Roman"/>
                <a:cs typeface="Times New Roman"/>
                <a:sym typeface="Times New Roman"/>
              </a:rPr>
              <a:t>BMS COLLEGE OF ENGINEERING</a:t>
            </a:r>
          </a:p>
        </p:txBody>
      </p:sp>
      <p:sp>
        <p:nvSpPr>
          <p:cNvPr name="TextBox 18" id="18"/>
          <p:cNvSpPr txBox="true"/>
          <p:nvPr/>
        </p:nvSpPr>
        <p:spPr>
          <a:xfrm rot="0">
            <a:off x="2786706" y="2114183"/>
            <a:ext cx="12207031" cy="512239"/>
          </a:xfrm>
          <a:prstGeom prst="rect">
            <a:avLst/>
          </a:prstGeom>
        </p:spPr>
        <p:txBody>
          <a:bodyPr anchor="t" rtlCol="false" tIns="0" lIns="0" bIns="0" rIns="0">
            <a:spAutoFit/>
          </a:bodyPr>
          <a:lstStyle/>
          <a:p>
            <a:pPr algn="ctr">
              <a:lnSpc>
                <a:spcPts val="3791"/>
              </a:lnSpc>
              <a:spcBef>
                <a:spcPct val="0"/>
              </a:spcBef>
            </a:pPr>
            <a:r>
              <a:rPr lang="en-US" sz="2708" spc="-56">
                <a:solidFill>
                  <a:srgbClr val="3E3A4E"/>
                </a:solidFill>
                <a:latin typeface="Times New Roman"/>
                <a:ea typeface="Times New Roman"/>
                <a:cs typeface="Times New Roman"/>
                <a:sym typeface="Times New Roman"/>
              </a:rPr>
              <a:t>DEPARTMENT OF ARTIFICIAL INTELLIGENCE &amp; DATA SCIENCE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7962"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4392739" y="176916"/>
            <a:ext cx="7935908" cy="957225"/>
          </a:xfrm>
          <a:prstGeom prst="rect">
            <a:avLst/>
          </a:prstGeom>
        </p:spPr>
        <p:txBody>
          <a:bodyPr anchor="t" rtlCol="false" tIns="0" lIns="0" bIns="0" rIns="0">
            <a:spAutoFit/>
          </a:bodyPr>
          <a:lstStyle/>
          <a:p>
            <a:pPr algn="ctr">
              <a:lnSpc>
                <a:spcPts val="7089"/>
              </a:lnSpc>
              <a:spcBef>
                <a:spcPct val="0"/>
              </a:spcBef>
            </a:pPr>
            <a:r>
              <a:rPr lang="en-US" sz="5063" spc="-106">
                <a:solidFill>
                  <a:srgbClr val="3E3A4E"/>
                </a:solidFill>
                <a:latin typeface="Times New Roman"/>
                <a:ea typeface="Times New Roman"/>
                <a:cs typeface="Times New Roman"/>
                <a:sym typeface="Times New Roman"/>
              </a:rPr>
              <a:t>CREDIT RISK ANALYSIS</a:t>
            </a:r>
          </a:p>
        </p:txBody>
      </p:sp>
      <p:sp>
        <p:nvSpPr>
          <p:cNvPr name="TextBox 6" id="6"/>
          <p:cNvSpPr txBox="true"/>
          <p:nvPr/>
        </p:nvSpPr>
        <p:spPr>
          <a:xfrm rot="0">
            <a:off x="294956" y="1540913"/>
            <a:ext cx="17795820" cy="6237916"/>
          </a:xfrm>
          <a:prstGeom prst="rect">
            <a:avLst/>
          </a:prstGeom>
        </p:spPr>
        <p:txBody>
          <a:bodyPr anchor="t" rtlCol="false" tIns="0" lIns="0" bIns="0" rIns="0">
            <a:spAutoFit/>
          </a:bodyPr>
          <a:lstStyle/>
          <a:p>
            <a:pPr algn="just" marL="753245" indent="-376623" lvl="1">
              <a:lnSpc>
                <a:spcPts val="4884"/>
              </a:lnSpc>
              <a:buFont typeface="Arial"/>
              <a:buChar char="•"/>
            </a:pPr>
            <a:r>
              <a:rPr lang="en-US" sz="3488" spc="-104">
                <a:solidFill>
                  <a:srgbClr val="3E3A4E"/>
                </a:solidFill>
                <a:latin typeface="Times New Roman"/>
                <a:ea typeface="Times New Roman"/>
                <a:cs typeface="Times New Roman"/>
                <a:sym typeface="Times New Roman"/>
              </a:rPr>
              <a:t>Credit risk analysis evaluates the likelihood that a borrower may default on a loan, helping financial institutions minimize losses and make informed lending decisions.</a:t>
            </a:r>
          </a:p>
          <a:p>
            <a:pPr algn="just" marL="753245" indent="-376623" lvl="1">
              <a:lnSpc>
                <a:spcPts val="4884"/>
              </a:lnSpc>
              <a:buFont typeface="Arial"/>
              <a:buChar char="•"/>
            </a:pPr>
            <a:r>
              <a:rPr lang="en-US" sz="3488" spc="-104">
                <a:solidFill>
                  <a:srgbClr val="3E3A4E"/>
                </a:solidFill>
                <a:latin typeface="Times New Roman"/>
                <a:ea typeface="Times New Roman"/>
                <a:cs typeface="Times New Roman"/>
                <a:sym typeface="Times New Roman"/>
              </a:rPr>
              <a:t>In this project, historical loan applicant data is analyzed to predict loan default (loan_status), providing a systematic approach to assess creditworthiness.</a:t>
            </a:r>
          </a:p>
          <a:p>
            <a:pPr algn="just" marL="753245" indent="-376623" lvl="1">
              <a:lnSpc>
                <a:spcPts val="4884"/>
              </a:lnSpc>
              <a:buFont typeface="Arial"/>
              <a:buChar char="•"/>
            </a:pPr>
            <a:r>
              <a:rPr lang="en-US" sz="3488" spc="-104">
                <a:solidFill>
                  <a:srgbClr val="3E3A4E"/>
                </a:solidFill>
                <a:latin typeface="Times New Roman"/>
                <a:ea typeface="Times New Roman"/>
                <a:cs typeface="Times New Roman"/>
                <a:sym typeface="Times New Roman"/>
              </a:rPr>
              <a:t>The analysis uses key features like income, employment history, credit score, debt-to-income ratio, and past defaults to quantify risk.</a:t>
            </a:r>
          </a:p>
          <a:p>
            <a:pPr algn="just" marL="753245" indent="-376623" lvl="1">
              <a:lnSpc>
                <a:spcPts val="4884"/>
              </a:lnSpc>
              <a:buFont typeface="Arial"/>
              <a:buChar char="•"/>
            </a:pPr>
            <a:r>
              <a:rPr lang="en-US" sz="3488" spc="-104">
                <a:solidFill>
                  <a:srgbClr val="3E3A4E"/>
                </a:solidFill>
                <a:latin typeface="Times New Roman"/>
                <a:ea typeface="Times New Roman"/>
                <a:cs typeface="Times New Roman"/>
                <a:sym typeface="Times New Roman"/>
              </a:rPr>
              <a:t>Machine learning models such as LightGBM, Gradient Boosting, or deep learning models are employed to classify applicants as low-risk or high-risk, improving prediction accuracy.</a:t>
            </a:r>
          </a:p>
          <a:p>
            <a:pPr algn="just" marL="753245" indent="-376623" lvl="1">
              <a:lnSpc>
                <a:spcPts val="4884"/>
              </a:lnSpc>
              <a:buFont typeface="Arial"/>
              <a:buChar char="•"/>
            </a:pPr>
            <a:r>
              <a:rPr lang="en-US" sz="3488" spc="-104">
                <a:solidFill>
                  <a:srgbClr val="3E3A4E"/>
                </a:solidFill>
                <a:latin typeface="Times New Roman"/>
                <a:ea typeface="Times New Roman"/>
                <a:cs typeface="Times New Roman"/>
                <a:sym typeface="Times New Roman"/>
              </a:rPr>
              <a:t>Accurate credit risk scoring reduces non-performing loans, optimizes interest rates, and enhances overall portfolio management for lenders.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7962"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3731272" y="19050"/>
            <a:ext cx="10010959" cy="751205"/>
          </a:xfrm>
          <a:prstGeom prst="rect">
            <a:avLst/>
          </a:prstGeom>
        </p:spPr>
        <p:txBody>
          <a:bodyPr anchor="t" rtlCol="false" tIns="0" lIns="0" bIns="0" rIns="0">
            <a:spAutoFit/>
          </a:bodyPr>
          <a:lstStyle/>
          <a:p>
            <a:pPr algn="ctr">
              <a:lnSpc>
                <a:spcPts val="4807"/>
              </a:lnSpc>
            </a:pPr>
            <a:r>
              <a:rPr lang="en-US" sz="5060" spc="-106">
                <a:solidFill>
                  <a:srgbClr val="3E3A4E"/>
                </a:solidFill>
                <a:latin typeface="Times New Roman"/>
                <a:ea typeface="Times New Roman"/>
                <a:cs typeface="Times New Roman"/>
                <a:sym typeface="Times New Roman"/>
              </a:rPr>
              <a:t>PROBLEM STATEMENT</a:t>
            </a:r>
          </a:p>
        </p:txBody>
      </p:sp>
      <p:sp>
        <p:nvSpPr>
          <p:cNvPr name="TextBox 6" id="6"/>
          <p:cNvSpPr txBox="true"/>
          <p:nvPr/>
        </p:nvSpPr>
        <p:spPr>
          <a:xfrm rot="0">
            <a:off x="330628" y="1419983"/>
            <a:ext cx="17249821" cy="6728260"/>
          </a:xfrm>
          <a:prstGeom prst="rect">
            <a:avLst/>
          </a:prstGeom>
        </p:spPr>
        <p:txBody>
          <a:bodyPr anchor="t" rtlCol="false" tIns="0" lIns="0" bIns="0" rIns="0">
            <a:spAutoFit/>
          </a:bodyPr>
          <a:lstStyle/>
          <a:p>
            <a:pPr algn="just" marL="830421" indent="-415210" lvl="1">
              <a:lnSpc>
                <a:spcPts val="5384"/>
              </a:lnSpc>
              <a:buFont typeface="Arial"/>
              <a:buChar char="•"/>
            </a:pPr>
            <a:r>
              <a:rPr lang="en-US" sz="3846" spc="-115">
                <a:solidFill>
                  <a:srgbClr val="3E3A4E"/>
                </a:solidFill>
                <a:latin typeface="Times New Roman"/>
                <a:ea typeface="Times New Roman"/>
                <a:cs typeface="Times New Roman"/>
                <a:sym typeface="Times New Roman"/>
              </a:rPr>
              <a:t>Financial institutions face losses when borrowers fail to repay loans, making it essential to identify high-risk applicants.</a:t>
            </a:r>
          </a:p>
          <a:p>
            <a:pPr algn="just" marL="830421" indent="-415210" lvl="1">
              <a:lnSpc>
                <a:spcPts val="5384"/>
              </a:lnSpc>
              <a:buFont typeface="Arial"/>
              <a:buChar char="•"/>
            </a:pPr>
            <a:r>
              <a:rPr lang="en-US" sz="3846" spc="-115">
                <a:solidFill>
                  <a:srgbClr val="3E3A4E"/>
                </a:solidFill>
                <a:latin typeface="Times New Roman"/>
                <a:ea typeface="Times New Roman"/>
                <a:cs typeface="Times New Roman"/>
                <a:sym typeface="Times New Roman"/>
              </a:rPr>
              <a:t>Traditional credit assessment methods are often manual, time-consuming, and prone to errors.</a:t>
            </a:r>
          </a:p>
          <a:p>
            <a:pPr algn="just" marL="830421" indent="-415210" lvl="1">
              <a:lnSpc>
                <a:spcPts val="5384"/>
              </a:lnSpc>
              <a:buFont typeface="Arial"/>
              <a:buChar char="•"/>
            </a:pPr>
            <a:r>
              <a:rPr lang="en-US" sz="3846" spc="-115">
                <a:solidFill>
                  <a:srgbClr val="3E3A4E"/>
                </a:solidFill>
                <a:latin typeface="Times New Roman"/>
                <a:ea typeface="Times New Roman"/>
                <a:cs typeface="Times New Roman"/>
                <a:sym typeface="Times New Roman"/>
              </a:rPr>
              <a:t>There is a need to predict loan defaults accurately using historical applicant data to reduce non-performing loans.</a:t>
            </a:r>
          </a:p>
          <a:p>
            <a:pPr algn="just" marL="830421" indent="-415210" lvl="1">
              <a:lnSpc>
                <a:spcPts val="5384"/>
              </a:lnSpc>
              <a:buFont typeface="Arial"/>
              <a:buChar char="•"/>
            </a:pPr>
            <a:r>
              <a:rPr lang="en-US" sz="3846" spc="-115">
                <a:solidFill>
                  <a:srgbClr val="3E3A4E"/>
                </a:solidFill>
                <a:latin typeface="Times New Roman"/>
                <a:ea typeface="Times New Roman"/>
                <a:cs typeface="Times New Roman"/>
                <a:sym typeface="Times New Roman"/>
              </a:rPr>
              <a:t>The challenge involves analyzing multiple factors like income, credit history, employment status, and debt-to-income ratio to evaluate creditworthiness.</a:t>
            </a:r>
          </a:p>
          <a:p>
            <a:pPr algn="just" marL="830421" indent="-415210" lvl="1">
              <a:lnSpc>
                <a:spcPts val="5384"/>
              </a:lnSpc>
              <a:buFont typeface="Arial"/>
              <a:buChar char="•"/>
            </a:pPr>
            <a:r>
              <a:rPr lang="en-US" sz="3846" spc="-115">
                <a:solidFill>
                  <a:srgbClr val="3E3A4E"/>
                </a:solidFill>
                <a:latin typeface="Times New Roman"/>
                <a:ea typeface="Times New Roman"/>
                <a:cs typeface="Times New Roman"/>
                <a:sym typeface="Times New Roman"/>
              </a:rPr>
              <a:t>Developing a predictive model will help automate decision-making, improve lending efficiency, and minimize financial risk.</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7962"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181242" y="1829633"/>
            <a:ext cx="17980737" cy="5074886"/>
          </a:xfrm>
          <a:prstGeom prst="rect">
            <a:avLst/>
          </a:prstGeom>
        </p:spPr>
        <p:txBody>
          <a:bodyPr anchor="t" rtlCol="false" tIns="0" lIns="0" bIns="0" rIns="0">
            <a:spAutoFit/>
          </a:bodyPr>
          <a:lstStyle/>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Python – Main programming language for data processing, modeling, and backend development.</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Jupyter Notebook – Environment to write, test, and visualize code interactively.</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Pandas &amp; NumPy – For data manipulation, cleaning, and numerical computations.</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Scikit-learn &amp; LightGBM – For building machine learning models and evaluating performance.</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Matplotlib &amp; Seaborn – For data visualization and exploratory data analysis (EDA).</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 Joblib – To save trained models for future predictions.</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Gradio– To create a simple frontend interface for model interaction.</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Excel / CSV – For storing and handling input datasets.</a:t>
            </a:r>
          </a:p>
          <a:p>
            <a:pPr algn="just" marL="612984" indent="-306492" lvl="1">
              <a:lnSpc>
                <a:spcPts val="3974"/>
              </a:lnSpc>
              <a:buFont typeface="Arial"/>
              <a:buChar char="•"/>
            </a:pPr>
            <a:r>
              <a:rPr lang="en-US" sz="2839" spc="-85">
                <a:solidFill>
                  <a:srgbClr val="000000"/>
                </a:solidFill>
                <a:latin typeface="Times New Roman"/>
                <a:ea typeface="Times New Roman"/>
                <a:cs typeface="Times New Roman"/>
                <a:sym typeface="Times New Roman"/>
              </a:rPr>
              <a:t>TensorFlow: It is an open-source deep learning framework used to build, train, and deploy neural network models for tasks like credit risk prediction, enabling efficient handling of large datasets and complex model architectures.</a:t>
            </a:r>
          </a:p>
        </p:txBody>
      </p:sp>
      <p:sp>
        <p:nvSpPr>
          <p:cNvPr name="TextBox 6" id="6"/>
          <p:cNvSpPr txBox="true"/>
          <p:nvPr/>
        </p:nvSpPr>
        <p:spPr>
          <a:xfrm rot="0">
            <a:off x="4124886" y="3617"/>
            <a:ext cx="9891103" cy="1025083"/>
          </a:xfrm>
          <a:prstGeom prst="rect">
            <a:avLst/>
          </a:prstGeom>
        </p:spPr>
        <p:txBody>
          <a:bodyPr anchor="t" rtlCol="false" tIns="0" lIns="0" bIns="0" rIns="0">
            <a:spAutoFit/>
          </a:bodyPr>
          <a:lstStyle/>
          <a:p>
            <a:pPr algn="ctr">
              <a:lnSpc>
                <a:spcPts val="7549"/>
              </a:lnSpc>
              <a:spcBef>
                <a:spcPct val="0"/>
              </a:spcBef>
            </a:pPr>
            <a:r>
              <a:rPr lang="en-US" sz="5392" spc="-161">
                <a:solidFill>
                  <a:srgbClr val="000000"/>
                </a:solidFill>
                <a:latin typeface="Times New Roman"/>
                <a:ea typeface="Times New Roman"/>
                <a:cs typeface="Times New Roman"/>
                <a:sym typeface="Times New Roman"/>
              </a:rPr>
              <a:t>SPECIFIC TOOLS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2624"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325000" y="2666939"/>
            <a:ext cx="4202591" cy="2944827"/>
          </a:xfrm>
          <a:custGeom>
            <a:avLst/>
            <a:gdLst/>
            <a:ahLst/>
            <a:cxnLst/>
            <a:rect r="r" b="b" t="t" l="l"/>
            <a:pathLst>
              <a:path h="2944827" w="4202591">
                <a:moveTo>
                  <a:pt x="0" y="0"/>
                </a:moveTo>
                <a:lnTo>
                  <a:pt x="4202592" y="0"/>
                </a:lnTo>
                <a:lnTo>
                  <a:pt x="4202592" y="2944827"/>
                </a:lnTo>
                <a:lnTo>
                  <a:pt x="0" y="2944827"/>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4874530" y="2739873"/>
            <a:ext cx="4134808" cy="2944827"/>
          </a:xfrm>
          <a:custGeom>
            <a:avLst/>
            <a:gdLst/>
            <a:ahLst/>
            <a:cxnLst/>
            <a:rect r="r" b="b" t="t" l="l"/>
            <a:pathLst>
              <a:path h="2944827" w="4134808">
                <a:moveTo>
                  <a:pt x="0" y="0"/>
                </a:moveTo>
                <a:lnTo>
                  <a:pt x="4134808" y="0"/>
                </a:lnTo>
                <a:lnTo>
                  <a:pt x="4134808" y="2944827"/>
                </a:lnTo>
                <a:lnTo>
                  <a:pt x="0" y="2944827"/>
                </a:lnTo>
                <a:lnTo>
                  <a:pt x="0" y="0"/>
                </a:lnTo>
                <a:close/>
              </a:path>
            </a:pathLst>
          </a:custGeom>
          <a:blipFill>
            <a:blip r:embed="rId3"/>
            <a:stretch>
              <a:fillRect l="0" t="0" r="0" b="0"/>
            </a:stretch>
          </a:blipFill>
          <a:ln w="38100" cap="sq">
            <a:solidFill>
              <a:srgbClr val="000000"/>
            </a:solidFill>
            <a:prstDash val="solid"/>
            <a:miter/>
          </a:ln>
        </p:spPr>
      </p:sp>
      <p:sp>
        <p:nvSpPr>
          <p:cNvPr name="Freeform 7" id="7"/>
          <p:cNvSpPr/>
          <p:nvPr/>
        </p:nvSpPr>
        <p:spPr>
          <a:xfrm flipH="false" flipV="false" rot="0">
            <a:off x="9367519" y="2739873"/>
            <a:ext cx="4134808" cy="2944827"/>
          </a:xfrm>
          <a:custGeom>
            <a:avLst/>
            <a:gdLst/>
            <a:ahLst/>
            <a:cxnLst/>
            <a:rect r="r" b="b" t="t" l="l"/>
            <a:pathLst>
              <a:path h="2944827" w="4134808">
                <a:moveTo>
                  <a:pt x="0" y="0"/>
                </a:moveTo>
                <a:lnTo>
                  <a:pt x="4134807" y="0"/>
                </a:lnTo>
                <a:lnTo>
                  <a:pt x="4134807" y="2944827"/>
                </a:lnTo>
                <a:lnTo>
                  <a:pt x="0" y="2944827"/>
                </a:lnTo>
                <a:lnTo>
                  <a:pt x="0" y="0"/>
                </a:lnTo>
                <a:close/>
              </a:path>
            </a:pathLst>
          </a:custGeom>
          <a:blipFill>
            <a:blip r:embed="rId4"/>
            <a:stretch>
              <a:fillRect l="0" t="0" r="0" b="0"/>
            </a:stretch>
          </a:blipFill>
          <a:ln w="38100" cap="sq">
            <a:solidFill>
              <a:srgbClr val="000000"/>
            </a:solidFill>
            <a:prstDash val="solid"/>
            <a:miter/>
          </a:ln>
        </p:spPr>
      </p:sp>
      <p:sp>
        <p:nvSpPr>
          <p:cNvPr name="Freeform 8" id="8"/>
          <p:cNvSpPr/>
          <p:nvPr/>
        </p:nvSpPr>
        <p:spPr>
          <a:xfrm flipH="false" flipV="false" rot="0">
            <a:off x="13860507" y="2739873"/>
            <a:ext cx="4202591" cy="2944827"/>
          </a:xfrm>
          <a:custGeom>
            <a:avLst/>
            <a:gdLst/>
            <a:ahLst/>
            <a:cxnLst/>
            <a:rect r="r" b="b" t="t" l="l"/>
            <a:pathLst>
              <a:path h="2944827" w="4202591">
                <a:moveTo>
                  <a:pt x="0" y="0"/>
                </a:moveTo>
                <a:lnTo>
                  <a:pt x="4202591" y="0"/>
                </a:lnTo>
                <a:lnTo>
                  <a:pt x="4202591" y="2944827"/>
                </a:lnTo>
                <a:lnTo>
                  <a:pt x="0" y="2944827"/>
                </a:lnTo>
                <a:lnTo>
                  <a:pt x="0" y="0"/>
                </a:lnTo>
                <a:close/>
              </a:path>
            </a:pathLst>
          </a:custGeom>
          <a:blipFill>
            <a:blip r:embed="rId5"/>
            <a:stretch>
              <a:fillRect l="0" t="0" r="0" b="0"/>
            </a:stretch>
          </a:blipFill>
          <a:ln w="38100" cap="sq">
            <a:solidFill>
              <a:srgbClr val="000000"/>
            </a:solidFill>
            <a:prstDash val="solid"/>
            <a:miter/>
          </a:ln>
        </p:spPr>
      </p:sp>
      <p:sp>
        <p:nvSpPr>
          <p:cNvPr name="Freeform 9" id="9"/>
          <p:cNvSpPr/>
          <p:nvPr/>
        </p:nvSpPr>
        <p:spPr>
          <a:xfrm flipH="false" flipV="false" rot="0">
            <a:off x="414211" y="6002018"/>
            <a:ext cx="4024171" cy="2866030"/>
          </a:xfrm>
          <a:custGeom>
            <a:avLst/>
            <a:gdLst/>
            <a:ahLst/>
            <a:cxnLst/>
            <a:rect r="r" b="b" t="t" l="l"/>
            <a:pathLst>
              <a:path h="2866030" w="4024171">
                <a:moveTo>
                  <a:pt x="0" y="0"/>
                </a:moveTo>
                <a:lnTo>
                  <a:pt x="4024170" y="0"/>
                </a:lnTo>
                <a:lnTo>
                  <a:pt x="4024170" y="2866030"/>
                </a:lnTo>
                <a:lnTo>
                  <a:pt x="0" y="2866030"/>
                </a:lnTo>
                <a:lnTo>
                  <a:pt x="0" y="0"/>
                </a:lnTo>
                <a:close/>
              </a:path>
            </a:pathLst>
          </a:custGeom>
          <a:blipFill>
            <a:blip r:embed="rId6"/>
            <a:stretch>
              <a:fillRect l="0" t="0" r="0" b="0"/>
            </a:stretch>
          </a:blipFill>
          <a:ln w="38100" cap="sq">
            <a:solidFill>
              <a:srgbClr val="000000"/>
            </a:solidFill>
            <a:prstDash val="solid"/>
            <a:miter/>
          </a:ln>
        </p:spPr>
      </p:sp>
      <p:sp>
        <p:nvSpPr>
          <p:cNvPr name="Freeform 10" id="10"/>
          <p:cNvSpPr/>
          <p:nvPr/>
        </p:nvSpPr>
        <p:spPr>
          <a:xfrm flipH="false" flipV="false" rot="0">
            <a:off x="4870767" y="6002018"/>
            <a:ext cx="4138571" cy="2864038"/>
          </a:xfrm>
          <a:custGeom>
            <a:avLst/>
            <a:gdLst/>
            <a:ahLst/>
            <a:cxnLst/>
            <a:rect r="r" b="b" t="t" l="l"/>
            <a:pathLst>
              <a:path h="2864038" w="4138571">
                <a:moveTo>
                  <a:pt x="0" y="0"/>
                </a:moveTo>
                <a:lnTo>
                  <a:pt x="4138571" y="0"/>
                </a:lnTo>
                <a:lnTo>
                  <a:pt x="4138571" y="2864037"/>
                </a:lnTo>
                <a:lnTo>
                  <a:pt x="0" y="2864037"/>
                </a:lnTo>
                <a:lnTo>
                  <a:pt x="0" y="0"/>
                </a:lnTo>
                <a:close/>
              </a:path>
            </a:pathLst>
          </a:custGeom>
          <a:blipFill>
            <a:blip r:embed="rId7"/>
            <a:stretch>
              <a:fillRect l="0" t="0" r="0" b="0"/>
            </a:stretch>
          </a:blipFill>
          <a:ln w="38100" cap="sq">
            <a:solidFill>
              <a:srgbClr val="000000"/>
            </a:solidFill>
            <a:prstDash val="solid"/>
            <a:miter/>
          </a:ln>
        </p:spPr>
      </p:sp>
      <p:sp>
        <p:nvSpPr>
          <p:cNvPr name="Freeform 11" id="11"/>
          <p:cNvSpPr/>
          <p:nvPr/>
        </p:nvSpPr>
        <p:spPr>
          <a:xfrm flipH="false" flipV="false" rot="0">
            <a:off x="9437963" y="5967921"/>
            <a:ext cx="4138800" cy="2900127"/>
          </a:xfrm>
          <a:custGeom>
            <a:avLst/>
            <a:gdLst/>
            <a:ahLst/>
            <a:cxnLst/>
            <a:rect r="r" b="b" t="t" l="l"/>
            <a:pathLst>
              <a:path h="2900127" w="4138800">
                <a:moveTo>
                  <a:pt x="0" y="0"/>
                </a:moveTo>
                <a:lnTo>
                  <a:pt x="4138800" y="0"/>
                </a:lnTo>
                <a:lnTo>
                  <a:pt x="4138800" y="2900127"/>
                </a:lnTo>
                <a:lnTo>
                  <a:pt x="0" y="2900127"/>
                </a:lnTo>
                <a:lnTo>
                  <a:pt x="0" y="0"/>
                </a:lnTo>
                <a:close/>
              </a:path>
            </a:pathLst>
          </a:custGeom>
          <a:blipFill>
            <a:blip r:embed="rId8"/>
            <a:stretch>
              <a:fillRect l="0" t="0" r="0" b="0"/>
            </a:stretch>
          </a:blipFill>
          <a:ln w="38100" cap="sq">
            <a:solidFill>
              <a:srgbClr val="000000"/>
            </a:solidFill>
            <a:prstDash val="solid"/>
            <a:miter/>
          </a:ln>
        </p:spPr>
      </p:sp>
      <p:sp>
        <p:nvSpPr>
          <p:cNvPr name="Freeform 12" id="12"/>
          <p:cNvSpPr/>
          <p:nvPr/>
        </p:nvSpPr>
        <p:spPr>
          <a:xfrm flipH="false" flipV="false" rot="0">
            <a:off x="14102036" y="6051832"/>
            <a:ext cx="3719533" cy="2766403"/>
          </a:xfrm>
          <a:custGeom>
            <a:avLst/>
            <a:gdLst/>
            <a:ahLst/>
            <a:cxnLst/>
            <a:rect r="r" b="b" t="t" l="l"/>
            <a:pathLst>
              <a:path h="2766403" w="3719533">
                <a:moveTo>
                  <a:pt x="0" y="0"/>
                </a:moveTo>
                <a:lnTo>
                  <a:pt x="3719533" y="0"/>
                </a:lnTo>
                <a:lnTo>
                  <a:pt x="3719533" y="2766402"/>
                </a:lnTo>
                <a:lnTo>
                  <a:pt x="0" y="2766402"/>
                </a:lnTo>
                <a:lnTo>
                  <a:pt x="0" y="0"/>
                </a:lnTo>
                <a:close/>
              </a:path>
            </a:pathLst>
          </a:custGeom>
          <a:blipFill>
            <a:blip r:embed="rId9"/>
            <a:stretch>
              <a:fillRect l="0" t="0" r="0" b="0"/>
            </a:stretch>
          </a:blipFill>
          <a:ln w="38100" cap="sq">
            <a:solidFill>
              <a:srgbClr val="000000"/>
            </a:solidFill>
            <a:prstDash val="solid"/>
            <a:miter/>
          </a:ln>
        </p:spPr>
      </p:sp>
      <p:sp>
        <p:nvSpPr>
          <p:cNvPr name="TextBox 13" id="13"/>
          <p:cNvSpPr txBox="true"/>
          <p:nvPr/>
        </p:nvSpPr>
        <p:spPr>
          <a:xfrm rot="0">
            <a:off x="3793618" y="620551"/>
            <a:ext cx="10700764" cy="682948"/>
          </a:xfrm>
          <a:prstGeom prst="rect">
            <a:avLst/>
          </a:prstGeom>
        </p:spPr>
        <p:txBody>
          <a:bodyPr anchor="t" rtlCol="false" tIns="0" lIns="0" bIns="0" rIns="0">
            <a:spAutoFit/>
          </a:bodyPr>
          <a:lstStyle/>
          <a:p>
            <a:pPr algn="ctr">
              <a:lnSpc>
                <a:spcPts val="5095"/>
              </a:lnSpc>
              <a:spcBef>
                <a:spcPct val="0"/>
              </a:spcBef>
            </a:pPr>
            <a:r>
              <a:rPr lang="en-US" sz="3639" spc="-109">
                <a:solidFill>
                  <a:srgbClr val="000000"/>
                </a:solidFill>
                <a:latin typeface="Times New Roman"/>
                <a:ea typeface="Times New Roman"/>
                <a:cs typeface="Times New Roman"/>
                <a:sym typeface="Times New Roman"/>
              </a:rPr>
              <a:t>PROJECT DEMONSTRATIONS &amp; VISUALIZATION</a:t>
            </a:r>
          </a:p>
        </p:txBody>
      </p:sp>
      <p:sp>
        <p:nvSpPr>
          <p:cNvPr name="TextBox 14" id="14"/>
          <p:cNvSpPr txBox="true"/>
          <p:nvPr/>
        </p:nvSpPr>
        <p:spPr>
          <a:xfrm rot="0">
            <a:off x="0" y="1595390"/>
            <a:ext cx="8698342" cy="642925"/>
          </a:xfrm>
          <a:prstGeom prst="rect">
            <a:avLst/>
          </a:prstGeom>
        </p:spPr>
        <p:txBody>
          <a:bodyPr anchor="t" rtlCol="false" tIns="0" lIns="0" bIns="0" rIns="0">
            <a:spAutoFit/>
          </a:bodyPr>
          <a:lstStyle/>
          <a:p>
            <a:pPr algn="ctr" marL="722596" indent="-361298" lvl="1">
              <a:lnSpc>
                <a:spcPts val="4685"/>
              </a:lnSpc>
              <a:buFont typeface="Arial"/>
              <a:buChar char="•"/>
            </a:pPr>
            <a:r>
              <a:rPr lang="en-US" sz="3346" spc="-100">
                <a:solidFill>
                  <a:srgbClr val="000000"/>
                </a:solidFill>
                <a:latin typeface="Times New Roman"/>
                <a:ea typeface="Times New Roman"/>
                <a:cs typeface="Times New Roman"/>
                <a:sym typeface="Times New Roman"/>
              </a:rPr>
              <a:t>STAGE 1 Exploratory Data Analysis (EDA)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9313" y="2238314"/>
            <a:ext cx="3805839" cy="2845283"/>
          </a:xfrm>
          <a:custGeom>
            <a:avLst/>
            <a:gdLst/>
            <a:ahLst/>
            <a:cxnLst/>
            <a:rect r="r" b="b" t="t" l="l"/>
            <a:pathLst>
              <a:path h="2845283" w="3805839">
                <a:moveTo>
                  <a:pt x="0" y="0"/>
                </a:moveTo>
                <a:lnTo>
                  <a:pt x="3805839" y="0"/>
                </a:lnTo>
                <a:lnTo>
                  <a:pt x="3805839" y="2845284"/>
                </a:lnTo>
                <a:lnTo>
                  <a:pt x="0" y="2845284"/>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4499842" y="2221689"/>
            <a:ext cx="3908592" cy="2861909"/>
          </a:xfrm>
          <a:custGeom>
            <a:avLst/>
            <a:gdLst/>
            <a:ahLst/>
            <a:cxnLst/>
            <a:rect r="r" b="b" t="t" l="l"/>
            <a:pathLst>
              <a:path h="2861909" w="3908592">
                <a:moveTo>
                  <a:pt x="0" y="0"/>
                </a:moveTo>
                <a:lnTo>
                  <a:pt x="3908591" y="0"/>
                </a:lnTo>
                <a:lnTo>
                  <a:pt x="3908591" y="2861909"/>
                </a:lnTo>
                <a:lnTo>
                  <a:pt x="0" y="2861909"/>
                </a:lnTo>
                <a:lnTo>
                  <a:pt x="0" y="0"/>
                </a:lnTo>
                <a:close/>
              </a:path>
            </a:pathLst>
          </a:custGeom>
          <a:blipFill>
            <a:blip r:embed="rId3"/>
            <a:stretch>
              <a:fillRect l="0" t="0" r="0" b="0"/>
            </a:stretch>
          </a:blipFill>
          <a:ln w="38100" cap="sq">
            <a:solidFill>
              <a:srgbClr val="000000"/>
            </a:solidFill>
            <a:prstDash val="solid"/>
            <a:miter/>
          </a:ln>
        </p:spPr>
      </p:sp>
      <p:sp>
        <p:nvSpPr>
          <p:cNvPr name="Freeform 4" id="4"/>
          <p:cNvSpPr/>
          <p:nvPr/>
        </p:nvSpPr>
        <p:spPr>
          <a:xfrm flipH="false" flipV="false" rot="0">
            <a:off x="162980" y="5512223"/>
            <a:ext cx="3942173" cy="2910029"/>
          </a:xfrm>
          <a:custGeom>
            <a:avLst/>
            <a:gdLst/>
            <a:ahLst/>
            <a:cxnLst/>
            <a:rect r="r" b="b" t="t" l="l"/>
            <a:pathLst>
              <a:path h="2910029" w="3942173">
                <a:moveTo>
                  <a:pt x="0" y="0"/>
                </a:moveTo>
                <a:lnTo>
                  <a:pt x="3942172" y="0"/>
                </a:lnTo>
                <a:lnTo>
                  <a:pt x="3942172" y="2910029"/>
                </a:lnTo>
                <a:lnTo>
                  <a:pt x="0" y="2910029"/>
                </a:lnTo>
                <a:lnTo>
                  <a:pt x="0" y="0"/>
                </a:lnTo>
                <a:close/>
              </a:path>
            </a:pathLst>
          </a:custGeom>
          <a:blipFill>
            <a:blip r:embed="rId4"/>
            <a:stretch>
              <a:fillRect l="0" t="0" r="-3458" b="0"/>
            </a:stretch>
          </a:blipFill>
          <a:ln w="38100" cap="sq">
            <a:solidFill>
              <a:srgbClr val="000000"/>
            </a:solidFill>
            <a:prstDash val="solid"/>
            <a:miter/>
          </a:ln>
        </p:spPr>
      </p:sp>
      <p:sp>
        <p:nvSpPr>
          <p:cNvPr name="Freeform 5" id="5"/>
          <p:cNvSpPr/>
          <p:nvPr/>
        </p:nvSpPr>
        <p:spPr>
          <a:xfrm flipH="false" flipV="false" rot="0">
            <a:off x="4499842" y="5512223"/>
            <a:ext cx="4044785" cy="2885969"/>
          </a:xfrm>
          <a:custGeom>
            <a:avLst/>
            <a:gdLst/>
            <a:ahLst/>
            <a:cxnLst/>
            <a:rect r="r" b="b" t="t" l="l"/>
            <a:pathLst>
              <a:path h="2885969" w="4044785">
                <a:moveTo>
                  <a:pt x="0" y="0"/>
                </a:moveTo>
                <a:lnTo>
                  <a:pt x="4044785" y="0"/>
                </a:lnTo>
                <a:lnTo>
                  <a:pt x="4044785" y="2885969"/>
                </a:lnTo>
                <a:lnTo>
                  <a:pt x="0" y="2885969"/>
                </a:lnTo>
                <a:lnTo>
                  <a:pt x="0" y="0"/>
                </a:lnTo>
                <a:close/>
              </a:path>
            </a:pathLst>
          </a:custGeom>
          <a:blipFill>
            <a:blip r:embed="rId5"/>
            <a:stretch>
              <a:fillRect l="0" t="0" r="0" b="0"/>
            </a:stretch>
          </a:blipFill>
          <a:ln w="38100" cap="sq">
            <a:solidFill>
              <a:srgbClr val="000000"/>
            </a:solidFill>
            <a:prstDash val="solid"/>
            <a:miter/>
          </a:ln>
        </p:spPr>
      </p:sp>
      <p:sp>
        <p:nvSpPr>
          <p:cNvPr name="Freeform 6" id="6"/>
          <p:cNvSpPr/>
          <p:nvPr/>
        </p:nvSpPr>
        <p:spPr>
          <a:xfrm flipH="false" flipV="false" rot="0">
            <a:off x="9144000" y="2161370"/>
            <a:ext cx="6959536" cy="6385374"/>
          </a:xfrm>
          <a:custGeom>
            <a:avLst/>
            <a:gdLst/>
            <a:ahLst/>
            <a:cxnLst/>
            <a:rect r="r" b="b" t="t" l="l"/>
            <a:pathLst>
              <a:path h="6385374" w="6959536">
                <a:moveTo>
                  <a:pt x="0" y="0"/>
                </a:moveTo>
                <a:lnTo>
                  <a:pt x="6959536" y="0"/>
                </a:lnTo>
                <a:lnTo>
                  <a:pt x="6959536" y="6385374"/>
                </a:lnTo>
                <a:lnTo>
                  <a:pt x="0" y="6385374"/>
                </a:lnTo>
                <a:lnTo>
                  <a:pt x="0" y="0"/>
                </a:lnTo>
                <a:close/>
              </a:path>
            </a:pathLst>
          </a:custGeom>
          <a:blipFill>
            <a:blip r:embed="rId6"/>
            <a:stretch>
              <a:fillRect l="0" t="0" r="0" b="0"/>
            </a:stretch>
          </a:blipFill>
          <a:ln w="38100" cap="sq">
            <a:solidFill>
              <a:srgbClr val="000000"/>
            </a:solidFill>
            <a:prstDash val="solid"/>
            <a:miter/>
          </a:ln>
        </p:spPr>
      </p:sp>
      <p:sp>
        <p:nvSpPr>
          <p:cNvPr name="TextBox 7" id="7"/>
          <p:cNvSpPr txBox="true"/>
          <p:nvPr/>
        </p:nvSpPr>
        <p:spPr>
          <a:xfrm rot="0">
            <a:off x="3793618" y="620551"/>
            <a:ext cx="10700764" cy="682948"/>
          </a:xfrm>
          <a:prstGeom prst="rect">
            <a:avLst/>
          </a:prstGeom>
        </p:spPr>
        <p:txBody>
          <a:bodyPr anchor="t" rtlCol="false" tIns="0" lIns="0" bIns="0" rIns="0">
            <a:spAutoFit/>
          </a:bodyPr>
          <a:lstStyle/>
          <a:p>
            <a:pPr algn="ctr">
              <a:lnSpc>
                <a:spcPts val="5095"/>
              </a:lnSpc>
              <a:spcBef>
                <a:spcPct val="0"/>
              </a:spcBef>
            </a:pPr>
            <a:r>
              <a:rPr lang="en-US" sz="3639" spc="-109">
                <a:solidFill>
                  <a:srgbClr val="000000"/>
                </a:solidFill>
                <a:latin typeface="Times New Roman"/>
                <a:ea typeface="Times New Roman"/>
                <a:cs typeface="Times New Roman"/>
                <a:sym typeface="Times New Roman"/>
              </a:rPr>
              <a:t>PROJECT DEMONSTRATIONS &amp; VISUALIZATION</a:t>
            </a:r>
          </a:p>
        </p:txBody>
      </p:sp>
      <p:sp>
        <p:nvSpPr>
          <p:cNvPr name="TextBox 8" id="8"/>
          <p:cNvSpPr txBox="true"/>
          <p:nvPr/>
        </p:nvSpPr>
        <p:spPr>
          <a:xfrm rot="0">
            <a:off x="0" y="1595390"/>
            <a:ext cx="8698342" cy="642925"/>
          </a:xfrm>
          <a:prstGeom prst="rect">
            <a:avLst/>
          </a:prstGeom>
        </p:spPr>
        <p:txBody>
          <a:bodyPr anchor="t" rtlCol="false" tIns="0" lIns="0" bIns="0" rIns="0">
            <a:spAutoFit/>
          </a:bodyPr>
          <a:lstStyle/>
          <a:p>
            <a:pPr algn="ctr" marL="722596" indent="-361298" lvl="1">
              <a:lnSpc>
                <a:spcPts val="4685"/>
              </a:lnSpc>
              <a:buFont typeface="Arial"/>
              <a:buChar char="•"/>
            </a:pPr>
            <a:r>
              <a:rPr lang="en-US" sz="3346" spc="-100">
                <a:solidFill>
                  <a:srgbClr val="000000"/>
                </a:solidFill>
                <a:latin typeface="Times New Roman"/>
                <a:ea typeface="Times New Roman"/>
                <a:cs typeface="Times New Roman"/>
                <a:sym typeface="Times New Roman"/>
              </a:rPr>
              <a:t>STAGE 1 Exploratory Data Analysis (EDA) </a:t>
            </a:r>
          </a:p>
        </p:txBody>
      </p:sp>
      <p:grpSp>
        <p:nvGrpSpPr>
          <p:cNvPr name="Group 9" id="9"/>
          <p:cNvGrpSpPr/>
          <p:nvPr/>
        </p:nvGrpSpPr>
        <p:grpSpPr>
          <a:xfrm rot="0">
            <a:off x="-202624" y="9258300"/>
            <a:ext cx="18423924" cy="1028700"/>
            <a:chOff x="0" y="0"/>
            <a:chExt cx="4852392" cy="270933"/>
          </a:xfrm>
        </p:grpSpPr>
        <p:sp>
          <p:nvSpPr>
            <p:cNvPr name="Freeform 10" id="10"/>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11" id="11"/>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2624"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1816826" y="1960217"/>
            <a:ext cx="10115101" cy="7029800"/>
          </a:xfrm>
          <a:custGeom>
            <a:avLst/>
            <a:gdLst/>
            <a:ahLst/>
            <a:cxnLst/>
            <a:rect r="r" b="b" t="t" l="l"/>
            <a:pathLst>
              <a:path h="7029800" w="10115101">
                <a:moveTo>
                  <a:pt x="0" y="0"/>
                </a:moveTo>
                <a:lnTo>
                  <a:pt x="10115101" y="0"/>
                </a:lnTo>
                <a:lnTo>
                  <a:pt x="10115101" y="7029799"/>
                </a:lnTo>
                <a:lnTo>
                  <a:pt x="0" y="7029799"/>
                </a:lnTo>
                <a:lnTo>
                  <a:pt x="0" y="0"/>
                </a:lnTo>
                <a:close/>
              </a:path>
            </a:pathLst>
          </a:custGeom>
          <a:blipFill>
            <a:blip r:embed="rId2"/>
            <a:stretch>
              <a:fillRect l="0" t="0" r="0" b="0"/>
            </a:stretch>
          </a:blipFill>
          <a:ln w="38100" cap="sq">
            <a:solidFill>
              <a:srgbClr val="000000"/>
            </a:solidFill>
            <a:prstDash val="solid"/>
            <a:miter/>
          </a:ln>
        </p:spPr>
      </p:sp>
      <p:sp>
        <p:nvSpPr>
          <p:cNvPr name="TextBox 6" id="6"/>
          <p:cNvSpPr txBox="true"/>
          <p:nvPr/>
        </p:nvSpPr>
        <p:spPr>
          <a:xfrm rot="0">
            <a:off x="3793618" y="620551"/>
            <a:ext cx="10700764" cy="682948"/>
          </a:xfrm>
          <a:prstGeom prst="rect">
            <a:avLst/>
          </a:prstGeom>
        </p:spPr>
        <p:txBody>
          <a:bodyPr anchor="t" rtlCol="false" tIns="0" lIns="0" bIns="0" rIns="0">
            <a:spAutoFit/>
          </a:bodyPr>
          <a:lstStyle/>
          <a:p>
            <a:pPr algn="ctr">
              <a:lnSpc>
                <a:spcPts val="5095"/>
              </a:lnSpc>
              <a:spcBef>
                <a:spcPct val="0"/>
              </a:spcBef>
            </a:pPr>
            <a:r>
              <a:rPr lang="en-US" sz="3639" spc="-109">
                <a:solidFill>
                  <a:srgbClr val="000000"/>
                </a:solidFill>
                <a:latin typeface="Times New Roman"/>
                <a:ea typeface="Times New Roman"/>
                <a:cs typeface="Times New Roman"/>
                <a:sym typeface="Times New Roman"/>
              </a:rPr>
              <a:t>PROJECT DEMONSTRATIONS &amp; VISUALIZATION</a:t>
            </a:r>
          </a:p>
        </p:txBody>
      </p:sp>
      <p:sp>
        <p:nvSpPr>
          <p:cNvPr name="TextBox 7" id="7"/>
          <p:cNvSpPr txBox="true"/>
          <p:nvPr/>
        </p:nvSpPr>
        <p:spPr>
          <a:xfrm rot="0">
            <a:off x="0" y="1293728"/>
            <a:ext cx="9009338" cy="666488"/>
          </a:xfrm>
          <a:prstGeom prst="rect">
            <a:avLst/>
          </a:prstGeom>
        </p:spPr>
        <p:txBody>
          <a:bodyPr anchor="t" rtlCol="false" tIns="0" lIns="0" bIns="0" rIns="0">
            <a:spAutoFit/>
          </a:bodyPr>
          <a:lstStyle/>
          <a:p>
            <a:pPr algn="l" marL="748432" indent="-374216" lvl="1">
              <a:lnSpc>
                <a:spcPts val="4853"/>
              </a:lnSpc>
              <a:buFont typeface="Arial"/>
              <a:buChar char="•"/>
            </a:pPr>
            <a:r>
              <a:rPr lang="en-US" sz="3466" spc="-103">
                <a:solidFill>
                  <a:srgbClr val="000000"/>
                </a:solidFill>
                <a:latin typeface="Times New Roman"/>
                <a:ea typeface="Times New Roman"/>
                <a:cs typeface="Times New Roman"/>
                <a:sym typeface="Times New Roman"/>
              </a:rPr>
              <a:t>STAGE 2  MODEL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2624"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Freeform 5" id="5"/>
          <p:cNvSpPr/>
          <p:nvPr/>
        </p:nvSpPr>
        <p:spPr>
          <a:xfrm flipH="false" flipV="false" rot="0">
            <a:off x="376686" y="1960217"/>
            <a:ext cx="3194032" cy="3239770"/>
          </a:xfrm>
          <a:custGeom>
            <a:avLst/>
            <a:gdLst/>
            <a:ahLst/>
            <a:cxnLst/>
            <a:rect r="r" b="b" t="t" l="l"/>
            <a:pathLst>
              <a:path h="3239770" w="3194032">
                <a:moveTo>
                  <a:pt x="0" y="0"/>
                </a:moveTo>
                <a:lnTo>
                  <a:pt x="3194032" y="0"/>
                </a:lnTo>
                <a:lnTo>
                  <a:pt x="3194032" y="3239769"/>
                </a:lnTo>
                <a:lnTo>
                  <a:pt x="0" y="3239769"/>
                </a:lnTo>
                <a:lnTo>
                  <a:pt x="0" y="0"/>
                </a:lnTo>
                <a:close/>
              </a:path>
            </a:pathLst>
          </a:custGeom>
          <a:blipFill>
            <a:blip r:embed="rId2"/>
            <a:stretch>
              <a:fillRect l="0" t="0" r="0" b="0"/>
            </a:stretch>
          </a:blipFill>
          <a:ln w="38100" cap="sq">
            <a:solidFill>
              <a:srgbClr val="000000"/>
            </a:solidFill>
            <a:prstDash val="solid"/>
            <a:miter/>
          </a:ln>
        </p:spPr>
      </p:sp>
      <p:sp>
        <p:nvSpPr>
          <p:cNvPr name="Freeform 6" id="6"/>
          <p:cNvSpPr/>
          <p:nvPr/>
        </p:nvSpPr>
        <p:spPr>
          <a:xfrm flipH="false" flipV="false" rot="0">
            <a:off x="4123168" y="1960217"/>
            <a:ext cx="3816067" cy="3293780"/>
          </a:xfrm>
          <a:custGeom>
            <a:avLst/>
            <a:gdLst/>
            <a:ahLst/>
            <a:cxnLst/>
            <a:rect r="r" b="b" t="t" l="l"/>
            <a:pathLst>
              <a:path h="3293780" w="3816067">
                <a:moveTo>
                  <a:pt x="0" y="0"/>
                </a:moveTo>
                <a:lnTo>
                  <a:pt x="3816067" y="0"/>
                </a:lnTo>
                <a:lnTo>
                  <a:pt x="3816067" y="3293779"/>
                </a:lnTo>
                <a:lnTo>
                  <a:pt x="0" y="3293779"/>
                </a:lnTo>
                <a:lnTo>
                  <a:pt x="0" y="0"/>
                </a:lnTo>
                <a:close/>
              </a:path>
            </a:pathLst>
          </a:custGeom>
          <a:blipFill>
            <a:blip r:embed="rId3"/>
            <a:stretch>
              <a:fillRect l="0" t="0" r="0" b="0"/>
            </a:stretch>
          </a:blipFill>
          <a:ln w="38100" cap="sq">
            <a:solidFill>
              <a:srgbClr val="000000"/>
            </a:solidFill>
            <a:prstDash val="solid"/>
            <a:miter/>
          </a:ln>
        </p:spPr>
      </p:sp>
      <p:sp>
        <p:nvSpPr>
          <p:cNvPr name="Freeform 7" id="7"/>
          <p:cNvSpPr/>
          <p:nvPr/>
        </p:nvSpPr>
        <p:spPr>
          <a:xfrm flipH="false" flipV="false" rot="0">
            <a:off x="8491685" y="1960217"/>
            <a:ext cx="5018087" cy="3293780"/>
          </a:xfrm>
          <a:custGeom>
            <a:avLst/>
            <a:gdLst/>
            <a:ahLst/>
            <a:cxnLst/>
            <a:rect r="r" b="b" t="t" l="l"/>
            <a:pathLst>
              <a:path h="3293780" w="5018087">
                <a:moveTo>
                  <a:pt x="0" y="0"/>
                </a:moveTo>
                <a:lnTo>
                  <a:pt x="5018088" y="0"/>
                </a:lnTo>
                <a:lnTo>
                  <a:pt x="5018088" y="3293779"/>
                </a:lnTo>
                <a:lnTo>
                  <a:pt x="0" y="3293779"/>
                </a:lnTo>
                <a:lnTo>
                  <a:pt x="0" y="0"/>
                </a:lnTo>
                <a:close/>
              </a:path>
            </a:pathLst>
          </a:custGeom>
          <a:blipFill>
            <a:blip r:embed="rId4"/>
            <a:stretch>
              <a:fillRect l="0" t="0" r="0" b="0"/>
            </a:stretch>
          </a:blipFill>
          <a:ln w="38100" cap="sq">
            <a:solidFill>
              <a:srgbClr val="000000"/>
            </a:solidFill>
            <a:prstDash val="solid"/>
            <a:miter/>
          </a:ln>
        </p:spPr>
      </p:sp>
      <p:sp>
        <p:nvSpPr>
          <p:cNvPr name="Freeform 8" id="8"/>
          <p:cNvSpPr/>
          <p:nvPr/>
        </p:nvSpPr>
        <p:spPr>
          <a:xfrm flipH="false" flipV="false" rot="0">
            <a:off x="14062223" y="1960217"/>
            <a:ext cx="3962853" cy="3359811"/>
          </a:xfrm>
          <a:custGeom>
            <a:avLst/>
            <a:gdLst/>
            <a:ahLst/>
            <a:cxnLst/>
            <a:rect r="r" b="b" t="t" l="l"/>
            <a:pathLst>
              <a:path h="3359811" w="3962853">
                <a:moveTo>
                  <a:pt x="0" y="0"/>
                </a:moveTo>
                <a:lnTo>
                  <a:pt x="3962853" y="0"/>
                </a:lnTo>
                <a:lnTo>
                  <a:pt x="3962853" y="3359810"/>
                </a:lnTo>
                <a:lnTo>
                  <a:pt x="0" y="3359810"/>
                </a:lnTo>
                <a:lnTo>
                  <a:pt x="0" y="0"/>
                </a:lnTo>
                <a:close/>
              </a:path>
            </a:pathLst>
          </a:custGeom>
          <a:blipFill>
            <a:blip r:embed="rId5"/>
            <a:stretch>
              <a:fillRect l="0" t="0" r="0" b="0"/>
            </a:stretch>
          </a:blipFill>
          <a:ln w="38100" cap="sq">
            <a:solidFill>
              <a:srgbClr val="000000"/>
            </a:solidFill>
            <a:prstDash val="solid"/>
            <a:miter/>
          </a:ln>
        </p:spPr>
      </p:sp>
      <p:sp>
        <p:nvSpPr>
          <p:cNvPr name="Freeform 9" id="9"/>
          <p:cNvSpPr/>
          <p:nvPr/>
        </p:nvSpPr>
        <p:spPr>
          <a:xfrm flipH="false" flipV="false" rot="0">
            <a:off x="284547" y="5577846"/>
            <a:ext cx="3509071" cy="3063891"/>
          </a:xfrm>
          <a:custGeom>
            <a:avLst/>
            <a:gdLst/>
            <a:ahLst/>
            <a:cxnLst/>
            <a:rect r="r" b="b" t="t" l="l"/>
            <a:pathLst>
              <a:path h="3063891" w="3509071">
                <a:moveTo>
                  <a:pt x="0" y="0"/>
                </a:moveTo>
                <a:lnTo>
                  <a:pt x="3509071" y="0"/>
                </a:lnTo>
                <a:lnTo>
                  <a:pt x="3509071" y="3063891"/>
                </a:lnTo>
                <a:lnTo>
                  <a:pt x="0" y="3063891"/>
                </a:lnTo>
                <a:lnTo>
                  <a:pt x="0" y="0"/>
                </a:lnTo>
                <a:close/>
              </a:path>
            </a:pathLst>
          </a:custGeom>
          <a:blipFill>
            <a:blip r:embed="rId6"/>
            <a:stretch>
              <a:fillRect l="0" t="0" r="0" b="0"/>
            </a:stretch>
          </a:blipFill>
          <a:ln w="38100" cap="sq">
            <a:solidFill>
              <a:srgbClr val="000000"/>
            </a:solidFill>
            <a:prstDash val="solid"/>
            <a:miter/>
          </a:ln>
        </p:spPr>
      </p:sp>
      <p:sp>
        <p:nvSpPr>
          <p:cNvPr name="Freeform 10" id="10"/>
          <p:cNvSpPr/>
          <p:nvPr/>
        </p:nvSpPr>
        <p:spPr>
          <a:xfrm flipH="false" flipV="false" rot="0">
            <a:off x="4219111" y="5577846"/>
            <a:ext cx="4482358" cy="3063891"/>
          </a:xfrm>
          <a:custGeom>
            <a:avLst/>
            <a:gdLst/>
            <a:ahLst/>
            <a:cxnLst/>
            <a:rect r="r" b="b" t="t" l="l"/>
            <a:pathLst>
              <a:path h="3063891" w="4482358">
                <a:moveTo>
                  <a:pt x="0" y="0"/>
                </a:moveTo>
                <a:lnTo>
                  <a:pt x="4482359" y="0"/>
                </a:lnTo>
                <a:lnTo>
                  <a:pt x="4482359" y="3063891"/>
                </a:lnTo>
                <a:lnTo>
                  <a:pt x="0" y="3063891"/>
                </a:lnTo>
                <a:lnTo>
                  <a:pt x="0" y="0"/>
                </a:lnTo>
                <a:close/>
              </a:path>
            </a:pathLst>
          </a:custGeom>
          <a:blipFill>
            <a:blip r:embed="rId7"/>
            <a:stretch>
              <a:fillRect l="0" t="0" r="0" b="0"/>
            </a:stretch>
          </a:blipFill>
          <a:ln w="38100" cap="sq">
            <a:solidFill>
              <a:srgbClr val="000000"/>
            </a:solidFill>
            <a:prstDash val="solid"/>
            <a:miter/>
          </a:ln>
        </p:spPr>
      </p:sp>
      <p:sp>
        <p:nvSpPr>
          <p:cNvPr name="Freeform 11" id="11"/>
          <p:cNvSpPr/>
          <p:nvPr/>
        </p:nvSpPr>
        <p:spPr>
          <a:xfrm flipH="false" flipV="false" rot="0">
            <a:off x="9349170" y="5577846"/>
            <a:ext cx="4160603" cy="3388770"/>
          </a:xfrm>
          <a:custGeom>
            <a:avLst/>
            <a:gdLst/>
            <a:ahLst/>
            <a:cxnLst/>
            <a:rect r="r" b="b" t="t" l="l"/>
            <a:pathLst>
              <a:path h="3388770" w="4160603">
                <a:moveTo>
                  <a:pt x="0" y="0"/>
                </a:moveTo>
                <a:lnTo>
                  <a:pt x="4160603" y="0"/>
                </a:lnTo>
                <a:lnTo>
                  <a:pt x="4160603" y="3388770"/>
                </a:lnTo>
                <a:lnTo>
                  <a:pt x="0" y="3388770"/>
                </a:lnTo>
                <a:lnTo>
                  <a:pt x="0" y="0"/>
                </a:lnTo>
                <a:close/>
              </a:path>
            </a:pathLst>
          </a:custGeom>
          <a:blipFill>
            <a:blip r:embed="rId8"/>
            <a:stretch>
              <a:fillRect l="0" t="-1486" r="0" b="-1486"/>
            </a:stretch>
          </a:blipFill>
          <a:ln w="38100" cap="sq">
            <a:solidFill>
              <a:srgbClr val="000000"/>
            </a:solidFill>
            <a:prstDash val="solid"/>
            <a:miter/>
          </a:ln>
        </p:spPr>
      </p:sp>
      <p:sp>
        <p:nvSpPr>
          <p:cNvPr name="TextBox 12" id="12"/>
          <p:cNvSpPr txBox="true"/>
          <p:nvPr/>
        </p:nvSpPr>
        <p:spPr>
          <a:xfrm rot="0">
            <a:off x="3793618" y="620551"/>
            <a:ext cx="10700764" cy="682948"/>
          </a:xfrm>
          <a:prstGeom prst="rect">
            <a:avLst/>
          </a:prstGeom>
        </p:spPr>
        <p:txBody>
          <a:bodyPr anchor="t" rtlCol="false" tIns="0" lIns="0" bIns="0" rIns="0">
            <a:spAutoFit/>
          </a:bodyPr>
          <a:lstStyle/>
          <a:p>
            <a:pPr algn="ctr">
              <a:lnSpc>
                <a:spcPts val="5095"/>
              </a:lnSpc>
              <a:spcBef>
                <a:spcPct val="0"/>
              </a:spcBef>
            </a:pPr>
            <a:r>
              <a:rPr lang="en-US" sz="3639" spc="-109">
                <a:solidFill>
                  <a:srgbClr val="000000"/>
                </a:solidFill>
                <a:latin typeface="Times New Roman"/>
                <a:ea typeface="Times New Roman"/>
                <a:cs typeface="Times New Roman"/>
                <a:sym typeface="Times New Roman"/>
              </a:rPr>
              <a:t>PROJECT DEMONSTRATIONS &amp; VISUALIZATION</a:t>
            </a:r>
          </a:p>
        </p:txBody>
      </p:sp>
      <p:sp>
        <p:nvSpPr>
          <p:cNvPr name="TextBox 13" id="13"/>
          <p:cNvSpPr txBox="true"/>
          <p:nvPr/>
        </p:nvSpPr>
        <p:spPr>
          <a:xfrm rot="0">
            <a:off x="0" y="1293728"/>
            <a:ext cx="9009338" cy="666488"/>
          </a:xfrm>
          <a:prstGeom prst="rect">
            <a:avLst/>
          </a:prstGeom>
        </p:spPr>
        <p:txBody>
          <a:bodyPr anchor="t" rtlCol="false" tIns="0" lIns="0" bIns="0" rIns="0">
            <a:spAutoFit/>
          </a:bodyPr>
          <a:lstStyle/>
          <a:p>
            <a:pPr algn="l" marL="748432" indent="-374216" lvl="1">
              <a:lnSpc>
                <a:spcPts val="4853"/>
              </a:lnSpc>
              <a:buFont typeface="Arial"/>
              <a:buChar char="•"/>
            </a:pPr>
            <a:r>
              <a:rPr lang="en-US" sz="3466" spc="-103">
                <a:solidFill>
                  <a:srgbClr val="000000"/>
                </a:solidFill>
                <a:latin typeface="Times New Roman"/>
                <a:ea typeface="Times New Roman"/>
                <a:cs typeface="Times New Roman"/>
                <a:sym typeface="Times New Roman"/>
              </a:rPr>
              <a:t>STAGE 3  VISUALIZATION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02624" y="9258300"/>
            <a:ext cx="18423924" cy="1028700"/>
            <a:chOff x="0" y="0"/>
            <a:chExt cx="4852392" cy="270933"/>
          </a:xfrm>
        </p:grpSpPr>
        <p:sp>
          <p:nvSpPr>
            <p:cNvPr name="Freeform 3" id="3"/>
            <p:cNvSpPr/>
            <p:nvPr/>
          </p:nvSpPr>
          <p:spPr>
            <a:xfrm flipH="false" flipV="false" rot="0">
              <a:off x="0" y="0"/>
              <a:ext cx="4852391" cy="270933"/>
            </a:xfrm>
            <a:custGeom>
              <a:avLst/>
              <a:gdLst/>
              <a:ahLst/>
              <a:cxnLst/>
              <a:rect r="r" b="b" t="t" l="l"/>
              <a:pathLst>
                <a:path h="270933" w="4852391">
                  <a:moveTo>
                    <a:pt x="0" y="0"/>
                  </a:moveTo>
                  <a:lnTo>
                    <a:pt x="4852391" y="0"/>
                  </a:lnTo>
                  <a:lnTo>
                    <a:pt x="4852391" y="270933"/>
                  </a:lnTo>
                  <a:lnTo>
                    <a:pt x="0" y="270933"/>
                  </a:lnTo>
                  <a:close/>
                </a:path>
              </a:pathLst>
            </a:custGeom>
            <a:solidFill>
              <a:srgbClr val="5EC57E"/>
            </a:solidFill>
          </p:spPr>
        </p:sp>
        <p:sp>
          <p:nvSpPr>
            <p:cNvPr name="TextBox 4" id="4"/>
            <p:cNvSpPr txBox="true"/>
            <p:nvPr/>
          </p:nvSpPr>
          <p:spPr>
            <a:xfrm>
              <a:off x="0" y="-38100"/>
              <a:ext cx="4852392" cy="309033"/>
            </a:xfrm>
            <a:prstGeom prst="rect">
              <a:avLst/>
            </a:prstGeom>
          </p:spPr>
          <p:txBody>
            <a:bodyPr anchor="ctr" rtlCol="false" tIns="50800" lIns="50800" bIns="50800" rIns="50800"/>
            <a:lstStyle/>
            <a:p>
              <a:pPr algn="ctr">
                <a:lnSpc>
                  <a:spcPts val="2239"/>
                </a:lnSpc>
              </a:pPr>
            </a:p>
          </p:txBody>
        </p:sp>
      </p:grpSp>
      <p:sp>
        <p:nvSpPr>
          <p:cNvPr name="TextBox 5" id="5"/>
          <p:cNvSpPr txBox="true"/>
          <p:nvPr/>
        </p:nvSpPr>
        <p:spPr>
          <a:xfrm rot="0">
            <a:off x="6571596" y="104231"/>
            <a:ext cx="4152384" cy="924469"/>
          </a:xfrm>
          <a:prstGeom prst="rect">
            <a:avLst/>
          </a:prstGeom>
        </p:spPr>
        <p:txBody>
          <a:bodyPr anchor="t" rtlCol="false" tIns="0" lIns="0" bIns="0" rIns="0">
            <a:spAutoFit/>
          </a:bodyPr>
          <a:lstStyle/>
          <a:p>
            <a:pPr algn="ctr">
              <a:lnSpc>
                <a:spcPts val="6840"/>
              </a:lnSpc>
              <a:spcBef>
                <a:spcPct val="0"/>
              </a:spcBef>
            </a:pPr>
            <a:r>
              <a:rPr lang="en-US" sz="4885" spc="-146">
                <a:solidFill>
                  <a:srgbClr val="000000"/>
                </a:solidFill>
                <a:latin typeface="Times New Roman"/>
                <a:ea typeface="Times New Roman"/>
                <a:cs typeface="Times New Roman"/>
                <a:sym typeface="Times New Roman"/>
              </a:rPr>
              <a:t>CONCLUSION</a:t>
            </a:r>
          </a:p>
        </p:txBody>
      </p:sp>
      <p:sp>
        <p:nvSpPr>
          <p:cNvPr name="TextBox 6" id="6"/>
          <p:cNvSpPr txBox="true"/>
          <p:nvPr/>
        </p:nvSpPr>
        <p:spPr>
          <a:xfrm rot="0">
            <a:off x="1208221" y="1239898"/>
            <a:ext cx="15871558" cy="6921732"/>
          </a:xfrm>
          <a:prstGeom prst="rect">
            <a:avLst/>
          </a:prstGeom>
        </p:spPr>
        <p:txBody>
          <a:bodyPr anchor="t" rtlCol="false" tIns="0" lIns="0" bIns="0" rIns="0">
            <a:spAutoFit/>
          </a:bodyPr>
          <a:lstStyle/>
          <a:p>
            <a:pPr algn="just">
              <a:lnSpc>
                <a:spcPts val="5412"/>
              </a:lnSpc>
              <a:spcBef>
                <a:spcPct val="0"/>
              </a:spcBef>
            </a:pPr>
            <a:r>
              <a:rPr lang="en-US" sz="3865" spc="-115">
                <a:solidFill>
                  <a:srgbClr val="000000"/>
                </a:solidFill>
                <a:latin typeface="Times New Roman"/>
                <a:ea typeface="Times New Roman"/>
                <a:cs typeface="Times New Roman"/>
                <a:sym typeface="Times New Roman"/>
              </a:rPr>
              <a:t>The Credit Risk Analysis project successfully demonstrates how historical loan data can be leveraged to predict the likelihood of borrower default. By applying advanced machine learning and deep learning techniques, the project provides an automated and accurate method for assessing creditworthiness. The models developed, including LightGBM and neural networks, effectively identify high-risk applicants, thereby reducing potential financial losses for lending institutions. Data-driven insights from the analysis help optimize lending decisions, improve portfolio management, and enhance overall risk mitigation strategies. Overall, this project highlights the critical role of predictive analytics in modern banking, ensuring more informed, efficient, and reliable credit decision-making.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DAGw0vnj8lA</dc:identifier>
  <dcterms:modified xsi:type="dcterms:W3CDTF">2011-08-01T06:04:30Z</dcterms:modified>
  <cp:revision>1</cp:revision>
  <dc:title>credit risk analysis</dc:title>
</cp:coreProperties>
</file>