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0" r:id="rId4"/>
    <p:sldId id="299" r:id="rId5"/>
    <p:sldId id="274" r:id="rId6"/>
    <p:sldId id="298" r:id="rId7"/>
    <p:sldId id="297" r:id="rId8"/>
    <p:sldId id="296" r:id="rId9"/>
    <p:sldId id="295" r:id="rId10"/>
    <p:sldId id="294" r:id="rId11"/>
    <p:sldId id="291" r:id="rId12"/>
    <p:sldId id="290" r:id="rId13"/>
    <p:sldId id="289" r:id="rId14"/>
    <p:sldId id="288" r:id="rId15"/>
    <p:sldId id="287" r:id="rId16"/>
    <p:sldId id="286" r:id="rId17"/>
    <p:sldId id="285" r:id="rId18"/>
    <p:sldId id="284" r:id="rId19"/>
    <p:sldId id="283" r:id="rId20"/>
    <p:sldId id="282" r:id="rId21"/>
    <p:sldId id="281" r:id="rId22"/>
    <p:sldId id="280" r:id="rId23"/>
    <p:sldId id="279" r:id="rId24"/>
    <p:sldId id="278" r:id="rId25"/>
    <p:sldId id="277" r:id="rId26"/>
    <p:sldId id="276" r:id="rId27"/>
    <p:sldId id="311" r:id="rId28"/>
    <p:sldId id="310" r:id="rId29"/>
    <p:sldId id="309" r:id="rId30"/>
    <p:sldId id="308" r:id="rId31"/>
    <p:sldId id="307" r:id="rId32"/>
    <p:sldId id="306" r:id="rId33"/>
    <p:sldId id="305" r:id="rId34"/>
    <p:sldId id="304" r:id="rId35"/>
    <p:sldId id="273"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varScale="1">
        <p:scale>
          <a:sx n="85" d="100"/>
          <a:sy n="85" d="100"/>
        </p:scale>
        <p:origin x="9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64FD-DF75-4B91-8195-2C6AB1E1C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75B795-BF88-4217-8B08-6FA49CD86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EA051-ECB6-4C4D-B593-1C383D62D0EC}"/>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5" name="Footer Placeholder 4">
            <a:extLst>
              <a:ext uri="{FF2B5EF4-FFF2-40B4-BE49-F238E27FC236}">
                <a16:creationId xmlns:a16="http://schemas.microsoft.com/office/drawing/2014/main" id="{0859B996-6DFE-49E9-986E-D7C13E12F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B8320-F0BB-4B6D-9AA4-F2ECA1802E6A}"/>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107281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4B64-F2A3-4453-9005-1036F28E4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EAB8DE-F381-49D1-A842-8CF45E7F19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09BB0-39CF-4538-AC8A-E25B2F4D8810}"/>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5" name="Footer Placeholder 4">
            <a:extLst>
              <a:ext uri="{FF2B5EF4-FFF2-40B4-BE49-F238E27FC236}">
                <a16:creationId xmlns:a16="http://schemas.microsoft.com/office/drawing/2014/main" id="{03628DA0-B2ED-4886-B713-8F87B983C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21AD1-F85D-44BF-90E2-CCAE04E67934}"/>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344609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D155C-425D-4507-BC77-78FD235BE6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5D20A2-D6E2-429C-8D71-06E30573DA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D452E-356A-48E3-9D34-038C03BDBD65}"/>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5" name="Footer Placeholder 4">
            <a:extLst>
              <a:ext uri="{FF2B5EF4-FFF2-40B4-BE49-F238E27FC236}">
                <a16:creationId xmlns:a16="http://schemas.microsoft.com/office/drawing/2014/main" id="{B3A9EF93-A0A7-40C8-978B-F0D26B693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A9396-B6C1-4FD4-ACE9-7DE381507045}"/>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277891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99E6-519B-408C-AE58-F16548A9E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BAFE7A-E5A1-423E-8822-4245114D25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1ED-BCDF-430A-BBB0-90F2ADB6B84D}"/>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5" name="Footer Placeholder 4">
            <a:extLst>
              <a:ext uri="{FF2B5EF4-FFF2-40B4-BE49-F238E27FC236}">
                <a16:creationId xmlns:a16="http://schemas.microsoft.com/office/drawing/2014/main" id="{16BC9CA5-1139-4950-9686-9B43AE990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D9ABB-0F2E-4FFB-A8F9-0277957C6795}"/>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228143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CE76-31BC-4EC5-B2C5-38336E9ED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C3A0A8-31AB-4FBF-879C-52DB27FA7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F99C58-F9C4-4F69-84A0-1821372B3E8F}"/>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5" name="Footer Placeholder 4">
            <a:extLst>
              <a:ext uri="{FF2B5EF4-FFF2-40B4-BE49-F238E27FC236}">
                <a16:creationId xmlns:a16="http://schemas.microsoft.com/office/drawing/2014/main" id="{6970FD53-37EC-4EB1-888D-804B54C88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8CAB9-86DE-4CA7-A8AD-A9FA2D102FD9}"/>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8776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7A2A-EF0E-4D0E-9756-7F1D0C87A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9240E-4688-468D-B1FE-6F8DABDC3A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66508-9B7C-4AEA-B068-8D70C72B6F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9EFED6-B0DE-4D85-A44C-BCBDF8267C6F}"/>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6" name="Footer Placeholder 5">
            <a:extLst>
              <a:ext uri="{FF2B5EF4-FFF2-40B4-BE49-F238E27FC236}">
                <a16:creationId xmlns:a16="http://schemas.microsoft.com/office/drawing/2014/main" id="{F82BD96C-067B-4655-836D-98B85742A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87F2E-2766-4158-966E-499BFFE1E653}"/>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113846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4A42-DD60-40C9-BAC5-F34C5608A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D18649-9B98-4272-8476-091727FA7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6DBF6C-73BF-49E6-9590-12EEDB39C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350159-CB9A-4E96-B9DB-C29BA507B0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E22738-5F68-4FB1-90E7-ED4B4A3C41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402B1B-42EB-4A21-8C19-73D781D448AD}"/>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8" name="Footer Placeholder 7">
            <a:extLst>
              <a:ext uri="{FF2B5EF4-FFF2-40B4-BE49-F238E27FC236}">
                <a16:creationId xmlns:a16="http://schemas.microsoft.com/office/drawing/2014/main" id="{E42B0B1B-8A17-497C-A307-18F6432330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F6C71-23E6-460A-B771-6DCD5A29501E}"/>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301290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B844-956B-4C87-A715-C2FE658AA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9B3EF0-A612-43A0-BB44-3210E638AE64}"/>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4" name="Footer Placeholder 3">
            <a:extLst>
              <a:ext uri="{FF2B5EF4-FFF2-40B4-BE49-F238E27FC236}">
                <a16:creationId xmlns:a16="http://schemas.microsoft.com/office/drawing/2014/main" id="{3B1CF980-FEC9-4DF5-A9FE-D39C71E224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49B398-B66C-4D01-915C-527688CC572B}"/>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167026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F2028-1D74-4B98-9E2C-0BE13C0AA225}"/>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3" name="Footer Placeholder 2">
            <a:extLst>
              <a:ext uri="{FF2B5EF4-FFF2-40B4-BE49-F238E27FC236}">
                <a16:creationId xmlns:a16="http://schemas.microsoft.com/office/drawing/2014/main" id="{401F1B3E-CF20-4D36-BC4F-72A9F8CFE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551AB6-0DB7-4EBF-9E92-14A16AB74BAB}"/>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249300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E823-41A3-4238-AE9F-B55193732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356E5B-EFCB-4386-8B64-1FFA81E23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83302C-FE5E-4135-99D0-3458AB8DD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220A96-40EC-4C9C-B48B-F481541558CA}"/>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6" name="Footer Placeholder 5">
            <a:extLst>
              <a:ext uri="{FF2B5EF4-FFF2-40B4-BE49-F238E27FC236}">
                <a16:creationId xmlns:a16="http://schemas.microsoft.com/office/drawing/2014/main" id="{D9DF4918-DAA2-4E41-808A-6937263F8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17A39-9496-4484-BB91-044DA24D935B}"/>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177510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D708-9CF1-4E02-822F-8990F1738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C7D4A-F584-4B1B-9AFC-FD52A6BE1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E6AFF-F5A5-412C-B7AA-89CB25390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6D1D0C-D8A3-4353-A1C4-B10501404500}"/>
              </a:ext>
            </a:extLst>
          </p:cNvPr>
          <p:cNvSpPr>
            <a:spLocks noGrp="1"/>
          </p:cNvSpPr>
          <p:nvPr>
            <p:ph type="dt" sz="half" idx="10"/>
          </p:nvPr>
        </p:nvSpPr>
        <p:spPr/>
        <p:txBody>
          <a:bodyPr/>
          <a:lstStyle/>
          <a:p>
            <a:fld id="{93F623FE-FB96-4389-B540-36D1F67A1F17}" type="datetimeFigureOut">
              <a:rPr lang="en-US" smtClean="0"/>
              <a:t>1/7/2024</a:t>
            </a:fld>
            <a:endParaRPr lang="en-US"/>
          </a:p>
        </p:txBody>
      </p:sp>
      <p:sp>
        <p:nvSpPr>
          <p:cNvPr id="6" name="Footer Placeholder 5">
            <a:extLst>
              <a:ext uri="{FF2B5EF4-FFF2-40B4-BE49-F238E27FC236}">
                <a16:creationId xmlns:a16="http://schemas.microsoft.com/office/drawing/2014/main" id="{23461EA5-6DC2-4E2A-B919-11A01B723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CDEC9-F39C-4D17-93CD-0A73A25D8824}"/>
              </a:ext>
            </a:extLst>
          </p:cNvPr>
          <p:cNvSpPr>
            <a:spLocks noGrp="1"/>
          </p:cNvSpPr>
          <p:nvPr>
            <p:ph type="sldNum" sz="quarter" idx="12"/>
          </p:nvPr>
        </p:nvSpPr>
        <p:spPr/>
        <p:txBody>
          <a:bodyPr/>
          <a:lstStyle/>
          <a:p>
            <a:fld id="{EE78CF7F-7034-438A-A1E0-4056CD656105}" type="slidenum">
              <a:rPr lang="en-US" smtClean="0"/>
              <a:t>‹#›</a:t>
            </a:fld>
            <a:endParaRPr lang="en-US"/>
          </a:p>
        </p:txBody>
      </p:sp>
    </p:spTree>
    <p:extLst>
      <p:ext uri="{BB962C8B-B14F-4D97-AF65-F5344CB8AC3E}">
        <p14:creationId xmlns:p14="http://schemas.microsoft.com/office/powerpoint/2010/main" val="67912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84A5F-E3EF-4A2A-93B4-5E437853B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7CF2DB-DFFF-4866-BA82-9F58ECF49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DFBB2-6CA1-41E0-B563-E555E6A18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623FE-FB96-4389-B540-36D1F67A1F17}" type="datetimeFigureOut">
              <a:rPr lang="en-US" smtClean="0"/>
              <a:t>1/7/2024</a:t>
            </a:fld>
            <a:endParaRPr lang="en-US"/>
          </a:p>
        </p:txBody>
      </p:sp>
      <p:sp>
        <p:nvSpPr>
          <p:cNvPr id="5" name="Footer Placeholder 4">
            <a:extLst>
              <a:ext uri="{FF2B5EF4-FFF2-40B4-BE49-F238E27FC236}">
                <a16:creationId xmlns:a16="http://schemas.microsoft.com/office/drawing/2014/main" id="{1290CC26-0482-4058-A672-597000A49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FAB8C-716B-4031-8749-1CC05B190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8CF7F-7034-438A-A1E0-4056CD656105}" type="slidenum">
              <a:rPr lang="en-US" smtClean="0"/>
              <a:t>‹#›</a:t>
            </a:fld>
            <a:endParaRPr lang="en-US"/>
          </a:p>
        </p:txBody>
      </p:sp>
    </p:spTree>
    <p:extLst>
      <p:ext uri="{BB962C8B-B14F-4D97-AF65-F5344CB8AC3E}">
        <p14:creationId xmlns:p14="http://schemas.microsoft.com/office/powerpoint/2010/main" val="278302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049F-3380-49B2-9CA8-24A2ECFA5F31}"/>
              </a:ext>
            </a:extLst>
          </p:cNvPr>
          <p:cNvSpPr>
            <a:spLocks noGrp="1"/>
          </p:cNvSpPr>
          <p:nvPr>
            <p:ph type="ctrTitle"/>
          </p:nvPr>
        </p:nvSpPr>
        <p:spPr>
          <a:xfrm>
            <a:off x="1524000" y="485870"/>
            <a:ext cx="9144000" cy="1272988"/>
          </a:xfrm>
        </p:spPr>
        <p:txBody>
          <a:bodyPr>
            <a:noAutofit/>
          </a:bodyPr>
          <a:lstStyle/>
          <a:p>
            <a:r>
              <a:rPr lang="en-US" sz="6600" dirty="0">
                <a:solidFill>
                  <a:srgbClr val="FF0000"/>
                </a:solidFill>
                <a:latin typeface="AA-Khmer-OT" panose="01010101010101010101" pitchFamily="2" charset="0"/>
                <a:cs typeface="AA-Khmer-OT" panose="01010101010101010101" pitchFamily="2" charset="0"/>
              </a:rPr>
              <a:t>SQL Server Stored Procedures</a:t>
            </a:r>
          </a:p>
        </p:txBody>
      </p:sp>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205318"/>
            <a:ext cx="9144000" cy="2893826"/>
          </a:xfrm>
        </p:spPr>
        <p:txBody>
          <a:bodyPr>
            <a:noAutofit/>
          </a:bodyPr>
          <a:lstStyle/>
          <a:p>
            <a:pPr algn="l"/>
            <a:r>
              <a:rPr lang="en-US" sz="4800" dirty="0">
                <a:latin typeface="AA-Khmer-OT" panose="01010101010101010101" pitchFamily="2" charset="0"/>
                <a:cs typeface="AA-Khmer-OT" panose="01010101010101010101" pitchFamily="2" charset="0"/>
              </a:rPr>
              <a:t>SQL Server stored procedures are used to group one or more Transact-SQL statements into logical units. The stored procedure is stored as a named object in the SQL Server Database Server.</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82601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721225"/>
            <a:ext cx="9144000" cy="2725270"/>
          </a:xfrm>
        </p:spPr>
        <p:txBody>
          <a:bodyPr>
            <a:noAutofit/>
          </a:bodyPr>
          <a:lstStyle/>
          <a:p>
            <a:pPr algn="l"/>
            <a:r>
              <a:rPr lang="en-US" sz="4800" dirty="0">
                <a:solidFill>
                  <a:schemeClr val="accent1"/>
                </a:solidFill>
                <a:latin typeface="AA-Khmer-OT" panose="01010101010101010101" pitchFamily="2" charset="0"/>
                <a:cs typeface="AA-Khmer-OT" panose="01010101010101010101" pitchFamily="2" charset="0"/>
              </a:rPr>
              <a:t>Note:</a:t>
            </a:r>
            <a:r>
              <a:rPr lang="en-US" sz="4800" dirty="0">
                <a:latin typeface="AA-Khmer-OT" panose="01010101010101010101" pitchFamily="2" charset="0"/>
                <a:cs typeface="AA-Khmer-OT" panose="01010101010101010101" pitchFamily="2" charset="0"/>
              </a:rPr>
              <a:t> that in addition to the CREATE PROCEDURE keywords, you can use the CREATE PROC keywords to make the statement shorter.</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84525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546847"/>
            <a:ext cx="9144000" cy="4552297"/>
          </a:xfrm>
        </p:spPr>
        <p:txBody>
          <a:bodyPr>
            <a:noAutofit/>
          </a:bodyPr>
          <a:lstStyle/>
          <a:p>
            <a:pPr algn="l"/>
            <a:r>
              <a:rPr lang="en-US" sz="4800" dirty="0">
                <a:latin typeface="AA-Khmer-OT" panose="01010101010101010101" pitchFamily="2" charset="0"/>
                <a:cs typeface="AA-Khmer-OT" panose="01010101010101010101" pitchFamily="2" charset="0"/>
              </a:rPr>
              <a:t>Executing a stored procedure:</a:t>
            </a:r>
          </a:p>
          <a:p>
            <a:pPr algn="l"/>
            <a:r>
              <a:rPr lang="en-US" sz="4800" dirty="0">
                <a:latin typeface="AA-Khmer-OT" panose="01010101010101010101" pitchFamily="2" charset="0"/>
                <a:cs typeface="AA-Khmer-OT" panose="01010101010101010101" pitchFamily="2" charset="0"/>
              </a:rPr>
              <a:t>To execute a stored procedure, you use the EXECUTE or EXEC statement followed by the name of the stored procedure:</a:t>
            </a:r>
          </a:p>
          <a:p>
            <a:pPr algn="l"/>
            <a:r>
              <a:rPr lang="en-US" sz="4800" dirty="0">
                <a:solidFill>
                  <a:schemeClr val="accent1"/>
                </a:solidFill>
                <a:latin typeface="AA-Khmer-OT" panose="01010101010101010101" pitchFamily="2" charset="0"/>
                <a:cs typeface="AA-Khmer-OT" panose="01010101010101010101" pitchFamily="2" charset="0"/>
              </a:rPr>
              <a:t>EXECUTE</a:t>
            </a:r>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sp_name</a:t>
            </a:r>
            <a:r>
              <a:rPr lang="en-US" sz="4800" dirty="0">
                <a:latin typeface="AA-Khmer-OT" panose="01010101010101010101" pitchFamily="2" charset="0"/>
                <a:cs typeface="AA-Khmer-OT" panose="01010101010101010101" pitchFamily="2" charset="0"/>
              </a:rPr>
              <a:t>; Or</a:t>
            </a:r>
          </a:p>
          <a:p>
            <a:pPr algn="l"/>
            <a:r>
              <a:rPr lang="en-US" sz="4800" dirty="0">
                <a:solidFill>
                  <a:schemeClr val="accent1"/>
                </a:solidFill>
                <a:latin typeface="AA-Khmer-OT" panose="01010101010101010101" pitchFamily="2" charset="0"/>
                <a:cs typeface="AA-Khmer-OT" panose="01010101010101010101" pitchFamily="2" charset="0"/>
              </a:rPr>
              <a:t>EXEC</a:t>
            </a:r>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sp_name</a:t>
            </a:r>
            <a:r>
              <a:rPr lang="en-US" sz="4800" dirty="0">
                <a:latin typeface="AA-Khmer-OT" panose="01010101010101010101" pitchFamily="2" charset="0"/>
                <a:cs typeface="AA-Khmer-OT" panose="01010101010101010101" pitchFamily="2" charset="0"/>
              </a:rPr>
              <a:t>;</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91904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049F-3380-49B2-9CA8-24A2ECFA5F31}"/>
              </a:ext>
            </a:extLst>
          </p:cNvPr>
          <p:cNvSpPr>
            <a:spLocks noGrp="1"/>
          </p:cNvSpPr>
          <p:nvPr>
            <p:ph type="ctrTitle"/>
          </p:nvPr>
        </p:nvSpPr>
        <p:spPr>
          <a:xfrm>
            <a:off x="1524000" y="485870"/>
            <a:ext cx="9144000" cy="1272988"/>
          </a:xfrm>
        </p:spPr>
        <p:txBody>
          <a:bodyPr>
            <a:noAutofit/>
          </a:bodyPr>
          <a:lstStyle/>
          <a:p>
            <a:r>
              <a:rPr lang="en-US" sz="6600" dirty="0">
                <a:latin typeface="AA-Khmer-OT" panose="01010101010101010101" pitchFamily="2" charset="0"/>
                <a:cs typeface="AA-Khmer-OT" panose="01010101010101010101" pitchFamily="2" charset="0"/>
              </a:rPr>
              <a:t>Modifying a stored procedure</a:t>
            </a:r>
          </a:p>
        </p:txBody>
      </p:sp>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205318"/>
            <a:ext cx="9144000" cy="3514164"/>
          </a:xfrm>
        </p:spPr>
        <p:txBody>
          <a:bodyPr>
            <a:noAutofit/>
          </a:bodyPr>
          <a:lstStyle/>
          <a:p>
            <a:pPr algn="l"/>
            <a:r>
              <a:rPr lang="en-US" sz="4800" dirty="0">
                <a:latin typeface="AA-Khmer-OT" panose="01010101010101010101" pitchFamily="2" charset="0"/>
                <a:cs typeface="AA-Khmer-OT" panose="01010101010101010101" pitchFamily="2" charset="0"/>
              </a:rPr>
              <a:t>To modify an existing stored procedure, you use the ALTER PROCEDURE statement.</a:t>
            </a:r>
          </a:p>
          <a:p>
            <a:pPr algn="l"/>
            <a:r>
              <a:rPr lang="en-US" sz="4800" dirty="0">
                <a:latin typeface="AA-Khmer-OT" panose="01010101010101010101" pitchFamily="2" charset="0"/>
                <a:cs typeface="AA-Khmer-OT" panose="01010101010101010101" pitchFamily="2" charset="0"/>
              </a:rPr>
              <a:t>First, open the stored procedure to view its contents by right-clicking the stored procedure name and select </a:t>
            </a:r>
            <a:r>
              <a:rPr lang="en-US" sz="4800" dirty="0">
                <a:solidFill>
                  <a:schemeClr val="accent1"/>
                </a:solidFill>
                <a:latin typeface="AA-Khmer-OT" panose="01010101010101010101" pitchFamily="2" charset="0"/>
                <a:cs typeface="AA-Khmer-OT" panose="01010101010101010101" pitchFamily="2" charset="0"/>
              </a:rPr>
              <a:t>Modify</a:t>
            </a:r>
            <a:r>
              <a:rPr lang="en-US" sz="4800" dirty="0">
                <a:latin typeface="AA-Khmer-OT" panose="01010101010101010101" pitchFamily="2" charset="0"/>
                <a:cs typeface="AA-Khmer-OT" panose="01010101010101010101" pitchFamily="2" charset="0"/>
              </a:rPr>
              <a:t> menu item:</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3449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B6559B-B48B-49EC-92AC-B308E78C1289}"/>
              </a:ext>
            </a:extLst>
          </p:cNvPr>
          <p:cNvPicPr>
            <a:picLocks noChangeAspect="1"/>
          </p:cNvPicPr>
          <p:nvPr/>
        </p:nvPicPr>
        <p:blipFill rotWithShape="1">
          <a:blip r:embed="rId2"/>
          <a:srcRect b="22507"/>
          <a:stretch/>
        </p:blipFill>
        <p:spPr>
          <a:xfrm>
            <a:off x="2187388" y="457097"/>
            <a:ext cx="7468894" cy="5143277"/>
          </a:xfrm>
          <a:prstGeom prst="rect">
            <a:avLst/>
          </a:prstGeom>
        </p:spPr>
      </p:pic>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3"/>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57145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470213"/>
            <a:ext cx="9144000" cy="2205318"/>
          </a:xfrm>
        </p:spPr>
        <p:txBody>
          <a:bodyPr>
            <a:noAutofit/>
          </a:bodyPr>
          <a:lstStyle/>
          <a:p>
            <a:pPr algn="l"/>
            <a:r>
              <a:rPr lang="en-US" sz="4800" dirty="0">
                <a:latin typeface="AA-Khmer-OT" panose="01010101010101010101" pitchFamily="2" charset="0"/>
                <a:cs typeface="AA-Khmer-OT" panose="01010101010101010101" pitchFamily="2" charset="0"/>
              </a:rPr>
              <a:t>Second, change the body of the stored procedure by sorting the products by list prices instead of product names:</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66151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797859"/>
            <a:ext cx="9144000" cy="5253317"/>
          </a:xfrm>
        </p:spPr>
        <p:txBody>
          <a:bodyPr>
            <a:noAutofit/>
          </a:bodyPr>
          <a:lstStyle/>
          <a:p>
            <a:pPr algn="l"/>
            <a:r>
              <a:rPr lang="en-US" sz="4800" dirty="0">
                <a:latin typeface="AA-Khmer-OT" panose="01010101010101010101" pitchFamily="2" charset="0"/>
                <a:cs typeface="AA-Khmer-OT" panose="01010101010101010101" pitchFamily="2" charset="0"/>
              </a:rPr>
              <a:t>ALTER PROCEDURE </a:t>
            </a:r>
            <a:r>
              <a:rPr lang="en-US" sz="4800" dirty="0" err="1">
                <a:solidFill>
                  <a:schemeClr val="accent1"/>
                </a:solidFill>
                <a:latin typeface="AA-Khmer-OT" panose="01010101010101010101" pitchFamily="2" charset="0"/>
                <a:cs typeface="AA-Khmer-OT" panose="01010101010101010101" pitchFamily="2" charset="0"/>
              </a:rPr>
              <a:t>uspProductList</a:t>
            </a:r>
            <a:endParaRPr lang="en-US" sz="4800" dirty="0">
              <a:solidFill>
                <a:schemeClr val="accent1"/>
              </a:solidFill>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    AS</a:t>
            </a:r>
          </a:p>
          <a:p>
            <a:pPr algn="l"/>
            <a:r>
              <a:rPr lang="en-US" sz="4800" dirty="0">
                <a:latin typeface="AA-Khmer-OT" panose="01010101010101010101" pitchFamily="2" charset="0"/>
                <a:cs typeface="AA-Khmer-OT" panose="01010101010101010101" pitchFamily="2" charset="0"/>
              </a:rPr>
              <a:t>    BEGIN</a:t>
            </a:r>
          </a:p>
          <a:p>
            <a:pPr algn="l"/>
            <a:r>
              <a:rPr lang="en-US" sz="4800" dirty="0">
                <a:latin typeface="AA-Khmer-OT" panose="01010101010101010101" pitchFamily="2" charset="0"/>
                <a:cs typeface="AA-Khmer-OT" panose="01010101010101010101" pitchFamily="2" charset="0"/>
              </a:rPr>
              <a:t>        SELECT </a:t>
            </a:r>
            <a:r>
              <a:rPr lang="en-US" sz="4800" dirty="0" err="1">
                <a:latin typeface="AA-Khmer-OT" panose="01010101010101010101" pitchFamily="2" charset="0"/>
                <a:cs typeface="AA-Khmer-OT" panose="01010101010101010101" pitchFamily="2" charset="0"/>
              </a:rPr>
              <a:t>product_name</a:t>
            </a:r>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list_price</a:t>
            </a:r>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        FROM  </a:t>
            </a:r>
            <a:r>
              <a:rPr lang="en-US" sz="4800" dirty="0" err="1">
                <a:latin typeface="AA-Khmer-OT" panose="01010101010101010101" pitchFamily="2" charset="0"/>
                <a:cs typeface="AA-Khmer-OT" panose="01010101010101010101" pitchFamily="2" charset="0"/>
              </a:rPr>
              <a:t>production.products</a:t>
            </a:r>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        ORDER BY  </a:t>
            </a:r>
            <a:r>
              <a:rPr lang="en-US" sz="4800" dirty="0" err="1">
                <a:latin typeface="AA-Khmer-OT" panose="01010101010101010101" pitchFamily="2" charset="0"/>
                <a:cs typeface="AA-Khmer-OT" panose="01010101010101010101" pitchFamily="2" charset="0"/>
              </a:rPr>
              <a:t>list_price</a:t>
            </a:r>
            <a:r>
              <a:rPr lang="en-US" sz="4800" dirty="0">
                <a:latin typeface="AA-Khmer-OT" panose="01010101010101010101" pitchFamily="2" charset="0"/>
                <a:cs typeface="AA-Khmer-OT" panose="01010101010101010101" pitchFamily="2" charset="0"/>
              </a:rPr>
              <a:t> </a:t>
            </a:r>
          </a:p>
          <a:p>
            <a:pPr algn="l"/>
            <a:r>
              <a:rPr lang="en-US" sz="4800" dirty="0">
                <a:latin typeface="AA-Khmer-OT" panose="01010101010101010101" pitchFamily="2" charset="0"/>
                <a:cs typeface="AA-Khmer-OT" panose="01010101010101010101" pitchFamily="2" charset="0"/>
              </a:rPr>
              <a:t>    END;</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08729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049F-3380-49B2-9CA8-24A2ECFA5F31}"/>
              </a:ext>
            </a:extLst>
          </p:cNvPr>
          <p:cNvSpPr>
            <a:spLocks noGrp="1"/>
          </p:cNvSpPr>
          <p:nvPr>
            <p:ph type="ctrTitle"/>
          </p:nvPr>
        </p:nvSpPr>
        <p:spPr>
          <a:xfrm>
            <a:off x="1524000" y="485870"/>
            <a:ext cx="9144000" cy="1272988"/>
          </a:xfrm>
        </p:spPr>
        <p:txBody>
          <a:bodyPr>
            <a:noAutofit/>
          </a:bodyPr>
          <a:lstStyle/>
          <a:p>
            <a:r>
              <a:rPr lang="en-US" sz="6600" dirty="0">
                <a:latin typeface="AA-Khmer-OT" panose="01010101010101010101" pitchFamily="2" charset="0"/>
                <a:cs typeface="AA-Khmer-OT" panose="01010101010101010101" pitchFamily="2" charset="0"/>
              </a:rPr>
              <a:t>Deleting a stored procedure</a:t>
            </a:r>
          </a:p>
        </p:txBody>
      </p:sp>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954306"/>
            <a:ext cx="9144000" cy="3935506"/>
          </a:xfrm>
        </p:spPr>
        <p:txBody>
          <a:bodyPr>
            <a:noAutofit/>
          </a:bodyPr>
          <a:lstStyle/>
          <a:p>
            <a:pPr algn="l"/>
            <a:r>
              <a:rPr lang="en-US" sz="4800" dirty="0">
                <a:latin typeface="AA-Khmer-OT" panose="01010101010101010101" pitchFamily="2" charset="0"/>
                <a:cs typeface="AA-Khmer-OT" panose="01010101010101010101" pitchFamily="2" charset="0"/>
              </a:rPr>
              <a:t>To delete a stored procedure, you use the DROP PROCEDURE or DROP PROC statement:</a:t>
            </a:r>
          </a:p>
          <a:p>
            <a:pPr algn="l"/>
            <a:r>
              <a:rPr lang="en-US" sz="4800" dirty="0">
                <a:solidFill>
                  <a:schemeClr val="accent1"/>
                </a:solidFill>
                <a:latin typeface="AA-Khmer-OT" panose="01010101010101010101" pitchFamily="2" charset="0"/>
                <a:cs typeface="AA-Khmer-OT" panose="01010101010101010101" pitchFamily="2" charset="0"/>
              </a:rPr>
              <a:t>DROP PROCEDURE </a:t>
            </a:r>
            <a:r>
              <a:rPr lang="en-US" sz="4800" dirty="0" err="1">
                <a:latin typeface="AA-Khmer-OT" panose="01010101010101010101" pitchFamily="2" charset="0"/>
                <a:cs typeface="AA-Khmer-OT" panose="01010101010101010101" pitchFamily="2" charset="0"/>
              </a:rPr>
              <a:t>sp_name</a:t>
            </a:r>
            <a:r>
              <a:rPr lang="en-US" sz="4800" dirty="0">
                <a:latin typeface="AA-Khmer-OT" panose="01010101010101010101" pitchFamily="2" charset="0"/>
                <a:cs typeface="AA-Khmer-OT" panose="01010101010101010101" pitchFamily="2" charset="0"/>
              </a:rPr>
              <a:t>;</a:t>
            </a:r>
          </a:p>
          <a:p>
            <a:pPr algn="l"/>
            <a:r>
              <a:rPr lang="en-US" sz="4800" dirty="0">
                <a:latin typeface="AA-Khmer-OT" panose="01010101010101010101" pitchFamily="2" charset="0"/>
                <a:cs typeface="AA-Khmer-OT" panose="01010101010101010101" pitchFamily="2" charset="0"/>
              </a:rPr>
              <a:t>or</a:t>
            </a:r>
          </a:p>
          <a:p>
            <a:pPr algn="l"/>
            <a:r>
              <a:rPr lang="en-US" sz="4800" dirty="0">
                <a:solidFill>
                  <a:schemeClr val="accent1"/>
                </a:solidFill>
                <a:latin typeface="AA-Khmer-OT" panose="01010101010101010101" pitchFamily="2" charset="0"/>
                <a:cs typeface="AA-Khmer-OT" panose="01010101010101010101" pitchFamily="2" charset="0"/>
              </a:rPr>
              <a:t>DROP PROC </a:t>
            </a:r>
            <a:r>
              <a:rPr lang="en-US" sz="4800" dirty="0" err="1">
                <a:latin typeface="AA-Khmer-OT" panose="01010101010101010101" pitchFamily="2" charset="0"/>
                <a:cs typeface="AA-Khmer-OT" panose="01010101010101010101" pitchFamily="2" charset="0"/>
              </a:rPr>
              <a:t>sp_name</a:t>
            </a:r>
            <a:r>
              <a:rPr lang="en-US" sz="4800" dirty="0">
                <a:latin typeface="AA-Khmer-OT" panose="01010101010101010101" pitchFamily="2" charset="0"/>
                <a:cs typeface="AA-Khmer-OT" panose="01010101010101010101" pitchFamily="2" charset="0"/>
              </a:rPr>
              <a:t>;</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511035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049F-3380-49B2-9CA8-24A2ECFA5F31}"/>
              </a:ext>
            </a:extLst>
          </p:cNvPr>
          <p:cNvSpPr>
            <a:spLocks noGrp="1"/>
          </p:cNvSpPr>
          <p:nvPr>
            <p:ph type="ctrTitle"/>
          </p:nvPr>
        </p:nvSpPr>
        <p:spPr>
          <a:xfrm>
            <a:off x="1416424" y="485870"/>
            <a:ext cx="9251576" cy="1272988"/>
          </a:xfrm>
        </p:spPr>
        <p:txBody>
          <a:bodyPr>
            <a:noAutofit/>
          </a:bodyPr>
          <a:lstStyle/>
          <a:p>
            <a:r>
              <a:rPr lang="en-US" sz="6600" dirty="0">
                <a:latin typeface="AA-Khmer-OT" panose="01010101010101010101" pitchFamily="2" charset="0"/>
                <a:cs typeface="AA-Khmer-OT" panose="01010101010101010101" pitchFamily="2" charset="0"/>
              </a:rPr>
              <a:t> </a:t>
            </a:r>
            <a:r>
              <a:rPr lang="en-US" sz="6600" dirty="0">
                <a:solidFill>
                  <a:srgbClr val="FF0000"/>
                </a:solidFill>
                <a:latin typeface="AA-Khmer-OT" panose="01010101010101010101" pitchFamily="2" charset="0"/>
                <a:cs typeface="AA-Khmer-OT" panose="01010101010101010101" pitchFamily="2" charset="0"/>
              </a:rPr>
              <a:t>Stored Procedure With a Parameters</a:t>
            </a:r>
          </a:p>
        </p:txBody>
      </p:sp>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205318"/>
            <a:ext cx="9144000" cy="2893826"/>
          </a:xfrm>
        </p:spPr>
        <p:txBody>
          <a:bodyPr>
            <a:noAutofit/>
          </a:bodyPr>
          <a:lstStyle/>
          <a:p>
            <a:pPr algn="l"/>
            <a:r>
              <a:rPr lang="en-US" sz="4800" dirty="0">
                <a:latin typeface="AA-Khmer-OT" panose="01010101010101010101" pitchFamily="2" charset="0"/>
                <a:cs typeface="AA-Khmer-OT" panose="01010101010101010101" pitchFamily="2" charset="0"/>
              </a:rPr>
              <a:t>You have learned how to create a simple stored procedure that wraps a SELECT statement. When you call this stored procedure, it just simply runs the query and returns a result set.</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37874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586752"/>
            <a:ext cx="9144000" cy="2823883"/>
          </a:xfrm>
        </p:spPr>
        <p:txBody>
          <a:bodyPr>
            <a:noAutofit/>
          </a:bodyPr>
          <a:lstStyle/>
          <a:p>
            <a:pPr algn="l"/>
            <a:r>
              <a:rPr lang="en-US" sz="4800" dirty="0">
                <a:latin typeface="AA-Khmer-OT" panose="01010101010101010101" pitchFamily="2" charset="0"/>
                <a:cs typeface="AA-Khmer-OT" panose="01010101010101010101" pitchFamily="2" charset="0"/>
              </a:rPr>
              <a:t>Now we will extend the stored procedure which allows you to pass one or more values to it. The result of the stored procedure will change based on the values of the parameters.</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86600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636494"/>
            <a:ext cx="9144000" cy="4462650"/>
          </a:xfrm>
        </p:spPr>
        <p:txBody>
          <a:bodyPr>
            <a:noAutofit/>
          </a:bodyPr>
          <a:lstStyle/>
          <a:p>
            <a:pPr algn="l"/>
            <a:r>
              <a:rPr lang="en-US" sz="4800" dirty="0">
                <a:solidFill>
                  <a:schemeClr val="accent1"/>
                </a:solidFill>
                <a:latin typeface="AA-Khmer-OT" panose="01010101010101010101" pitchFamily="2" charset="0"/>
                <a:cs typeface="AA-Khmer-OT" panose="01010101010101010101" pitchFamily="2" charset="0"/>
              </a:rPr>
              <a:t>Creating a stored procedure with one parameter:</a:t>
            </a:r>
          </a:p>
          <a:p>
            <a:pPr algn="l"/>
            <a:endParaRPr lang="en-US" sz="4800" dirty="0">
              <a:solidFill>
                <a:schemeClr val="accent1"/>
              </a:solidFill>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You can create a stored procedure with one parameter using the CREATE PROCEDURE statement:</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29921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461246" y="1237129"/>
            <a:ext cx="9144000" cy="4159623"/>
          </a:xfrm>
        </p:spPr>
        <p:txBody>
          <a:bodyPr>
            <a:noAutofit/>
          </a:bodyPr>
          <a:lstStyle/>
          <a:p>
            <a:pPr algn="l"/>
            <a:r>
              <a:rPr lang="en-US" sz="4800" dirty="0">
                <a:latin typeface="AA-Khmer-OT" panose="01010101010101010101" pitchFamily="2" charset="0"/>
                <a:cs typeface="AA-Khmer-OT" panose="01010101010101010101" pitchFamily="2" charset="0"/>
              </a:rPr>
              <a:t>When you call a stored procedure for the first time, SQL Server creates an execution plan and stores it in the cache. In the subsequent executions of the stored procedure, SQL Server reuses the plan to execute the stored procedure very fast with reliable performance.</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523709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696264" y="744071"/>
            <a:ext cx="10294465" cy="4966447"/>
          </a:xfrm>
        </p:spPr>
        <p:txBody>
          <a:bodyPr>
            <a:noAutofit/>
          </a:bodyPr>
          <a:lstStyle/>
          <a:p>
            <a:pPr algn="l"/>
            <a:r>
              <a:rPr lang="en-US" sz="3600" dirty="0">
                <a:latin typeface="AA-Khmer-OT" panose="01010101010101010101" pitchFamily="2" charset="0"/>
                <a:cs typeface="AA-Khmer-OT" panose="01010101010101010101" pitchFamily="2" charset="0"/>
              </a:rPr>
              <a:t>Create PROCEDURE </a:t>
            </a:r>
            <a:r>
              <a:rPr lang="en-US" sz="3600" dirty="0" err="1">
                <a:solidFill>
                  <a:schemeClr val="accent1"/>
                </a:solidFill>
                <a:latin typeface="AA-Khmer-OT" panose="01010101010101010101" pitchFamily="2" charset="0"/>
                <a:cs typeface="AA-Khmer-OT" panose="01010101010101010101" pitchFamily="2" charset="0"/>
              </a:rPr>
              <a:t>uspFindProducts</a:t>
            </a:r>
            <a:r>
              <a:rPr lang="en-US" sz="3600" dirty="0">
                <a:latin typeface="AA-Khmer-OT" panose="01010101010101010101" pitchFamily="2" charset="0"/>
                <a:cs typeface="AA-Khmer-OT" panose="01010101010101010101" pitchFamily="2" charset="0"/>
              </a:rPr>
              <a:t>(</a:t>
            </a:r>
            <a:r>
              <a:rPr lang="en-US" sz="3600" dirty="0">
                <a:solidFill>
                  <a:srgbClr val="FF0000"/>
                </a:solidFill>
                <a:latin typeface="AA-Khmer-OT" panose="01010101010101010101" pitchFamily="2" charset="0"/>
                <a:cs typeface="AA-Khmer-OT" panose="01010101010101010101" pitchFamily="2" charset="0"/>
              </a:rPr>
              <a:t>@</a:t>
            </a:r>
            <a:r>
              <a:rPr lang="en-US" sz="3600" dirty="0" err="1">
                <a:solidFill>
                  <a:srgbClr val="FF0000"/>
                </a:solidFill>
                <a:latin typeface="AA-Khmer-OT" panose="01010101010101010101" pitchFamily="2" charset="0"/>
                <a:cs typeface="AA-Khmer-OT" panose="01010101010101010101" pitchFamily="2" charset="0"/>
              </a:rPr>
              <a:t>min_list_price</a:t>
            </a:r>
            <a:r>
              <a:rPr lang="en-US" sz="3600" dirty="0">
                <a:solidFill>
                  <a:srgbClr val="FF0000"/>
                </a:solidFill>
                <a:latin typeface="AA-Khmer-OT" panose="01010101010101010101" pitchFamily="2" charset="0"/>
                <a:cs typeface="AA-Khmer-OT" panose="01010101010101010101" pitchFamily="2" charset="0"/>
              </a:rPr>
              <a:t> </a:t>
            </a:r>
            <a:r>
              <a:rPr lang="en-US" sz="3600" dirty="0">
                <a:latin typeface="AA-Khmer-OT" panose="01010101010101010101" pitchFamily="2" charset="0"/>
                <a:cs typeface="AA-Khmer-OT" panose="01010101010101010101" pitchFamily="2" charset="0"/>
              </a:rPr>
              <a:t>AS DECIMAL)</a:t>
            </a:r>
          </a:p>
          <a:p>
            <a:pPr algn="l"/>
            <a:r>
              <a:rPr lang="en-US" sz="3600" dirty="0">
                <a:latin typeface="AA-Khmer-OT" panose="01010101010101010101" pitchFamily="2" charset="0"/>
                <a:cs typeface="AA-Khmer-OT" panose="01010101010101010101" pitchFamily="2" charset="0"/>
              </a:rPr>
              <a:t>AS</a:t>
            </a:r>
          </a:p>
          <a:p>
            <a:pPr algn="l"/>
            <a:r>
              <a:rPr lang="en-US" sz="3600" dirty="0">
                <a:latin typeface="AA-Khmer-OT" panose="01010101010101010101" pitchFamily="2" charset="0"/>
                <a:cs typeface="AA-Khmer-OT" panose="01010101010101010101" pitchFamily="2" charset="0"/>
              </a:rPr>
              <a:t>BEGIN</a:t>
            </a:r>
          </a:p>
          <a:p>
            <a:pPr algn="l"/>
            <a:r>
              <a:rPr lang="en-US" sz="3600" dirty="0">
                <a:latin typeface="AA-Khmer-OT" panose="01010101010101010101" pitchFamily="2" charset="0"/>
                <a:cs typeface="AA-Khmer-OT" panose="01010101010101010101" pitchFamily="2" charset="0"/>
              </a:rPr>
              <a:t>    SELECT  </a:t>
            </a:r>
            <a:r>
              <a:rPr lang="en-US" sz="3600" dirty="0" err="1">
                <a:latin typeface="AA-Khmer-OT" panose="01010101010101010101" pitchFamily="2" charset="0"/>
                <a:cs typeface="AA-Khmer-OT" panose="01010101010101010101" pitchFamily="2" charset="0"/>
              </a:rPr>
              <a:t>product_name</a:t>
            </a:r>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list_price</a:t>
            </a:r>
            <a:endParaRPr lang="en-US" sz="3600" dirty="0">
              <a:latin typeface="AA-Khmer-OT" panose="01010101010101010101" pitchFamily="2" charset="0"/>
              <a:cs typeface="AA-Khmer-OT" panose="01010101010101010101" pitchFamily="2" charset="0"/>
            </a:endParaRPr>
          </a:p>
          <a:p>
            <a:pPr algn="l"/>
            <a:r>
              <a:rPr lang="en-US" sz="3600" dirty="0">
                <a:latin typeface="AA-Khmer-OT" panose="01010101010101010101" pitchFamily="2" charset="0"/>
                <a:cs typeface="AA-Khmer-OT" panose="01010101010101010101" pitchFamily="2" charset="0"/>
              </a:rPr>
              <a:t>    FROM   </a:t>
            </a:r>
            <a:r>
              <a:rPr lang="en-US" sz="3600" dirty="0" err="1">
                <a:latin typeface="AA-Khmer-OT" panose="01010101010101010101" pitchFamily="2" charset="0"/>
                <a:cs typeface="AA-Khmer-OT" panose="01010101010101010101" pitchFamily="2" charset="0"/>
              </a:rPr>
              <a:t>production.products</a:t>
            </a:r>
            <a:endParaRPr lang="en-US" sz="3600" dirty="0">
              <a:latin typeface="AA-Khmer-OT" panose="01010101010101010101" pitchFamily="2" charset="0"/>
              <a:cs typeface="AA-Khmer-OT" panose="01010101010101010101" pitchFamily="2" charset="0"/>
            </a:endParaRPr>
          </a:p>
          <a:p>
            <a:pPr algn="l"/>
            <a:r>
              <a:rPr lang="en-US" sz="3600" dirty="0">
                <a:latin typeface="AA-Khmer-OT" panose="01010101010101010101" pitchFamily="2" charset="0"/>
                <a:cs typeface="AA-Khmer-OT" panose="01010101010101010101" pitchFamily="2" charset="0"/>
              </a:rPr>
              <a:t>    WHERE  </a:t>
            </a:r>
            <a:r>
              <a:rPr lang="en-US" sz="3600" dirty="0" err="1">
                <a:latin typeface="AA-Khmer-OT" panose="01010101010101010101" pitchFamily="2" charset="0"/>
                <a:cs typeface="AA-Khmer-OT" panose="01010101010101010101" pitchFamily="2" charset="0"/>
              </a:rPr>
              <a:t>list_price</a:t>
            </a:r>
            <a:r>
              <a:rPr lang="en-US" sz="3600" dirty="0">
                <a:latin typeface="AA-Khmer-OT" panose="01010101010101010101" pitchFamily="2" charset="0"/>
                <a:cs typeface="AA-Khmer-OT" panose="01010101010101010101" pitchFamily="2" charset="0"/>
              </a:rPr>
              <a:t> &gt;= </a:t>
            </a:r>
            <a:r>
              <a:rPr lang="en-US" sz="3600" dirty="0">
                <a:solidFill>
                  <a:srgbClr val="FF0000"/>
                </a:solidFill>
                <a:latin typeface="AA-Khmer-OT" panose="01010101010101010101" pitchFamily="2" charset="0"/>
                <a:cs typeface="AA-Khmer-OT" panose="01010101010101010101" pitchFamily="2" charset="0"/>
              </a:rPr>
              <a:t>@</a:t>
            </a:r>
            <a:r>
              <a:rPr lang="en-US" sz="3600" dirty="0" err="1">
                <a:solidFill>
                  <a:srgbClr val="FF0000"/>
                </a:solidFill>
                <a:latin typeface="AA-Khmer-OT" panose="01010101010101010101" pitchFamily="2" charset="0"/>
                <a:cs typeface="AA-Khmer-OT" panose="01010101010101010101" pitchFamily="2" charset="0"/>
              </a:rPr>
              <a:t>min_list_price</a:t>
            </a:r>
            <a:endParaRPr lang="en-US" sz="3600" dirty="0">
              <a:solidFill>
                <a:srgbClr val="FF0000"/>
              </a:solidFill>
              <a:latin typeface="AA-Khmer-OT" panose="01010101010101010101" pitchFamily="2" charset="0"/>
              <a:cs typeface="AA-Khmer-OT" panose="01010101010101010101" pitchFamily="2" charset="0"/>
            </a:endParaRPr>
          </a:p>
          <a:p>
            <a:pPr algn="l"/>
            <a:r>
              <a:rPr lang="en-US" sz="3600" dirty="0">
                <a:latin typeface="AA-Khmer-OT" panose="01010101010101010101" pitchFamily="2" charset="0"/>
                <a:cs typeface="AA-Khmer-OT" panose="01010101010101010101" pitchFamily="2" charset="0"/>
              </a:rPr>
              <a:t>    ORDER BY   </a:t>
            </a:r>
            <a:r>
              <a:rPr lang="en-US" sz="3600" dirty="0" err="1">
                <a:latin typeface="AA-Khmer-OT" panose="01010101010101010101" pitchFamily="2" charset="0"/>
                <a:cs typeface="AA-Khmer-OT" panose="01010101010101010101" pitchFamily="2" charset="0"/>
              </a:rPr>
              <a:t>list_price</a:t>
            </a:r>
            <a:r>
              <a:rPr lang="en-US" sz="3600" dirty="0">
                <a:latin typeface="AA-Khmer-OT" panose="01010101010101010101" pitchFamily="2" charset="0"/>
                <a:cs typeface="AA-Khmer-OT" panose="01010101010101010101" pitchFamily="2" charset="0"/>
              </a:rPr>
              <a:t>;</a:t>
            </a:r>
          </a:p>
          <a:p>
            <a:pPr algn="l"/>
            <a:r>
              <a:rPr lang="en-US" sz="3600" dirty="0">
                <a:latin typeface="AA-Khmer-OT" panose="01010101010101010101" pitchFamily="2" charset="0"/>
                <a:cs typeface="AA-Khmer-OT" panose="01010101010101010101" pitchFamily="2" charset="0"/>
              </a:rPr>
              <a:t>END;</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71585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111624"/>
            <a:ext cx="9144000" cy="3987520"/>
          </a:xfrm>
        </p:spPr>
        <p:txBody>
          <a:bodyPr>
            <a:noAutofit/>
          </a:bodyPr>
          <a:lstStyle/>
          <a:p>
            <a:pPr algn="l"/>
            <a:r>
              <a:rPr lang="en-US" sz="4800" dirty="0">
                <a:latin typeface="AA-Khmer-OT" panose="01010101010101010101" pitchFamily="2" charset="0"/>
                <a:cs typeface="AA-Khmer-OT" panose="01010101010101010101" pitchFamily="2" charset="0"/>
              </a:rPr>
              <a:t>Executing a stored procedure with one parameter:</a:t>
            </a:r>
          </a:p>
          <a:p>
            <a:pPr algn="l"/>
            <a:r>
              <a:rPr lang="en-US" sz="4800" dirty="0">
                <a:latin typeface="AA-Khmer-OT" panose="01010101010101010101" pitchFamily="2" charset="0"/>
                <a:cs typeface="AA-Khmer-OT" panose="01010101010101010101" pitchFamily="2" charset="0"/>
              </a:rPr>
              <a:t>To execute the </a:t>
            </a:r>
            <a:r>
              <a:rPr lang="en-US" sz="4800" dirty="0" err="1">
                <a:solidFill>
                  <a:srgbClr val="FF0000"/>
                </a:solidFill>
                <a:latin typeface="AA-Khmer-OT" panose="01010101010101010101" pitchFamily="2" charset="0"/>
                <a:cs typeface="AA-Khmer-OT" panose="01010101010101010101" pitchFamily="2" charset="0"/>
              </a:rPr>
              <a:t>uspFindProducts</a:t>
            </a:r>
            <a:r>
              <a:rPr lang="en-US" sz="4800" dirty="0">
                <a:latin typeface="AA-Khmer-OT" panose="01010101010101010101" pitchFamily="2" charset="0"/>
                <a:cs typeface="AA-Khmer-OT" panose="01010101010101010101" pitchFamily="2" charset="0"/>
              </a:rPr>
              <a:t> stored procedure, you pass an </a:t>
            </a:r>
            <a:r>
              <a:rPr lang="en-US" sz="4800" dirty="0">
                <a:solidFill>
                  <a:schemeClr val="accent1"/>
                </a:solidFill>
                <a:latin typeface="AA-Khmer-OT" panose="01010101010101010101" pitchFamily="2" charset="0"/>
                <a:cs typeface="AA-Khmer-OT" panose="01010101010101010101" pitchFamily="2" charset="0"/>
              </a:rPr>
              <a:t>argument</a:t>
            </a:r>
            <a:r>
              <a:rPr lang="en-US" sz="4800" dirty="0">
                <a:latin typeface="AA-Khmer-OT" panose="01010101010101010101" pitchFamily="2" charset="0"/>
                <a:cs typeface="AA-Khmer-OT" panose="01010101010101010101" pitchFamily="2" charset="0"/>
              </a:rPr>
              <a:t> to it as follows:</a:t>
            </a:r>
          </a:p>
          <a:p>
            <a:pPr algn="l"/>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EXEC </a:t>
            </a:r>
            <a:r>
              <a:rPr lang="en-US" sz="4800" dirty="0" err="1">
                <a:solidFill>
                  <a:srgbClr val="FF0000"/>
                </a:solidFill>
                <a:latin typeface="AA-Khmer-OT" panose="01010101010101010101" pitchFamily="2" charset="0"/>
                <a:cs typeface="AA-Khmer-OT" panose="01010101010101010101" pitchFamily="2" charset="0"/>
              </a:rPr>
              <a:t>uspFindProducts</a:t>
            </a:r>
            <a:r>
              <a:rPr lang="en-US" sz="4800" dirty="0">
                <a:latin typeface="AA-Khmer-OT" panose="01010101010101010101" pitchFamily="2" charset="0"/>
                <a:cs typeface="AA-Khmer-OT" panose="01010101010101010101" pitchFamily="2" charset="0"/>
              </a:rPr>
              <a:t> </a:t>
            </a:r>
            <a:r>
              <a:rPr lang="en-US" sz="4800" dirty="0">
                <a:solidFill>
                  <a:schemeClr val="accent1"/>
                </a:solidFill>
                <a:latin typeface="AA-Khmer-OT" panose="01010101010101010101" pitchFamily="2" charset="0"/>
                <a:cs typeface="AA-Khmer-OT" panose="01010101010101010101" pitchFamily="2" charset="0"/>
              </a:rPr>
              <a:t>100</a:t>
            </a:r>
            <a:r>
              <a:rPr lang="en-US" sz="4800" dirty="0">
                <a:latin typeface="AA-Khmer-OT" panose="01010101010101010101" pitchFamily="2" charset="0"/>
                <a:cs typeface="AA-Khmer-OT" panose="01010101010101010101" pitchFamily="2" charset="0"/>
              </a:rPr>
              <a:t>;</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721557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049F-3380-49B2-9CA8-24A2ECFA5F31}"/>
              </a:ext>
            </a:extLst>
          </p:cNvPr>
          <p:cNvSpPr>
            <a:spLocks noGrp="1"/>
          </p:cNvSpPr>
          <p:nvPr>
            <p:ph type="ctrTitle"/>
          </p:nvPr>
        </p:nvSpPr>
        <p:spPr>
          <a:xfrm>
            <a:off x="950259" y="435910"/>
            <a:ext cx="10793506" cy="1322947"/>
          </a:xfrm>
        </p:spPr>
        <p:txBody>
          <a:bodyPr>
            <a:noAutofit/>
          </a:bodyPr>
          <a:lstStyle/>
          <a:p>
            <a:r>
              <a:rPr lang="en-US" sz="6600" dirty="0">
                <a:latin typeface="AA-Khmer-OT" panose="01010101010101010101" pitchFamily="2" charset="0"/>
                <a:cs typeface="AA-Khmer-OT" panose="01010101010101010101" pitchFamily="2" charset="0"/>
              </a:rPr>
              <a:t>Creating a stored procedure with multi Par</a:t>
            </a:r>
          </a:p>
        </p:txBody>
      </p:sp>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205318"/>
            <a:ext cx="9144000" cy="2893826"/>
          </a:xfrm>
        </p:spPr>
        <p:txBody>
          <a:bodyPr>
            <a:noAutofit/>
          </a:bodyPr>
          <a:lstStyle/>
          <a:p>
            <a:pPr algn="l"/>
            <a:r>
              <a:rPr lang="en-US" sz="4800" dirty="0">
                <a:latin typeface="AA-Khmer-OT" panose="01010101010101010101" pitchFamily="2" charset="0"/>
                <a:cs typeface="AA-Khmer-OT" panose="01010101010101010101" pitchFamily="2" charset="0"/>
              </a:rPr>
              <a:t>Stored procedures can take one or more parameters. The parameters are separated by commas.</a:t>
            </a:r>
          </a:p>
          <a:p>
            <a:pPr algn="l"/>
            <a:endParaRPr lang="en-US" sz="4800" dirty="0">
              <a:latin typeface="AA-Khmer-OT" panose="01010101010101010101" pitchFamily="2" charset="0"/>
              <a:cs typeface="AA-Khmer-OT" panose="01010101010101010101" pitchFamily="2" charset="0"/>
            </a:endParaRP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208667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757083"/>
            <a:ext cx="9144000" cy="2893826"/>
          </a:xfrm>
        </p:spPr>
        <p:txBody>
          <a:bodyPr>
            <a:noAutofit/>
          </a:bodyPr>
          <a:lstStyle/>
          <a:p>
            <a:pPr algn="l"/>
            <a:r>
              <a:rPr lang="en-US" sz="4800" dirty="0">
                <a:latin typeface="AA-Khmer-OT" panose="01010101010101010101" pitchFamily="2" charset="0"/>
                <a:cs typeface="AA-Khmer-OT" panose="01010101010101010101" pitchFamily="2" charset="0"/>
              </a:rPr>
              <a:t>The following statement modifies the </a:t>
            </a:r>
            <a:r>
              <a:rPr lang="en-US" sz="4800" dirty="0" err="1">
                <a:latin typeface="AA-Khmer-OT" panose="01010101010101010101" pitchFamily="2" charset="0"/>
                <a:cs typeface="AA-Khmer-OT" panose="01010101010101010101" pitchFamily="2" charset="0"/>
              </a:rPr>
              <a:t>uspFindProducts</a:t>
            </a:r>
            <a:r>
              <a:rPr lang="en-US" sz="4800" dirty="0">
                <a:latin typeface="AA-Khmer-OT" panose="01010101010101010101" pitchFamily="2" charset="0"/>
                <a:cs typeface="AA-Khmer-OT" panose="01010101010101010101" pitchFamily="2" charset="0"/>
              </a:rPr>
              <a:t> stored procedure by adding one more parameter named </a:t>
            </a:r>
            <a:r>
              <a:rPr lang="en-US" sz="4800" dirty="0">
                <a:solidFill>
                  <a:srgbClr val="FF0000"/>
                </a:solidFill>
                <a:latin typeface="AA-Khmer-OT" panose="01010101010101010101" pitchFamily="2" charset="0"/>
                <a:cs typeface="AA-Khmer-OT" panose="01010101010101010101" pitchFamily="2" charset="0"/>
              </a:rPr>
              <a:t>@</a:t>
            </a:r>
            <a:r>
              <a:rPr lang="en-US" sz="4800" dirty="0" err="1">
                <a:solidFill>
                  <a:srgbClr val="FF0000"/>
                </a:solidFill>
                <a:latin typeface="AA-Khmer-OT" panose="01010101010101010101" pitchFamily="2" charset="0"/>
                <a:cs typeface="AA-Khmer-OT" panose="01010101010101010101" pitchFamily="2" charset="0"/>
              </a:rPr>
              <a:t>max_list_price</a:t>
            </a:r>
            <a:r>
              <a:rPr lang="en-US" sz="4800" dirty="0">
                <a:solidFill>
                  <a:srgbClr val="FF0000"/>
                </a:solidFill>
                <a:latin typeface="AA-Khmer-OT" panose="01010101010101010101" pitchFamily="2" charset="0"/>
                <a:cs typeface="AA-Khmer-OT" panose="01010101010101010101" pitchFamily="2" charset="0"/>
              </a:rPr>
              <a:t> </a:t>
            </a:r>
            <a:r>
              <a:rPr lang="en-US" sz="4800" dirty="0">
                <a:latin typeface="AA-Khmer-OT" panose="01010101010101010101" pitchFamily="2" charset="0"/>
                <a:cs typeface="AA-Khmer-OT" panose="01010101010101010101" pitchFamily="2" charset="0"/>
              </a:rPr>
              <a:t>to it:</a:t>
            </a:r>
          </a:p>
          <a:p>
            <a:pPr algn="l"/>
            <a:endParaRPr lang="en-US" sz="4800" dirty="0">
              <a:latin typeface="AA-Khmer-OT" panose="01010101010101010101" pitchFamily="2" charset="0"/>
              <a:cs typeface="AA-Khmer-OT" panose="01010101010101010101" pitchFamily="2" charset="0"/>
            </a:endParaRP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619385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570757" y="502024"/>
            <a:ext cx="11029572" cy="4597120"/>
          </a:xfrm>
        </p:spPr>
        <p:txBody>
          <a:bodyPr>
            <a:noAutofit/>
          </a:bodyPr>
          <a:lstStyle/>
          <a:p>
            <a:pPr algn="l"/>
            <a:r>
              <a:rPr lang="en-US" sz="3600" dirty="0">
                <a:latin typeface="AA-Khmer-OT" panose="01010101010101010101" pitchFamily="2" charset="0"/>
                <a:cs typeface="AA-Khmer-OT" panose="01010101010101010101" pitchFamily="2" charset="0"/>
              </a:rPr>
              <a:t>PROCEDURE </a:t>
            </a:r>
            <a:r>
              <a:rPr lang="en-US" sz="3600" dirty="0" err="1">
                <a:latin typeface="AA-Khmer-OT" panose="01010101010101010101" pitchFamily="2" charset="0"/>
                <a:cs typeface="AA-Khmer-OT" panose="01010101010101010101" pitchFamily="2" charset="0"/>
              </a:rPr>
              <a:t>uspFindProducts</a:t>
            </a:r>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min_list_price</a:t>
            </a:r>
            <a:r>
              <a:rPr lang="en-US" sz="3600" dirty="0">
                <a:latin typeface="AA-Khmer-OT" panose="01010101010101010101" pitchFamily="2" charset="0"/>
                <a:cs typeface="AA-Khmer-OT" panose="01010101010101010101" pitchFamily="2" charset="0"/>
              </a:rPr>
              <a:t> AS DECIMAL</a:t>
            </a:r>
          </a:p>
          <a:p>
            <a:pPr algn="l"/>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max_list_price</a:t>
            </a:r>
            <a:r>
              <a:rPr lang="en-US" sz="3600" dirty="0">
                <a:latin typeface="AA-Khmer-OT" panose="01010101010101010101" pitchFamily="2" charset="0"/>
                <a:cs typeface="AA-Khmer-OT" panose="01010101010101010101" pitchFamily="2" charset="0"/>
              </a:rPr>
              <a:t> AS DECIMAL)</a:t>
            </a:r>
          </a:p>
          <a:p>
            <a:pPr algn="l"/>
            <a:r>
              <a:rPr lang="en-US" sz="3600" dirty="0">
                <a:latin typeface="AA-Khmer-OT" panose="01010101010101010101" pitchFamily="2" charset="0"/>
                <a:cs typeface="AA-Khmer-OT" panose="01010101010101010101" pitchFamily="2" charset="0"/>
              </a:rPr>
              <a:t>AS</a:t>
            </a:r>
          </a:p>
          <a:p>
            <a:pPr algn="l"/>
            <a:r>
              <a:rPr lang="en-US" sz="3600" dirty="0">
                <a:latin typeface="AA-Khmer-OT" panose="01010101010101010101" pitchFamily="2" charset="0"/>
                <a:cs typeface="AA-Khmer-OT" panose="01010101010101010101" pitchFamily="2" charset="0"/>
              </a:rPr>
              <a:t>BEGIN</a:t>
            </a:r>
          </a:p>
          <a:p>
            <a:pPr algn="l"/>
            <a:r>
              <a:rPr lang="en-US" sz="3600" dirty="0">
                <a:latin typeface="AA-Khmer-OT" panose="01010101010101010101" pitchFamily="2" charset="0"/>
                <a:cs typeface="AA-Khmer-OT" panose="01010101010101010101" pitchFamily="2" charset="0"/>
              </a:rPr>
              <a:t>    SELECT </a:t>
            </a:r>
            <a:r>
              <a:rPr lang="en-US" sz="3600" dirty="0" err="1">
                <a:latin typeface="AA-Khmer-OT" panose="01010101010101010101" pitchFamily="2" charset="0"/>
                <a:cs typeface="AA-Khmer-OT" panose="01010101010101010101" pitchFamily="2" charset="0"/>
              </a:rPr>
              <a:t>product_name</a:t>
            </a:r>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list_price</a:t>
            </a:r>
            <a:endParaRPr lang="en-US" sz="3600" dirty="0">
              <a:latin typeface="AA-Khmer-OT" panose="01010101010101010101" pitchFamily="2" charset="0"/>
              <a:cs typeface="AA-Khmer-OT" panose="01010101010101010101" pitchFamily="2" charset="0"/>
            </a:endParaRPr>
          </a:p>
          <a:p>
            <a:pPr algn="l"/>
            <a:r>
              <a:rPr lang="en-US" sz="3600" dirty="0">
                <a:latin typeface="AA-Khmer-OT" panose="01010101010101010101" pitchFamily="2" charset="0"/>
                <a:cs typeface="AA-Khmer-OT" panose="01010101010101010101" pitchFamily="2" charset="0"/>
              </a:rPr>
              <a:t>    FROM    </a:t>
            </a:r>
            <a:r>
              <a:rPr lang="en-US" sz="3600" dirty="0" err="1">
                <a:latin typeface="AA-Khmer-OT" panose="01010101010101010101" pitchFamily="2" charset="0"/>
                <a:cs typeface="AA-Khmer-OT" panose="01010101010101010101" pitchFamily="2" charset="0"/>
              </a:rPr>
              <a:t>production.products</a:t>
            </a:r>
            <a:endParaRPr lang="en-US" sz="3600" dirty="0">
              <a:latin typeface="AA-Khmer-OT" panose="01010101010101010101" pitchFamily="2" charset="0"/>
              <a:cs typeface="AA-Khmer-OT" panose="01010101010101010101" pitchFamily="2" charset="0"/>
            </a:endParaRPr>
          </a:p>
          <a:p>
            <a:pPr algn="l"/>
            <a:r>
              <a:rPr lang="en-US" sz="3600" dirty="0">
                <a:latin typeface="AA-Khmer-OT" panose="01010101010101010101" pitchFamily="2" charset="0"/>
                <a:cs typeface="AA-Khmer-OT" panose="01010101010101010101" pitchFamily="2" charset="0"/>
              </a:rPr>
              <a:t>    WHERE  </a:t>
            </a:r>
            <a:r>
              <a:rPr lang="en-US" sz="3600" dirty="0" err="1">
                <a:latin typeface="AA-Khmer-OT" panose="01010101010101010101" pitchFamily="2" charset="0"/>
                <a:cs typeface="AA-Khmer-OT" panose="01010101010101010101" pitchFamily="2" charset="0"/>
              </a:rPr>
              <a:t>list_price</a:t>
            </a:r>
            <a:r>
              <a:rPr lang="en-US" sz="3600" dirty="0">
                <a:latin typeface="AA-Khmer-OT" panose="01010101010101010101" pitchFamily="2" charset="0"/>
                <a:cs typeface="AA-Khmer-OT" panose="01010101010101010101" pitchFamily="2" charset="0"/>
              </a:rPr>
              <a:t> &gt;= @</a:t>
            </a:r>
            <a:r>
              <a:rPr lang="en-US" sz="3600" dirty="0" err="1">
                <a:latin typeface="AA-Khmer-OT" panose="01010101010101010101" pitchFamily="2" charset="0"/>
                <a:cs typeface="AA-Khmer-OT" panose="01010101010101010101" pitchFamily="2" charset="0"/>
              </a:rPr>
              <a:t>min_list_price</a:t>
            </a:r>
            <a:r>
              <a:rPr lang="en-US" sz="3600" dirty="0">
                <a:latin typeface="AA-Khmer-OT" panose="01010101010101010101" pitchFamily="2" charset="0"/>
                <a:cs typeface="AA-Khmer-OT" panose="01010101010101010101" pitchFamily="2" charset="0"/>
              </a:rPr>
              <a:t> AND </a:t>
            </a:r>
            <a:r>
              <a:rPr lang="en-US" sz="3600" dirty="0" err="1">
                <a:latin typeface="AA-Khmer-OT" panose="01010101010101010101" pitchFamily="2" charset="0"/>
                <a:cs typeface="AA-Khmer-OT" panose="01010101010101010101" pitchFamily="2" charset="0"/>
              </a:rPr>
              <a:t>list_price</a:t>
            </a:r>
            <a:r>
              <a:rPr lang="en-US" sz="3600" dirty="0">
                <a:latin typeface="AA-Khmer-OT" panose="01010101010101010101" pitchFamily="2" charset="0"/>
                <a:cs typeface="AA-Khmer-OT" panose="01010101010101010101" pitchFamily="2" charset="0"/>
              </a:rPr>
              <a:t> &lt;= @</a:t>
            </a:r>
            <a:r>
              <a:rPr lang="en-US" sz="3600" dirty="0" err="1">
                <a:latin typeface="AA-Khmer-OT" panose="01010101010101010101" pitchFamily="2" charset="0"/>
                <a:cs typeface="AA-Khmer-OT" panose="01010101010101010101" pitchFamily="2" charset="0"/>
              </a:rPr>
              <a:t>max_list_price</a:t>
            </a:r>
            <a:endParaRPr lang="en-US" sz="3600" dirty="0">
              <a:latin typeface="AA-Khmer-OT" panose="01010101010101010101" pitchFamily="2" charset="0"/>
              <a:cs typeface="AA-Khmer-OT" panose="01010101010101010101" pitchFamily="2" charset="0"/>
            </a:endParaRPr>
          </a:p>
          <a:p>
            <a:pPr algn="l"/>
            <a:r>
              <a:rPr lang="en-US" sz="3600" dirty="0">
                <a:latin typeface="AA-Khmer-OT" panose="01010101010101010101" pitchFamily="2" charset="0"/>
                <a:cs typeface="AA-Khmer-OT" panose="01010101010101010101" pitchFamily="2" charset="0"/>
              </a:rPr>
              <a:t>    ORDER BY   </a:t>
            </a:r>
            <a:r>
              <a:rPr lang="en-US" sz="3600" dirty="0" err="1">
                <a:latin typeface="AA-Khmer-OT" panose="01010101010101010101" pitchFamily="2" charset="0"/>
                <a:cs typeface="AA-Khmer-OT" panose="01010101010101010101" pitchFamily="2" charset="0"/>
              </a:rPr>
              <a:t>list_price</a:t>
            </a:r>
            <a:r>
              <a:rPr lang="en-US" sz="3600" dirty="0">
                <a:latin typeface="AA-Khmer-OT" panose="01010101010101010101" pitchFamily="2" charset="0"/>
                <a:cs typeface="AA-Khmer-OT" panose="01010101010101010101" pitchFamily="2" charset="0"/>
              </a:rPr>
              <a:t>;</a:t>
            </a:r>
          </a:p>
          <a:p>
            <a:pPr algn="l"/>
            <a:r>
              <a:rPr lang="en-US" sz="3600" dirty="0">
                <a:latin typeface="AA-Khmer-OT" panose="01010101010101010101" pitchFamily="2" charset="0"/>
                <a:cs typeface="AA-Khmer-OT" panose="01010101010101010101" pitchFamily="2" charset="0"/>
              </a:rPr>
              <a:t>END;</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417061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219200"/>
            <a:ext cx="9144000" cy="3879944"/>
          </a:xfrm>
        </p:spPr>
        <p:txBody>
          <a:bodyPr>
            <a:noAutofit/>
          </a:bodyPr>
          <a:lstStyle/>
          <a:p>
            <a:pPr algn="l"/>
            <a:r>
              <a:rPr lang="en-US" sz="4800" dirty="0">
                <a:latin typeface="AA-Khmer-OT" panose="01010101010101010101" pitchFamily="2" charset="0"/>
                <a:cs typeface="AA-Khmer-OT" panose="01010101010101010101" pitchFamily="2" charset="0"/>
              </a:rPr>
              <a:t>you can execute it by passing two arguments, one for </a:t>
            </a:r>
            <a:r>
              <a:rPr lang="en-US" sz="4800" dirty="0">
                <a:solidFill>
                  <a:srgbClr val="FF0000"/>
                </a:solidFill>
                <a:latin typeface="AA-Khmer-OT" panose="01010101010101010101" pitchFamily="2" charset="0"/>
                <a:cs typeface="AA-Khmer-OT" panose="01010101010101010101" pitchFamily="2" charset="0"/>
              </a:rPr>
              <a:t>@</a:t>
            </a:r>
            <a:r>
              <a:rPr lang="en-US" sz="4800" dirty="0" err="1">
                <a:solidFill>
                  <a:srgbClr val="FF0000"/>
                </a:solidFill>
                <a:latin typeface="AA-Khmer-OT" panose="01010101010101010101" pitchFamily="2" charset="0"/>
                <a:cs typeface="AA-Khmer-OT" panose="01010101010101010101" pitchFamily="2" charset="0"/>
              </a:rPr>
              <a:t>min_list_price</a:t>
            </a:r>
            <a:r>
              <a:rPr lang="en-US" sz="4800" dirty="0">
                <a:solidFill>
                  <a:srgbClr val="FF0000"/>
                </a:solidFill>
                <a:latin typeface="AA-Khmer-OT" panose="01010101010101010101" pitchFamily="2" charset="0"/>
                <a:cs typeface="AA-Khmer-OT" panose="01010101010101010101" pitchFamily="2" charset="0"/>
              </a:rPr>
              <a:t> </a:t>
            </a:r>
            <a:r>
              <a:rPr lang="en-US" sz="4800" dirty="0">
                <a:latin typeface="AA-Khmer-OT" panose="01010101010101010101" pitchFamily="2" charset="0"/>
                <a:cs typeface="AA-Khmer-OT" panose="01010101010101010101" pitchFamily="2" charset="0"/>
              </a:rPr>
              <a:t>and the other for </a:t>
            </a:r>
            <a:r>
              <a:rPr lang="en-US" sz="4800" dirty="0">
                <a:solidFill>
                  <a:srgbClr val="FF0000"/>
                </a:solidFill>
                <a:latin typeface="AA-Khmer-OT" panose="01010101010101010101" pitchFamily="2" charset="0"/>
                <a:cs typeface="AA-Khmer-OT" panose="01010101010101010101" pitchFamily="2" charset="0"/>
              </a:rPr>
              <a:t>@</a:t>
            </a:r>
            <a:r>
              <a:rPr lang="en-US" sz="4800" dirty="0" err="1">
                <a:solidFill>
                  <a:srgbClr val="FF0000"/>
                </a:solidFill>
                <a:latin typeface="AA-Khmer-OT" panose="01010101010101010101" pitchFamily="2" charset="0"/>
                <a:cs typeface="AA-Khmer-OT" panose="01010101010101010101" pitchFamily="2" charset="0"/>
              </a:rPr>
              <a:t>max_list_price</a:t>
            </a:r>
            <a:r>
              <a:rPr lang="en-US" sz="4800" dirty="0">
                <a:latin typeface="AA-Khmer-OT" panose="01010101010101010101" pitchFamily="2" charset="0"/>
                <a:cs typeface="AA-Khmer-OT" panose="01010101010101010101" pitchFamily="2" charset="0"/>
              </a:rPr>
              <a:t>:</a:t>
            </a:r>
          </a:p>
          <a:p>
            <a:pPr algn="l"/>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EXECUTE </a:t>
            </a:r>
            <a:r>
              <a:rPr lang="en-US" sz="4800" dirty="0" err="1">
                <a:solidFill>
                  <a:schemeClr val="accent1"/>
                </a:solidFill>
                <a:latin typeface="AA-Khmer-OT" panose="01010101010101010101" pitchFamily="2" charset="0"/>
                <a:cs typeface="AA-Khmer-OT" panose="01010101010101010101" pitchFamily="2" charset="0"/>
              </a:rPr>
              <a:t>uspFindProducts</a:t>
            </a:r>
            <a:r>
              <a:rPr lang="en-US" sz="4800" dirty="0">
                <a:latin typeface="AA-Khmer-OT" panose="01010101010101010101" pitchFamily="2" charset="0"/>
                <a:cs typeface="AA-Khmer-OT" panose="01010101010101010101" pitchFamily="2" charset="0"/>
              </a:rPr>
              <a:t> 900, 1000;</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856791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147482"/>
            <a:ext cx="9144000" cy="3021106"/>
          </a:xfrm>
        </p:spPr>
        <p:txBody>
          <a:bodyPr>
            <a:noAutofit/>
          </a:bodyPr>
          <a:lstStyle/>
          <a:p>
            <a:pPr algn="l"/>
            <a:r>
              <a:rPr lang="en-US" sz="4800" dirty="0">
                <a:solidFill>
                  <a:schemeClr val="accent1"/>
                </a:solidFill>
                <a:latin typeface="AA-Khmer-OT" panose="01010101010101010101" pitchFamily="2" charset="0"/>
                <a:cs typeface="AA-Khmer-OT" panose="01010101010101010101" pitchFamily="2" charset="0"/>
              </a:rPr>
              <a:t>Creating text parameters:</a:t>
            </a:r>
          </a:p>
          <a:p>
            <a:pPr algn="l"/>
            <a:r>
              <a:rPr lang="en-US" sz="4800" dirty="0">
                <a:latin typeface="AA-Khmer-OT" panose="01010101010101010101" pitchFamily="2" charset="0"/>
                <a:cs typeface="AA-Khmer-OT" panose="01010101010101010101" pitchFamily="2" charset="0"/>
              </a:rPr>
              <a:t>The following statement adds the </a:t>
            </a:r>
            <a:r>
              <a:rPr lang="en-US" sz="4800" dirty="0">
                <a:solidFill>
                  <a:srgbClr val="FF0000"/>
                </a:solidFill>
                <a:latin typeface="AA-Khmer-OT" panose="01010101010101010101" pitchFamily="2" charset="0"/>
                <a:cs typeface="AA-Khmer-OT" panose="01010101010101010101" pitchFamily="2" charset="0"/>
              </a:rPr>
              <a:t>@name </a:t>
            </a:r>
            <a:r>
              <a:rPr lang="en-US" sz="4800" dirty="0">
                <a:latin typeface="AA-Khmer-OT" panose="01010101010101010101" pitchFamily="2" charset="0"/>
                <a:cs typeface="AA-Khmer-OT" panose="01010101010101010101" pitchFamily="2" charset="0"/>
              </a:rPr>
              <a:t>parameter as a character string parameter to the stored procedure.</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900270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696264" y="1165412"/>
            <a:ext cx="10408023" cy="4527176"/>
          </a:xfrm>
        </p:spPr>
        <p:txBody>
          <a:bodyPr>
            <a:noAutofit/>
          </a:bodyPr>
          <a:lstStyle/>
          <a:p>
            <a:pPr algn="l"/>
            <a:r>
              <a:rPr lang="en-US" sz="3600" dirty="0">
                <a:latin typeface="AA-Khmer-OT" panose="01010101010101010101" pitchFamily="2" charset="0"/>
                <a:cs typeface="AA-Khmer-OT" panose="01010101010101010101" pitchFamily="2" charset="0"/>
              </a:rPr>
              <a:t>Create PROCEDURE </a:t>
            </a:r>
            <a:r>
              <a:rPr lang="en-US" sz="3600" dirty="0" err="1">
                <a:latin typeface="AA-Khmer-OT" panose="01010101010101010101" pitchFamily="2" charset="0"/>
                <a:cs typeface="AA-Khmer-OT" panose="01010101010101010101" pitchFamily="2" charset="0"/>
              </a:rPr>
              <a:t>uspFindProducts</a:t>
            </a:r>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min_list_price</a:t>
            </a:r>
            <a:r>
              <a:rPr lang="en-US" sz="3600" dirty="0">
                <a:latin typeface="AA-Khmer-OT" panose="01010101010101010101" pitchFamily="2" charset="0"/>
                <a:cs typeface="AA-Khmer-OT" panose="01010101010101010101" pitchFamily="2" charset="0"/>
              </a:rPr>
              <a:t> AS DECIMAL</a:t>
            </a:r>
          </a:p>
          <a:p>
            <a:pPr algn="l"/>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max_list_price</a:t>
            </a:r>
            <a:r>
              <a:rPr lang="en-US" sz="3600" dirty="0">
                <a:latin typeface="AA-Khmer-OT" panose="01010101010101010101" pitchFamily="2" charset="0"/>
                <a:cs typeface="AA-Khmer-OT" panose="01010101010101010101" pitchFamily="2" charset="0"/>
              </a:rPr>
              <a:t> AS DECIMAL ,@name AS VARCHAR(max))</a:t>
            </a:r>
          </a:p>
          <a:p>
            <a:pPr algn="l"/>
            <a:r>
              <a:rPr lang="en-US" sz="3600" dirty="0">
                <a:latin typeface="AA-Khmer-OT" panose="01010101010101010101" pitchFamily="2" charset="0"/>
                <a:cs typeface="AA-Khmer-OT" panose="01010101010101010101" pitchFamily="2" charset="0"/>
              </a:rPr>
              <a:t>AS</a:t>
            </a:r>
          </a:p>
          <a:p>
            <a:pPr algn="l"/>
            <a:r>
              <a:rPr lang="en-US" sz="3600" dirty="0">
                <a:latin typeface="AA-Khmer-OT" panose="01010101010101010101" pitchFamily="2" charset="0"/>
                <a:cs typeface="AA-Khmer-OT" panose="01010101010101010101" pitchFamily="2" charset="0"/>
              </a:rPr>
              <a:t>BEGIN</a:t>
            </a:r>
          </a:p>
          <a:p>
            <a:pPr algn="l"/>
            <a:r>
              <a:rPr lang="en-US" sz="3600" dirty="0">
                <a:latin typeface="AA-Khmer-OT" panose="01010101010101010101" pitchFamily="2" charset="0"/>
                <a:cs typeface="AA-Khmer-OT" panose="01010101010101010101" pitchFamily="2" charset="0"/>
              </a:rPr>
              <a:t>    SELECT  </a:t>
            </a:r>
            <a:r>
              <a:rPr lang="en-US" sz="3600" dirty="0" err="1">
                <a:latin typeface="AA-Khmer-OT" panose="01010101010101010101" pitchFamily="2" charset="0"/>
                <a:cs typeface="AA-Khmer-OT" panose="01010101010101010101" pitchFamily="2" charset="0"/>
              </a:rPr>
              <a:t>product_name</a:t>
            </a:r>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list_price</a:t>
            </a:r>
            <a:endParaRPr lang="en-US" sz="3600" dirty="0">
              <a:latin typeface="AA-Khmer-OT" panose="01010101010101010101" pitchFamily="2" charset="0"/>
              <a:cs typeface="AA-Khmer-OT" panose="01010101010101010101" pitchFamily="2" charset="0"/>
            </a:endParaRPr>
          </a:p>
          <a:p>
            <a:pPr algn="l"/>
            <a:r>
              <a:rPr lang="en-US" sz="3600" dirty="0">
                <a:latin typeface="AA-Khmer-OT" panose="01010101010101010101" pitchFamily="2" charset="0"/>
                <a:cs typeface="AA-Khmer-OT" panose="01010101010101010101" pitchFamily="2" charset="0"/>
              </a:rPr>
              <a:t>FROM </a:t>
            </a:r>
          </a:p>
          <a:p>
            <a:pPr algn="l"/>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production.products</a:t>
            </a:r>
            <a:endParaRPr lang="en-US" sz="3600" dirty="0">
              <a:latin typeface="AA-Khmer-OT" panose="01010101010101010101" pitchFamily="2" charset="0"/>
              <a:cs typeface="AA-Khmer-OT" panose="01010101010101010101" pitchFamily="2" charset="0"/>
            </a:endParaRP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823946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717176"/>
            <a:ext cx="9144000" cy="5082989"/>
          </a:xfrm>
        </p:spPr>
        <p:txBody>
          <a:bodyPr>
            <a:noAutofit/>
          </a:bodyPr>
          <a:lstStyle/>
          <a:p>
            <a:pPr algn="l"/>
            <a:r>
              <a:rPr lang="en-US" sz="4800" dirty="0">
                <a:latin typeface="AA-Khmer-OT" panose="01010101010101010101" pitchFamily="2" charset="0"/>
                <a:cs typeface="AA-Khmer-OT" panose="01010101010101010101" pitchFamily="2" charset="0"/>
              </a:rPr>
              <a:t>WHERE</a:t>
            </a:r>
          </a:p>
          <a:p>
            <a:pPr algn="l"/>
            <a:r>
              <a:rPr lang="en-US" sz="4800" dirty="0">
                <a:latin typeface="AA-Khmer-OT" panose="01010101010101010101" pitchFamily="2" charset="0"/>
                <a:cs typeface="AA-Khmer-OT" panose="01010101010101010101" pitchFamily="2" charset="0"/>
              </a:rPr>
              <a:t>        </a:t>
            </a:r>
            <a:r>
              <a:rPr lang="en-US" sz="4800" dirty="0" err="1">
                <a:solidFill>
                  <a:schemeClr val="accent1"/>
                </a:solidFill>
                <a:latin typeface="AA-Khmer-OT" panose="01010101010101010101" pitchFamily="2" charset="0"/>
                <a:cs typeface="AA-Khmer-OT" panose="01010101010101010101" pitchFamily="2" charset="0"/>
              </a:rPr>
              <a:t>list_price</a:t>
            </a:r>
            <a:r>
              <a:rPr lang="en-US" sz="4800" dirty="0">
                <a:solidFill>
                  <a:schemeClr val="accent1"/>
                </a:solidFill>
                <a:latin typeface="AA-Khmer-OT" panose="01010101010101010101" pitchFamily="2" charset="0"/>
                <a:cs typeface="AA-Khmer-OT" panose="01010101010101010101" pitchFamily="2" charset="0"/>
              </a:rPr>
              <a:t> </a:t>
            </a:r>
            <a:r>
              <a:rPr lang="en-US" sz="4800" dirty="0">
                <a:latin typeface="AA-Khmer-OT" panose="01010101010101010101" pitchFamily="2" charset="0"/>
                <a:cs typeface="AA-Khmer-OT" panose="01010101010101010101" pitchFamily="2" charset="0"/>
              </a:rPr>
              <a:t>&gt;= @</a:t>
            </a:r>
            <a:r>
              <a:rPr lang="en-US" sz="4800" dirty="0" err="1">
                <a:latin typeface="AA-Khmer-OT" panose="01010101010101010101" pitchFamily="2" charset="0"/>
                <a:cs typeface="AA-Khmer-OT" panose="01010101010101010101" pitchFamily="2" charset="0"/>
              </a:rPr>
              <a:t>min_list_price</a:t>
            </a:r>
            <a:r>
              <a:rPr lang="en-US" sz="4800" dirty="0">
                <a:latin typeface="AA-Khmer-OT" panose="01010101010101010101" pitchFamily="2" charset="0"/>
                <a:cs typeface="AA-Khmer-OT" panose="01010101010101010101" pitchFamily="2" charset="0"/>
              </a:rPr>
              <a:t> AND</a:t>
            </a:r>
          </a:p>
          <a:p>
            <a:pPr algn="l"/>
            <a:r>
              <a:rPr lang="en-US" sz="4800" dirty="0">
                <a:latin typeface="AA-Khmer-OT" panose="01010101010101010101" pitchFamily="2" charset="0"/>
                <a:cs typeface="AA-Khmer-OT" panose="01010101010101010101" pitchFamily="2" charset="0"/>
              </a:rPr>
              <a:t>        </a:t>
            </a:r>
            <a:r>
              <a:rPr lang="en-US" sz="4800" dirty="0" err="1">
                <a:solidFill>
                  <a:schemeClr val="accent1"/>
                </a:solidFill>
                <a:latin typeface="AA-Khmer-OT" panose="01010101010101010101" pitchFamily="2" charset="0"/>
                <a:cs typeface="AA-Khmer-OT" panose="01010101010101010101" pitchFamily="2" charset="0"/>
              </a:rPr>
              <a:t>list_price</a:t>
            </a:r>
            <a:r>
              <a:rPr lang="en-US" sz="4800" dirty="0">
                <a:solidFill>
                  <a:schemeClr val="accent1"/>
                </a:solidFill>
                <a:latin typeface="AA-Khmer-OT" panose="01010101010101010101" pitchFamily="2" charset="0"/>
                <a:cs typeface="AA-Khmer-OT" panose="01010101010101010101" pitchFamily="2" charset="0"/>
              </a:rPr>
              <a:t> </a:t>
            </a:r>
            <a:r>
              <a:rPr lang="en-US" sz="4800" dirty="0">
                <a:latin typeface="AA-Khmer-OT" panose="01010101010101010101" pitchFamily="2" charset="0"/>
                <a:cs typeface="AA-Khmer-OT" panose="01010101010101010101" pitchFamily="2" charset="0"/>
              </a:rPr>
              <a:t>&lt;= @</a:t>
            </a:r>
            <a:r>
              <a:rPr lang="en-US" sz="4800" dirty="0" err="1">
                <a:latin typeface="AA-Khmer-OT" panose="01010101010101010101" pitchFamily="2" charset="0"/>
                <a:cs typeface="AA-Khmer-OT" panose="01010101010101010101" pitchFamily="2" charset="0"/>
              </a:rPr>
              <a:t>max_list_price</a:t>
            </a:r>
            <a:r>
              <a:rPr lang="en-US" sz="4800" dirty="0">
                <a:latin typeface="AA-Khmer-OT" panose="01010101010101010101" pitchFamily="2" charset="0"/>
                <a:cs typeface="AA-Khmer-OT" panose="01010101010101010101" pitchFamily="2" charset="0"/>
              </a:rPr>
              <a:t> AND</a:t>
            </a:r>
          </a:p>
          <a:p>
            <a:pPr algn="l"/>
            <a:r>
              <a:rPr lang="en-US" sz="4800" dirty="0">
                <a:latin typeface="AA-Khmer-OT" panose="01010101010101010101" pitchFamily="2" charset="0"/>
                <a:cs typeface="AA-Khmer-OT" panose="01010101010101010101" pitchFamily="2" charset="0"/>
              </a:rPr>
              <a:t>        </a:t>
            </a:r>
            <a:r>
              <a:rPr lang="en-US" sz="4800" dirty="0" err="1">
                <a:solidFill>
                  <a:schemeClr val="accent1"/>
                </a:solidFill>
                <a:latin typeface="AA-Khmer-OT" panose="01010101010101010101" pitchFamily="2" charset="0"/>
                <a:cs typeface="AA-Khmer-OT" panose="01010101010101010101" pitchFamily="2" charset="0"/>
              </a:rPr>
              <a:t>product_name</a:t>
            </a:r>
            <a:r>
              <a:rPr lang="en-US" sz="4800" dirty="0">
                <a:solidFill>
                  <a:schemeClr val="accent1"/>
                </a:solidFill>
                <a:latin typeface="AA-Khmer-OT" panose="01010101010101010101" pitchFamily="2" charset="0"/>
                <a:cs typeface="AA-Khmer-OT" panose="01010101010101010101" pitchFamily="2" charset="0"/>
              </a:rPr>
              <a:t> </a:t>
            </a:r>
            <a:r>
              <a:rPr lang="en-US" sz="4800" dirty="0">
                <a:latin typeface="AA-Khmer-OT" panose="01010101010101010101" pitchFamily="2" charset="0"/>
                <a:cs typeface="AA-Khmer-OT" panose="01010101010101010101" pitchFamily="2" charset="0"/>
              </a:rPr>
              <a:t>LIKE '%' + @name + '%'</a:t>
            </a:r>
          </a:p>
          <a:p>
            <a:pPr algn="l"/>
            <a:r>
              <a:rPr lang="en-US" sz="4800" dirty="0">
                <a:latin typeface="AA-Khmer-OT" panose="01010101010101010101" pitchFamily="2" charset="0"/>
                <a:cs typeface="AA-Khmer-OT" panose="01010101010101010101" pitchFamily="2" charset="0"/>
              </a:rPr>
              <a:t>    ORDER BY     </a:t>
            </a:r>
            <a:r>
              <a:rPr lang="en-US" sz="4800" dirty="0" err="1">
                <a:latin typeface="AA-Khmer-OT" panose="01010101010101010101" pitchFamily="2" charset="0"/>
                <a:cs typeface="AA-Khmer-OT" panose="01010101010101010101" pitchFamily="2" charset="0"/>
              </a:rPr>
              <a:t>list_price</a:t>
            </a:r>
            <a:r>
              <a:rPr lang="en-US" sz="4800" dirty="0">
                <a:latin typeface="AA-Khmer-OT" panose="01010101010101010101" pitchFamily="2" charset="0"/>
                <a:cs typeface="AA-Khmer-OT" panose="01010101010101010101" pitchFamily="2" charset="0"/>
              </a:rPr>
              <a:t>;</a:t>
            </a:r>
          </a:p>
          <a:p>
            <a:pPr algn="l"/>
            <a:r>
              <a:rPr lang="en-US" sz="4800" dirty="0">
                <a:latin typeface="AA-Khmer-OT" panose="01010101010101010101" pitchFamily="2" charset="0"/>
                <a:cs typeface="AA-Khmer-OT" panose="01010101010101010101" pitchFamily="2" charset="0"/>
              </a:rPr>
              <a:t>END;</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761687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690282"/>
            <a:ext cx="9144000" cy="5298142"/>
          </a:xfrm>
        </p:spPr>
        <p:txBody>
          <a:bodyPr>
            <a:noAutofit/>
          </a:bodyPr>
          <a:lstStyle/>
          <a:p>
            <a:pPr algn="l"/>
            <a:r>
              <a:rPr lang="en-US" sz="4800" dirty="0">
                <a:latin typeface="AA-Khmer-OT" panose="01010101010101010101" pitchFamily="2" charset="0"/>
                <a:cs typeface="AA-Khmer-OT" panose="01010101010101010101" pitchFamily="2" charset="0"/>
              </a:rPr>
              <a:t>Once the stored procedure is altered successfully, you can execute it as follows:</a:t>
            </a:r>
          </a:p>
          <a:p>
            <a:pPr algn="l"/>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EXECUTE </a:t>
            </a:r>
            <a:r>
              <a:rPr lang="en-US" sz="4800" dirty="0" err="1">
                <a:solidFill>
                  <a:schemeClr val="accent1"/>
                </a:solidFill>
                <a:latin typeface="AA-Khmer-OT" panose="01010101010101010101" pitchFamily="2" charset="0"/>
                <a:cs typeface="AA-Khmer-OT" panose="01010101010101010101" pitchFamily="2" charset="0"/>
              </a:rPr>
              <a:t>uspFindProducts</a:t>
            </a:r>
            <a:r>
              <a:rPr lang="en-US" sz="4800" dirty="0">
                <a:latin typeface="AA-Khmer-OT" panose="01010101010101010101" pitchFamily="2" charset="0"/>
                <a:cs typeface="AA-Khmer-OT" panose="01010101010101010101" pitchFamily="2" charset="0"/>
              </a:rPr>
              <a:t> </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min_list_price</a:t>
            </a:r>
            <a:r>
              <a:rPr lang="en-US" sz="4800" dirty="0">
                <a:latin typeface="AA-Khmer-OT" panose="01010101010101010101" pitchFamily="2" charset="0"/>
                <a:cs typeface="AA-Khmer-OT" panose="01010101010101010101" pitchFamily="2" charset="0"/>
              </a:rPr>
              <a:t> = 900, </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max_list_price</a:t>
            </a:r>
            <a:r>
              <a:rPr lang="en-US" sz="4800" dirty="0">
                <a:latin typeface="AA-Khmer-OT" panose="01010101010101010101" pitchFamily="2" charset="0"/>
                <a:cs typeface="AA-Khmer-OT" panose="01010101010101010101" pitchFamily="2" charset="0"/>
              </a:rPr>
              <a:t> = 1000,</a:t>
            </a:r>
          </a:p>
          <a:p>
            <a:pPr algn="l"/>
            <a:r>
              <a:rPr lang="en-US" sz="4800" dirty="0">
                <a:latin typeface="AA-Khmer-OT" panose="01010101010101010101" pitchFamily="2" charset="0"/>
                <a:cs typeface="AA-Khmer-OT" panose="01010101010101010101" pitchFamily="2" charset="0"/>
              </a:rPr>
              <a:t>    @name = 'Trek';</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16810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205318"/>
            <a:ext cx="9144000" cy="2893826"/>
          </a:xfrm>
        </p:spPr>
        <p:txBody>
          <a:bodyPr>
            <a:noAutofit/>
          </a:bodyPr>
          <a:lstStyle/>
          <a:p>
            <a:pPr algn="l"/>
            <a:r>
              <a:rPr lang="en-US" sz="4800" dirty="0">
                <a:latin typeface="AA-Khmer-OT" panose="01010101010101010101" pitchFamily="2" charset="0"/>
                <a:cs typeface="AA-Khmer-OT" panose="01010101010101010101" pitchFamily="2" charset="0"/>
              </a:rPr>
              <a:t>This section introduces you to the stored procedures and shows you how to develop flexible stored procedures to optimize database access.</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516939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049F-3380-49B2-9CA8-24A2ECFA5F31}"/>
              </a:ext>
            </a:extLst>
          </p:cNvPr>
          <p:cNvSpPr>
            <a:spLocks noGrp="1"/>
          </p:cNvSpPr>
          <p:nvPr>
            <p:ph type="ctrTitle"/>
          </p:nvPr>
        </p:nvSpPr>
        <p:spPr>
          <a:xfrm>
            <a:off x="1524000" y="485870"/>
            <a:ext cx="9144000" cy="1272988"/>
          </a:xfrm>
        </p:spPr>
        <p:txBody>
          <a:bodyPr>
            <a:noAutofit/>
          </a:bodyPr>
          <a:lstStyle/>
          <a:p>
            <a:r>
              <a:rPr lang="en-US" sz="6600" dirty="0">
                <a:latin typeface="AA-Khmer-OT" panose="01010101010101010101" pitchFamily="2" charset="0"/>
                <a:cs typeface="AA-Khmer-OT" panose="01010101010101010101" pitchFamily="2" charset="0"/>
              </a:rPr>
              <a:t>Using NULL as the default value</a:t>
            </a:r>
          </a:p>
        </p:txBody>
      </p:sp>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205317"/>
            <a:ext cx="9144000" cy="3469341"/>
          </a:xfrm>
        </p:spPr>
        <p:txBody>
          <a:bodyPr>
            <a:noAutofit/>
          </a:bodyPr>
          <a:lstStyle/>
          <a:p>
            <a:pPr algn="l"/>
            <a:r>
              <a:rPr lang="en-US" sz="4800" dirty="0">
                <a:latin typeface="AA-Khmer-OT" panose="01010101010101010101" pitchFamily="2" charset="0"/>
                <a:cs typeface="AA-Khmer-OT" panose="01010101010101010101" pitchFamily="2" charset="0"/>
              </a:rPr>
              <a:t>In the </a:t>
            </a:r>
            <a:r>
              <a:rPr lang="en-US" sz="4800" dirty="0" err="1">
                <a:solidFill>
                  <a:schemeClr val="accent1"/>
                </a:solidFill>
                <a:latin typeface="AA-Khmer-OT" panose="01010101010101010101" pitchFamily="2" charset="0"/>
                <a:cs typeface="AA-Khmer-OT" panose="01010101010101010101" pitchFamily="2" charset="0"/>
              </a:rPr>
              <a:t>uspFindProducts</a:t>
            </a:r>
            <a:r>
              <a:rPr lang="en-US" sz="4800" dirty="0">
                <a:latin typeface="AA-Khmer-OT" panose="01010101010101010101" pitchFamily="2" charset="0"/>
                <a:cs typeface="AA-Khmer-OT" panose="01010101010101010101" pitchFamily="2" charset="0"/>
              </a:rPr>
              <a:t> stored procedure, we used 999,999 as the default maximum list price. This is not robust because in the future you may have products with the list prices that are greater than that.</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635663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205318"/>
            <a:ext cx="9144000" cy="1792941"/>
          </a:xfrm>
        </p:spPr>
        <p:txBody>
          <a:bodyPr>
            <a:noAutofit/>
          </a:bodyPr>
          <a:lstStyle/>
          <a:p>
            <a:pPr algn="l"/>
            <a:r>
              <a:rPr lang="en-US" sz="4800" dirty="0">
                <a:latin typeface="AA-Khmer-OT" panose="01010101010101010101" pitchFamily="2" charset="0"/>
                <a:cs typeface="AA-Khmer-OT" panose="01010101010101010101" pitchFamily="2" charset="0"/>
              </a:rPr>
              <a:t>A typical technique to avoid this is to use NULL as the default value for the parameters:</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496737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905435" y="600635"/>
            <a:ext cx="10318377" cy="5217459"/>
          </a:xfrm>
        </p:spPr>
        <p:txBody>
          <a:bodyPr>
            <a:noAutofit/>
          </a:bodyPr>
          <a:lstStyle/>
          <a:p>
            <a:pPr algn="l"/>
            <a:r>
              <a:rPr lang="en-US" sz="3600" dirty="0">
                <a:latin typeface="AA-Khmer-OT" panose="01010101010101010101" pitchFamily="2" charset="0"/>
                <a:cs typeface="AA-Khmer-OT" panose="01010101010101010101" pitchFamily="2" charset="0"/>
              </a:rPr>
              <a:t>Create PROCEDURE </a:t>
            </a:r>
            <a:r>
              <a:rPr lang="en-US" sz="3600" dirty="0" err="1">
                <a:latin typeface="AA-Khmer-OT" panose="01010101010101010101" pitchFamily="2" charset="0"/>
                <a:cs typeface="AA-Khmer-OT" panose="01010101010101010101" pitchFamily="2" charset="0"/>
              </a:rPr>
              <a:t>uspFindProducts</a:t>
            </a:r>
            <a:r>
              <a:rPr lang="en-US" sz="3600" dirty="0">
                <a:latin typeface="AA-Khmer-OT" panose="01010101010101010101" pitchFamily="2" charset="0"/>
                <a:cs typeface="AA-Khmer-OT" panose="01010101010101010101" pitchFamily="2" charset="0"/>
              </a:rPr>
              <a:t>(@</a:t>
            </a:r>
            <a:r>
              <a:rPr lang="en-US" sz="3600" dirty="0" err="1">
                <a:latin typeface="AA-Khmer-OT" panose="01010101010101010101" pitchFamily="2" charset="0"/>
                <a:cs typeface="AA-Khmer-OT" panose="01010101010101010101" pitchFamily="2" charset="0"/>
              </a:rPr>
              <a:t>min_list_price</a:t>
            </a:r>
            <a:r>
              <a:rPr lang="en-US" sz="3600" dirty="0">
                <a:latin typeface="AA-Khmer-OT" panose="01010101010101010101" pitchFamily="2" charset="0"/>
                <a:cs typeface="AA-Khmer-OT" panose="01010101010101010101" pitchFamily="2" charset="0"/>
              </a:rPr>
              <a:t> AS DECIMAL = 0</a:t>
            </a:r>
          </a:p>
          <a:p>
            <a:pPr algn="l"/>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max_list_price</a:t>
            </a:r>
            <a:r>
              <a:rPr lang="en-US" sz="3600" dirty="0">
                <a:latin typeface="AA-Khmer-OT" panose="01010101010101010101" pitchFamily="2" charset="0"/>
                <a:cs typeface="AA-Khmer-OT" panose="01010101010101010101" pitchFamily="2" charset="0"/>
              </a:rPr>
              <a:t> AS DECIMAL = NULL,</a:t>
            </a:r>
          </a:p>
          <a:p>
            <a:pPr algn="l"/>
            <a:r>
              <a:rPr lang="en-US" sz="3600" dirty="0">
                <a:latin typeface="AA-Khmer-OT" panose="01010101010101010101" pitchFamily="2" charset="0"/>
                <a:cs typeface="AA-Khmer-OT" panose="01010101010101010101" pitchFamily="2" charset="0"/>
              </a:rPr>
              <a:t>	@name AS VARCHAR(max))</a:t>
            </a:r>
          </a:p>
          <a:p>
            <a:pPr algn="l"/>
            <a:r>
              <a:rPr lang="en-US" sz="3600" dirty="0">
                <a:latin typeface="AA-Khmer-OT" panose="01010101010101010101" pitchFamily="2" charset="0"/>
                <a:cs typeface="AA-Khmer-OT" panose="01010101010101010101" pitchFamily="2" charset="0"/>
              </a:rPr>
              <a:t>AS</a:t>
            </a:r>
          </a:p>
          <a:p>
            <a:pPr algn="l"/>
            <a:r>
              <a:rPr lang="en-US" sz="3600" dirty="0">
                <a:latin typeface="AA-Khmer-OT" panose="01010101010101010101" pitchFamily="2" charset="0"/>
                <a:cs typeface="AA-Khmer-OT" panose="01010101010101010101" pitchFamily="2" charset="0"/>
              </a:rPr>
              <a:t>BEGIN</a:t>
            </a:r>
          </a:p>
          <a:p>
            <a:pPr algn="l"/>
            <a:r>
              <a:rPr lang="en-US" sz="3600" dirty="0">
                <a:latin typeface="AA-Khmer-OT" panose="01010101010101010101" pitchFamily="2" charset="0"/>
                <a:cs typeface="AA-Khmer-OT" panose="01010101010101010101" pitchFamily="2" charset="0"/>
              </a:rPr>
              <a:t>    SELECT  </a:t>
            </a:r>
            <a:r>
              <a:rPr lang="en-US" sz="3600" dirty="0" err="1">
                <a:latin typeface="AA-Khmer-OT" panose="01010101010101010101" pitchFamily="2" charset="0"/>
                <a:cs typeface="AA-Khmer-OT" panose="01010101010101010101" pitchFamily="2" charset="0"/>
              </a:rPr>
              <a:t>product_name</a:t>
            </a:r>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list_price</a:t>
            </a:r>
            <a:endParaRPr lang="en-US" sz="3600" dirty="0">
              <a:latin typeface="AA-Khmer-OT" panose="01010101010101010101" pitchFamily="2" charset="0"/>
              <a:cs typeface="AA-Khmer-OT" panose="01010101010101010101" pitchFamily="2" charset="0"/>
            </a:endParaRPr>
          </a:p>
          <a:p>
            <a:pPr algn="l"/>
            <a:r>
              <a:rPr lang="en-US" sz="3600" dirty="0">
                <a:latin typeface="AA-Khmer-OT" panose="01010101010101010101" pitchFamily="2" charset="0"/>
                <a:cs typeface="AA-Khmer-OT" panose="01010101010101010101" pitchFamily="2" charset="0"/>
              </a:rPr>
              <a:t>    FROM </a:t>
            </a:r>
          </a:p>
          <a:p>
            <a:pPr algn="l"/>
            <a:r>
              <a:rPr lang="en-US" sz="3600" dirty="0">
                <a:latin typeface="AA-Khmer-OT" panose="01010101010101010101" pitchFamily="2" charset="0"/>
                <a:cs typeface="AA-Khmer-OT" panose="01010101010101010101" pitchFamily="2" charset="0"/>
              </a:rPr>
              <a:t>        </a:t>
            </a:r>
            <a:r>
              <a:rPr lang="en-US" sz="3600" dirty="0" err="1">
                <a:latin typeface="AA-Khmer-OT" panose="01010101010101010101" pitchFamily="2" charset="0"/>
                <a:cs typeface="AA-Khmer-OT" panose="01010101010101010101" pitchFamily="2" charset="0"/>
              </a:rPr>
              <a:t>production.products</a:t>
            </a:r>
            <a:endParaRPr lang="en-US" sz="3600" dirty="0">
              <a:latin typeface="AA-Khmer-OT" panose="01010101010101010101" pitchFamily="2" charset="0"/>
              <a:cs typeface="AA-Khmer-OT" panose="01010101010101010101" pitchFamily="2" charset="0"/>
            </a:endParaRP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125330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636494"/>
            <a:ext cx="9144000" cy="5307106"/>
          </a:xfrm>
        </p:spPr>
        <p:txBody>
          <a:bodyPr>
            <a:noAutofit/>
          </a:bodyPr>
          <a:lstStyle/>
          <a:p>
            <a:pPr algn="l"/>
            <a:r>
              <a:rPr lang="en-US" sz="4800" dirty="0">
                <a:latin typeface="AA-Khmer-OT" panose="01010101010101010101" pitchFamily="2" charset="0"/>
                <a:cs typeface="AA-Khmer-OT" panose="01010101010101010101" pitchFamily="2" charset="0"/>
              </a:rPr>
              <a:t>WHERE</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list_price</a:t>
            </a:r>
            <a:r>
              <a:rPr lang="en-US" sz="4800" dirty="0">
                <a:latin typeface="AA-Khmer-OT" panose="01010101010101010101" pitchFamily="2" charset="0"/>
                <a:cs typeface="AA-Khmer-OT" panose="01010101010101010101" pitchFamily="2" charset="0"/>
              </a:rPr>
              <a:t> &gt;= @</a:t>
            </a:r>
            <a:r>
              <a:rPr lang="en-US" sz="4800" dirty="0" err="1">
                <a:latin typeface="AA-Khmer-OT" panose="01010101010101010101" pitchFamily="2" charset="0"/>
                <a:cs typeface="AA-Khmer-OT" panose="01010101010101010101" pitchFamily="2" charset="0"/>
              </a:rPr>
              <a:t>min_list_price</a:t>
            </a:r>
            <a:r>
              <a:rPr lang="en-US" sz="4800" dirty="0">
                <a:latin typeface="AA-Khmer-OT" panose="01010101010101010101" pitchFamily="2" charset="0"/>
                <a:cs typeface="AA-Khmer-OT" panose="01010101010101010101" pitchFamily="2" charset="0"/>
              </a:rPr>
              <a:t> AND</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max_list_price</a:t>
            </a:r>
            <a:r>
              <a:rPr lang="en-US" sz="4800" dirty="0">
                <a:latin typeface="AA-Khmer-OT" panose="01010101010101010101" pitchFamily="2" charset="0"/>
                <a:cs typeface="AA-Khmer-OT" panose="01010101010101010101" pitchFamily="2" charset="0"/>
              </a:rPr>
              <a:t> IS NULL OR </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list_price</a:t>
            </a:r>
            <a:r>
              <a:rPr lang="en-US" sz="4800" dirty="0">
                <a:latin typeface="AA-Khmer-OT" panose="01010101010101010101" pitchFamily="2" charset="0"/>
                <a:cs typeface="AA-Khmer-OT" panose="01010101010101010101" pitchFamily="2" charset="0"/>
              </a:rPr>
              <a:t> &lt;= @</a:t>
            </a:r>
            <a:r>
              <a:rPr lang="en-US" sz="4800" dirty="0" err="1">
                <a:latin typeface="AA-Khmer-OT" panose="01010101010101010101" pitchFamily="2" charset="0"/>
                <a:cs typeface="AA-Khmer-OT" panose="01010101010101010101" pitchFamily="2" charset="0"/>
              </a:rPr>
              <a:t>max_list_price</a:t>
            </a:r>
            <a:r>
              <a:rPr lang="en-US" sz="4800" dirty="0">
                <a:latin typeface="AA-Khmer-OT" panose="01010101010101010101" pitchFamily="2" charset="0"/>
                <a:cs typeface="AA-Khmer-OT" panose="01010101010101010101" pitchFamily="2" charset="0"/>
              </a:rPr>
              <a:t>) AND</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product_name</a:t>
            </a:r>
            <a:r>
              <a:rPr lang="en-US" sz="4800" dirty="0">
                <a:latin typeface="AA-Khmer-OT" panose="01010101010101010101" pitchFamily="2" charset="0"/>
                <a:cs typeface="AA-Khmer-OT" panose="01010101010101010101" pitchFamily="2" charset="0"/>
              </a:rPr>
              <a:t> LIKE '%' + @name + '%'</a:t>
            </a:r>
          </a:p>
          <a:p>
            <a:pPr algn="l"/>
            <a:r>
              <a:rPr lang="en-US" sz="4800" dirty="0">
                <a:latin typeface="AA-Khmer-OT" panose="01010101010101010101" pitchFamily="2" charset="0"/>
                <a:cs typeface="AA-Khmer-OT" panose="01010101010101010101" pitchFamily="2" charset="0"/>
              </a:rPr>
              <a:t>    ORDER BY      </a:t>
            </a:r>
            <a:r>
              <a:rPr lang="en-US" sz="4800" dirty="0" err="1">
                <a:latin typeface="AA-Khmer-OT" panose="01010101010101010101" pitchFamily="2" charset="0"/>
                <a:cs typeface="AA-Khmer-OT" panose="01010101010101010101" pitchFamily="2" charset="0"/>
              </a:rPr>
              <a:t>list_price</a:t>
            </a:r>
            <a:r>
              <a:rPr lang="en-US" sz="4800" dirty="0">
                <a:latin typeface="AA-Khmer-OT" panose="01010101010101010101" pitchFamily="2" charset="0"/>
                <a:cs typeface="AA-Khmer-OT" panose="01010101010101010101" pitchFamily="2" charset="0"/>
              </a:rPr>
              <a:t>;</a:t>
            </a:r>
          </a:p>
          <a:p>
            <a:pPr algn="l"/>
            <a:r>
              <a:rPr lang="en-US" sz="4800" dirty="0">
                <a:latin typeface="AA-Khmer-OT" panose="01010101010101010101" pitchFamily="2" charset="0"/>
                <a:cs typeface="AA-Khmer-OT" panose="01010101010101010101" pitchFamily="2" charset="0"/>
              </a:rPr>
              <a:t>END;</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179455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753035"/>
            <a:ext cx="9144000" cy="5065059"/>
          </a:xfrm>
        </p:spPr>
        <p:txBody>
          <a:bodyPr>
            <a:noAutofit/>
          </a:bodyPr>
          <a:lstStyle/>
          <a:p>
            <a:pPr algn="l"/>
            <a:r>
              <a:rPr lang="en-US" sz="4800" dirty="0">
                <a:latin typeface="AA-Khmer-OT" panose="01010101010101010101" pitchFamily="2" charset="0"/>
                <a:cs typeface="AA-Khmer-OT" panose="01010101010101010101" pitchFamily="2" charset="0"/>
              </a:rPr>
              <a:t>The following statement executes the </a:t>
            </a:r>
            <a:r>
              <a:rPr lang="en-US" sz="4800" dirty="0" err="1">
                <a:latin typeface="AA-Khmer-OT" panose="01010101010101010101" pitchFamily="2" charset="0"/>
                <a:cs typeface="AA-Khmer-OT" panose="01010101010101010101" pitchFamily="2" charset="0"/>
              </a:rPr>
              <a:t>uspFindProducts</a:t>
            </a:r>
            <a:r>
              <a:rPr lang="en-US" sz="4800" dirty="0">
                <a:latin typeface="AA-Khmer-OT" panose="01010101010101010101" pitchFamily="2" charset="0"/>
                <a:cs typeface="AA-Khmer-OT" panose="01010101010101010101" pitchFamily="2" charset="0"/>
              </a:rPr>
              <a:t> stored procedure to find the product:</a:t>
            </a:r>
          </a:p>
          <a:p>
            <a:pPr algn="l"/>
            <a:r>
              <a:rPr lang="en-US" sz="4800" dirty="0">
                <a:latin typeface="AA-Khmer-OT" panose="01010101010101010101" pitchFamily="2" charset="0"/>
                <a:cs typeface="AA-Khmer-OT" panose="01010101010101010101" pitchFamily="2" charset="0"/>
              </a:rPr>
              <a:t>EXECUTE </a:t>
            </a:r>
            <a:r>
              <a:rPr lang="en-US" sz="4800" dirty="0" err="1">
                <a:latin typeface="AA-Khmer-OT" panose="01010101010101010101" pitchFamily="2" charset="0"/>
                <a:cs typeface="AA-Khmer-OT" panose="01010101010101010101" pitchFamily="2" charset="0"/>
              </a:rPr>
              <a:t>uspFindProducts</a:t>
            </a:r>
            <a:r>
              <a:rPr lang="en-US" sz="4800" dirty="0">
                <a:latin typeface="AA-Khmer-OT" panose="01010101010101010101" pitchFamily="2" charset="0"/>
                <a:cs typeface="AA-Khmer-OT" panose="01010101010101010101" pitchFamily="2" charset="0"/>
              </a:rPr>
              <a:t> </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min_list_price</a:t>
            </a:r>
            <a:r>
              <a:rPr lang="en-US" sz="4800" dirty="0">
                <a:latin typeface="AA-Khmer-OT" panose="01010101010101010101" pitchFamily="2" charset="0"/>
                <a:cs typeface="AA-Khmer-OT" panose="01010101010101010101" pitchFamily="2" charset="0"/>
              </a:rPr>
              <a:t> = 500,</a:t>
            </a:r>
          </a:p>
          <a:p>
            <a:pPr algn="l"/>
            <a:r>
              <a:rPr lang="en-US" sz="4800" dirty="0">
                <a:latin typeface="AA-Khmer-OT" panose="01010101010101010101" pitchFamily="2" charset="0"/>
                <a:cs typeface="AA-Khmer-OT" panose="01010101010101010101" pitchFamily="2" charset="0"/>
              </a:rPr>
              <a:t>    @name = '</a:t>
            </a:r>
            <a:r>
              <a:rPr lang="en-US" sz="4800" dirty="0" err="1">
                <a:latin typeface="AA-Khmer-OT" panose="01010101010101010101" pitchFamily="2" charset="0"/>
                <a:cs typeface="AA-Khmer-OT" panose="01010101010101010101" pitchFamily="2" charset="0"/>
              </a:rPr>
              <a:t>Haro</a:t>
            </a:r>
            <a:r>
              <a:rPr lang="en-US" sz="4800" dirty="0">
                <a:latin typeface="AA-Khmer-OT" panose="01010101010101010101" pitchFamily="2" charset="0"/>
                <a:cs typeface="AA-Khmer-OT" panose="01010101010101010101" pitchFamily="2" charset="0"/>
              </a:rPr>
              <a:t>';</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185601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205317"/>
            <a:ext cx="9144000" cy="3530319"/>
          </a:xfrm>
        </p:spPr>
        <p:txBody>
          <a:bodyPr>
            <a:noAutofit/>
          </a:bodyPr>
          <a:lstStyle/>
          <a:p>
            <a:pPr algn="l"/>
            <a:r>
              <a:rPr lang="en-US" sz="4800" dirty="0">
                <a:latin typeface="AA-Khmer-OT" panose="01010101010101010101" pitchFamily="2" charset="0"/>
                <a:cs typeface="AA-Khmer-OT" panose="01010101010101010101" pitchFamily="2" charset="0"/>
              </a:rPr>
              <a:t>Thanks</a:t>
            </a:r>
          </a:p>
        </p:txBody>
      </p:sp>
      <p:pic>
        <p:nvPicPr>
          <p:cNvPr id="5" name="Picture 4">
            <a:extLst>
              <a:ext uri="{FF2B5EF4-FFF2-40B4-BE49-F238E27FC236}">
                <a16:creationId xmlns:a16="http://schemas.microsoft.com/office/drawing/2014/main" id="{44248697-1E1D-4ACF-90E5-416F5C30A779}"/>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874175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792941"/>
            <a:ext cx="9144000" cy="3306203"/>
          </a:xfrm>
        </p:spPr>
        <p:txBody>
          <a:bodyPr>
            <a:noAutofit/>
          </a:bodyPr>
          <a:lstStyle/>
          <a:p>
            <a:pPr algn="l"/>
            <a:r>
              <a:rPr lang="en-US" sz="4800" dirty="0">
                <a:latin typeface="AA-Khmer-OT" panose="01010101010101010101" pitchFamily="2" charset="0"/>
                <a:cs typeface="AA-Khmer-OT" panose="01010101010101010101" pitchFamily="2" charset="0"/>
              </a:rPr>
              <a:t>Exercise</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51488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049F-3380-49B2-9CA8-24A2ECFA5F31}"/>
              </a:ext>
            </a:extLst>
          </p:cNvPr>
          <p:cNvSpPr>
            <a:spLocks noGrp="1"/>
          </p:cNvSpPr>
          <p:nvPr>
            <p:ph type="ctrTitle"/>
          </p:nvPr>
        </p:nvSpPr>
        <p:spPr>
          <a:xfrm>
            <a:off x="1246094" y="485870"/>
            <a:ext cx="10363200" cy="1272988"/>
          </a:xfrm>
        </p:spPr>
        <p:txBody>
          <a:bodyPr>
            <a:noAutofit/>
          </a:bodyPr>
          <a:lstStyle/>
          <a:p>
            <a:r>
              <a:rPr lang="en-US" sz="5400" dirty="0">
                <a:solidFill>
                  <a:schemeClr val="accent1"/>
                </a:solidFill>
                <a:latin typeface="AA-Khmer-OT" panose="01010101010101010101" pitchFamily="2" charset="0"/>
                <a:cs typeface="AA-Khmer-OT" panose="01010101010101010101" pitchFamily="2" charset="0"/>
              </a:rPr>
              <a:t>Creating a simple stored procedure</a:t>
            </a:r>
          </a:p>
        </p:txBody>
      </p:sp>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2608730"/>
            <a:ext cx="9144000" cy="2330823"/>
          </a:xfrm>
        </p:spPr>
        <p:txBody>
          <a:bodyPr>
            <a:noAutofit/>
          </a:bodyPr>
          <a:lstStyle/>
          <a:p>
            <a:pPr algn="l"/>
            <a:r>
              <a:rPr lang="en-US" sz="4800" dirty="0">
                <a:latin typeface="AA-Khmer-OT" panose="01010101010101010101" pitchFamily="2" charset="0"/>
                <a:cs typeface="AA-Khmer-OT" panose="01010101010101010101" pitchFamily="2" charset="0"/>
              </a:rPr>
              <a:t>The following SELECT statement returns a list of products from the products table in the </a:t>
            </a:r>
            <a:r>
              <a:rPr lang="en-US" sz="4800" dirty="0" err="1">
                <a:latin typeface="AA-Khmer-OT" panose="01010101010101010101" pitchFamily="2" charset="0"/>
                <a:cs typeface="AA-Khmer-OT" panose="01010101010101010101" pitchFamily="2" charset="0"/>
              </a:rPr>
              <a:t>BikeStores</a:t>
            </a:r>
            <a:r>
              <a:rPr lang="en-US" sz="4800" dirty="0">
                <a:latin typeface="AA-Khmer-OT" panose="01010101010101010101" pitchFamily="2" charset="0"/>
                <a:cs typeface="AA-Khmer-OT" panose="01010101010101010101" pitchFamily="2" charset="0"/>
              </a:rPr>
              <a:t> sample database:</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87761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255059"/>
            <a:ext cx="9144000" cy="4132729"/>
          </a:xfrm>
        </p:spPr>
        <p:txBody>
          <a:bodyPr>
            <a:noAutofit/>
          </a:bodyPr>
          <a:lstStyle/>
          <a:p>
            <a:pPr algn="l"/>
            <a:r>
              <a:rPr lang="en-US" sz="4800" dirty="0">
                <a:latin typeface="AA-Khmer-OT" panose="01010101010101010101" pitchFamily="2" charset="0"/>
                <a:cs typeface="AA-Khmer-OT" panose="01010101010101010101" pitchFamily="2" charset="0"/>
              </a:rPr>
              <a:t>SELECT </a:t>
            </a:r>
            <a:r>
              <a:rPr lang="en-US" sz="4800" dirty="0" err="1">
                <a:latin typeface="AA-Khmer-OT" panose="01010101010101010101" pitchFamily="2" charset="0"/>
                <a:cs typeface="AA-Khmer-OT" panose="01010101010101010101" pitchFamily="2" charset="0"/>
              </a:rPr>
              <a:t>product_name</a:t>
            </a:r>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list_price</a:t>
            </a:r>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FROM </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production.products</a:t>
            </a:r>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ORDER BY </a:t>
            </a:r>
          </a:p>
          <a:p>
            <a:pPr algn="l"/>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product_name</a:t>
            </a:r>
            <a:r>
              <a:rPr lang="en-US" sz="4800" dirty="0">
                <a:latin typeface="AA-Khmer-OT" panose="01010101010101010101" pitchFamily="2" charset="0"/>
                <a:cs typeface="AA-Khmer-OT" panose="01010101010101010101" pitchFamily="2" charset="0"/>
              </a:rPr>
              <a:t>;</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366255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649506"/>
            <a:ext cx="9144000" cy="2893826"/>
          </a:xfrm>
        </p:spPr>
        <p:txBody>
          <a:bodyPr>
            <a:noAutofit/>
          </a:bodyPr>
          <a:lstStyle/>
          <a:p>
            <a:pPr algn="l"/>
            <a:r>
              <a:rPr lang="en-US" sz="4800" dirty="0">
                <a:latin typeface="AA-Khmer-OT" panose="01010101010101010101" pitchFamily="2" charset="0"/>
                <a:cs typeface="AA-Khmer-OT" panose="01010101010101010101" pitchFamily="2" charset="0"/>
              </a:rPr>
              <a:t>To create a stored procedure that wraps this query, you use the CREATE PROCEDURE statement as follows:</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27445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753035"/>
            <a:ext cx="9144000" cy="5477435"/>
          </a:xfrm>
        </p:spPr>
        <p:txBody>
          <a:bodyPr>
            <a:noAutofit/>
          </a:bodyPr>
          <a:lstStyle/>
          <a:p>
            <a:pPr algn="l"/>
            <a:r>
              <a:rPr lang="en-US" sz="4800" dirty="0">
                <a:latin typeface="AA-Khmer-OT" panose="01010101010101010101" pitchFamily="2" charset="0"/>
                <a:cs typeface="AA-Khmer-OT" panose="01010101010101010101" pitchFamily="2" charset="0"/>
              </a:rPr>
              <a:t>CREATE PROCEDURE </a:t>
            </a:r>
            <a:r>
              <a:rPr lang="en-US" sz="4800" dirty="0" err="1">
                <a:solidFill>
                  <a:schemeClr val="accent1"/>
                </a:solidFill>
                <a:latin typeface="AA-Khmer-OT" panose="01010101010101010101" pitchFamily="2" charset="0"/>
                <a:cs typeface="AA-Khmer-OT" panose="01010101010101010101" pitchFamily="2" charset="0"/>
              </a:rPr>
              <a:t>uspProductList</a:t>
            </a:r>
            <a:endParaRPr lang="en-US" sz="4800" dirty="0">
              <a:solidFill>
                <a:schemeClr val="accent1"/>
              </a:solidFill>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AS</a:t>
            </a:r>
          </a:p>
          <a:p>
            <a:pPr algn="l"/>
            <a:r>
              <a:rPr lang="en-US" sz="4800" dirty="0">
                <a:latin typeface="AA-Khmer-OT" panose="01010101010101010101" pitchFamily="2" charset="0"/>
                <a:cs typeface="AA-Khmer-OT" panose="01010101010101010101" pitchFamily="2" charset="0"/>
              </a:rPr>
              <a:t>BEGIN</a:t>
            </a:r>
          </a:p>
          <a:p>
            <a:pPr algn="l"/>
            <a:r>
              <a:rPr lang="en-US" sz="4800" dirty="0">
                <a:latin typeface="AA-Khmer-OT" panose="01010101010101010101" pitchFamily="2" charset="0"/>
                <a:cs typeface="AA-Khmer-OT" panose="01010101010101010101" pitchFamily="2" charset="0"/>
              </a:rPr>
              <a:t>    SELECT </a:t>
            </a:r>
            <a:r>
              <a:rPr lang="en-US" sz="4800" dirty="0" err="1">
                <a:latin typeface="AA-Khmer-OT" panose="01010101010101010101" pitchFamily="2" charset="0"/>
                <a:cs typeface="AA-Khmer-OT" panose="01010101010101010101" pitchFamily="2" charset="0"/>
              </a:rPr>
              <a:t>product_name</a:t>
            </a:r>
            <a:r>
              <a:rPr lang="en-US" sz="4800" dirty="0">
                <a:latin typeface="AA-Khmer-OT" panose="01010101010101010101" pitchFamily="2" charset="0"/>
                <a:cs typeface="AA-Khmer-OT" panose="01010101010101010101" pitchFamily="2" charset="0"/>
              </a:rPr>
              <a:t>, </a:t>
            </a:r>
            <a:r>
              <a:rPr lang="en-US" sz="4800" dirty="0" err="1">
                <a:latin typeface="AA-Khmer-OT" panose="01010101010101010101" pitchFamily="2" charset="0"/>
                <a:cs typeface="AA-Khmer-OT" panose="01010101010101010101" pitchFamily="2" charset="0"/>
              </a:rPr>
              <a:t>list_price</a:t>
            </a:r>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    FROM  </a:t>
            </a:r>
            <a:r>
              <a:rPr lang="en-US" sz="4800" dirty="0" err="1">
                <a:latin typeface="AA-Khmer-OT" panose="01010101010101010101" pitchFamily="2" charset="0"/>
                <a:cs typeface="AA-Khmer-OT" panose="01010101010101010101" pitchFamily="2" charset="0"/>
              </a:rPr>
              <a:t>production.products</a:t>
            </a:r>
            <a:endParaRPr lang="en-US" sz="4800" dirty="0">
              <a:latin typeface="AA-Khmer-OT" panose="01010101010101010101" pitchFamily="2" charset="0"/>
              <a:cs typeface="AA-Khmer-OT" panose="01010101010101010101" pitchFamily="2" charset="0"/>
            </a:endParaRPr>
          </a:p>
          <a:p>
            <a:pPr algn="l"/>
            <a:r>
              <a:rPr lang="en-US" sz="4800" dirty="0">
                <a:latin typeface="AA-Khmer-OT" panose="01010101010101010101" pitchFamily="2" charset="0"/>
                <a:cs typeface="AA-Khmer-OT" panose="01010101010101010101" pitchFamily="2" charset="0"/>
              </a:rPr>
              <a:t>    ORDER BY  </a:t>
            </a:r>
            <a:r>
              <a:rPr lang="en-US" sz="4800" dirty="0" err="1">
                <a:latin typeface="AA-Khmer-OT" panose="01010101010101010101" pitchFamily="2" charset="0"/>
                <a:cs typeface="AA-Khmer-OT" panose="01010101010101010101" pitchFamily="2" charset="0"/>
              </a:rPr>
              <a:t>product_name</a:t>
            </a:r>
            <a:r>
              <a:rPr lang="en-US" sz="4800" dirty="0">
                <a:latin typeface="AA-Khmer-OT" panose="01010101010101010101" pitchFamily="2" charset="0"/>
                <a:cs typeface="AA-Khmer-OT" panose="01010101010101010101" pitchFamily="2" charset="0"/>
              </a:rPr>
              <a:t>;</a:t>
            </a:r>
          </a:p>
          <a:p>
            <a:pPr algn="l"/>
            <a:r>
              <a:rPr lang="en-US" sz="4800" dirty="0">
                <a:latin typeface="AA-Khmer-OT" panose="01010101010101010101" pitchFamily="2" charset="0"/>
                <a:cs typeface="AA-Khmer-OT" panose="01010101010101010101" pitchFamily="2" charset="0"/>
              </a:rPr>
              <a:t>END;</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149895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824753"/>
            <a:ext cx="9144000" cy="4274391"/>
          </a:xfrm>
        </p:spPr>
        <p:txBody>
          <a:bodyPr>
            <a:noAutofit/>
          </a:bodyPr>
          <a:lstStyle/>
          <a:p>
            <a:pPr algn="l"/>
            <a:r>
              <a:rPr lang="en-US" sz="4800" dirty="0">
                <a:solidFill>
                  <a:schemeClr val="accent1"/>
                </a:solidFill>
                <a:latin typeface="AA-Khmer-OT" panose="01010101010101010101" pitchFamily="2" charset="0"/>
                <a:cs typeface="AA-Khmer-OT" panose="01010101010101010101" pitchFamily="2" charset="0"/>
              </a:rPr>
              <a:t>In this syntax:</a:t>
            </a:r>
          </a:p>
          <a:p>
            <a:pPr algn="l"/>
            <a:r>
              <a:rPr lang="en-US" sz="4800" dirty="0">
                <a:latin typeface="AA-Khmer-OT" panose="01010101010101010101" pitchFamily="2" charset="0"/>
                <a:cs typeface="AA-Khmer-OT" panose="01010101010101010101" pitchFamily="2" charset="0"/>
              </a:rPr>
              <a:t> The </a:t>
            </a:r>
            <a:r>
              <a:rPr lang="en-US" sz="4800" dirty="0" err="1">
                <a:solidFill>
                  <a:schemeClr val="accent1"/>
                </a:solidFill>
                <a:latin typeface="AA-Khmer-OT" panose="01010101010101010101" pitchFamily="2" charset="0"/>
                <a:cs typeface="AA-Khmer-OT" panose="01010101010101010101" pitchFamily="2" charset="0"/>
              </a:rPr>
              <a:t>uspProductList</a:t>
            </a:r>
            <a:r>
              <a:rPr lang="en-US" sz="4800" dirty="0">
                <a:latin typeface="AA-Khmer-OT" panose="01010101010101010101" pitchFamily="2" charset="0"/>
                <a:cs typeface="AA-Khmer-OT" panose="01010101010101010101" pitchFamily="2" charset="0"/>
              </a:rPr>
              <a:t> is the name of the stored procedure.</a:t>
            </a:r>
          </a:p>
          <a:p>
            <a:pPr algn="l"/>
            <a:r>
              <a:rPr lang="en-US" sz="4800" dirty="0">
                <a:latin typeface="AA-Khmer-OT" panose="01010101010101010101" pitchFamily="2" charset="0"/>
                <a:cs typeface="AA-Khmer-OT" panose="01010101010101010101" pitchFamily="2" charset="0"/>
              </a:rPr>
              <a:t>    The </a:t>
            </a:r>
            <a:r>
              <a:rPr lang="en-US" sz="4800" dirty="0">
                <a:solidFill>
                  <a:schemeClr val="accent1"/>
                </a:solidFill>
                <a:latin typeface="AA-Khmer-OT" panose="01010101010101010101" pitchFamily="2" charset="0"/>
                <a:cs typeface="AA-Khmer-OT" panose="01010101010101010101" pitchFamily="2" charset="0"/>
              </a:rPr>
              <a:t>AS</a:t>
            </a:r>
            <a:r>
              <a:rPr lang="en-US" sz="4800" dirty="0">
                <a:latin typeface="AA-Khmer-OT" panose="01010101010101010101" pitchFamily="2" charset="0"/>
                <a:cs typeface="AA-Khmer-OT" panose="01010101010101010101" pitchFamily="2" charset="0"/>
              </a:rPr>
              <a:t> keyword separates the heading and the body of the stored procedure.</a:t>
            </a:r>
          </a:p>
          <a:p>
            <a:pPr algn="l"/>
            <a:r>
              <a:rPr lang="en-US" sz="4800" dirty="0">
                <a:latin typeface="AA-Khmer-OT" panose="01010101010101010101" pitchFamily="2" charset="0"/>
                <a:cs typeface="AA-Khmer-OT" panose="01010101010101010101" pitchFamily="2" charset="0"/>
              </a:rPr>
              <a:t>    </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62782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CE6E47-0F6B-4CE8-A8FE-3C9AEB1385CB}"/>
              </a:ext>
            </a:extLst>
          </p:cNvPr>
          <p:cNvSpPr>
            <a:spLocks noGrp="1"/>
          </p:cNvSpPr>
          <p:nvPr>
            <p:ph type="subTitle" idx="1"/>
          </p:nvPr>
        </p:nvSpPr>
        <p:spPr>
          <a:xfrm>
            <a:off x="1524000" y="1362635"/>
            <a:ext cx="9144000" cy="3736509"/>
          </a:xfrm>
        </p:spPr>
        <p:txBody>
          <a:bodyPr>
            <a:noAutofit/>
          </a:bodyPr>
          <a:lstStyle/>
          <a:p>
            <a:pPr algn="l"/>
            <a:r>
              <a:rPr lang="en-US" sz="4800" dirty="0">
                <a:latin typeface="AA-Khmer-OT" panose="01010101010101010101" pitchFamily="2" charset="0"/>
                <a:cs typeface="AA-Khmer-OT" panose="01010101010101010101" pitchFamily="2" charset="0"/>
              </a:rPr>
              <a:t>If the stored procedure has one statement, the </a:t>
            </a:r>
            <a:r>
              <a:rPr lang="en-US" sz="4800" dirty="0">
                <a:solidFill>
                  <a:schemeClr val="accent1"/>
                </a:solidFill>
                <a:latin typeface="AA-Khmer-OT" panose="01010101010101010101" pitchFamily="2" charset="0"/>
                <a:cs typeface="AA-Khmer-OT" panose="01010101010101010101" pitchFamily="2" charset="0"/>
              </a:rPr>
              <a:t>BEGIN</a:t>
            </a:r>
            <a:r>
              <a:rPr lang="en-US" sz="4800" dirty="0">
                <a:latin typeface="AA-Khmer-OT" panose="01010101010101010101" pitchFamily="2" charset="0"/>
                <a:cs typeface="AA-Khmer-OT" panose="01010101010101010101" pitchFamily="2" charset="0"/>
              </a:rPr>
              <a:t> and </a:t>
            </a:r>
            <a:r>
              <a:rPr lang="en-US" sz="4800" dirty="0">
                <a:solidFill>
                  <a:schemeClr val="accent1"/>
                </a:solidFill>
                <a:latin typeface="AA-Khmer-OT" panose="01010101010101010101" pitchFamily="2" charset="0"/>
                <a:cs typeface="AA-Khmer-OT" panose="01010101010101010101" pitchFamily="2" charset="0"/>
              </a:rPr>
              <a:t>END</a:t>
            </a:r>
            <a:r>
              <a:rPr lang="en-US" sz="4800" dirty="0">
                <a:latin typeface="AA-Khmer-OT" panose="01010101010101010101" pitchFamily="2" charset="0"/>
                <a:cs typeface="AA-Khmer-OT" panose="01010101010101010101" pitchFamily="2" charset="0"/>
              </a:rPr>
              <a:t> keywords surrounding the statement are optional. However, it is a good practice to include them to make the code clear.</a:t>
            </a:r>
          </a:p>
        </p:txBody>
      </p:sp>
      <p:pic>
        <p:nvPicPr>
          <p:cNvPr id="6" name="Picture 5">
            <a:extLst>
              <a:ext uri="{FF2B5EF4-FFF2-40B4-BE49-F238E27FC236}">
                <a16:creationId xmlns:a16="http://schemas.microsoft.com/office/drawing/2014/main" id="{74FB195E-3C10-496D-9C45-9643A6A456C4}"/>
              </a:ext>
            </a:extLst>
          </p:cNvPr>
          <p:cNvPicPr>
            <a:picLocks noChangeAspect="1"/>
          </p:cNvPicPr>
          <p:nvPr/>
        </p:nvPicPr>
        <p:blipFill>
          <a:blip r:embed="rId2"/>
          <a:stretch>
            <a:fillRect/>
          </a:stretch>
        </p:blipFill>
        <p:spPr>
          <a:xfrm>
            <a:off x="570757" y="5600374"/>
            <a:ext cx="10924979" cy="1322947"/>
          </a:xfrm>
          <a:prstGeom prst="rect">
            <a:avLst/>
          </a:prstGeom>
        </p:spPr>
      </p:pic>
    </p:spTree>
    <p:extLst>
      <p:ext uri="{BB962C8B-B14F-4D97-AF65-F5344CB8AC3E}">
        <p14:creationId xmlns:p14="http://schemas.microsoft.com/office/powerpoint/2010/main" val="2396749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1058</Words>
  <Application>Microsoft Office PowerPoint</Application>
  <PresentationFormat>Widescreen</PresentationFormat>
  <Paragraphs>123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AA-Khmer-OT</vt:lpstr>
      <vt:lpstr>Arial</vt:lpstr>
      <vt:lpstr>Calibri</vt:lpstr>
      <vt:lpstr>Calibri Light</vt:lpstr>
      <vt:lpstr>Office Theme</vt:lpstr>
      <vt:lpstr>SQL Server Stored Procedures</vt:lpstr>
      <vt:lpstr>PowerPoint Presentation</vt:lpstr>
      <vt:lpstr>PowerPoint Presentation</vt:lpstr>
      <vt:lpstr>Creating a simple stored 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Modifying a stored procedure</vt:lpstr>
      <vt:lpstr>PowerPoint Presentation</vt:lpstr>
      <vt:lpstr>PowerPoint Presentation</vt:lpstr>
      <vt:lpstr>PowerPoint Presentation</vt:lpstr>
      <vt:lpstr>Deleting a stored procedure</vt:lpstr>
      <vt:lpstr> Stored Procedure With a Parameters</vt:lpstr>
      <vt:lpstr>PowerPoint Presentation</vt:lpstr>
      <vt:lpstr>PowerPoint Presentation</vt:lpstr>
      <vt:lpstr>PowerPoint Presentation</vt:lpstr>
      <vt:lpstr>PowerPoint Presentation</vt:lpstr>
      <vt:lpstr>Creating a stored procedure with multi Par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NULL as the default value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SQL Server Basic</dc:title>
  <dc:creator>ASUS</dc:creator>
  <cp:lastModifiedBy> </cp:lastModifiedBy>
  <cp:revision>31</cp:revision>
  <dcterms:created xsi:type="dcterms:W3CDTF">2023-12-18T10:43:25Z</dcterms:created>
  <dcterms:modified xsi:type="dcterms:W3CDTF">2024-01-07T08:36:08Z</dcterms:modified>
</cp:coreProperties>
</file>