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6" r:id="rId3"/>
    <p:sldId id="274" r:id="rId4"/>
    <p:sldId id="300" r:id="rId5"/>
    <p:sldId id="299" r:id="rId6"/>
    <p:sldId id="298" r:id="rId7"/>
    <p:sldId id="297" r:id="rId8"/>
    <p:sldId id="296" r:id="rId9"/>
    <p:sldId id="295" r:id="rId10"/>
    <p:sldId id="294" r:id="rId11"/>
    <p:sldId id="293" r:id="rId12"/>
    <p:sldId id="292" r:id="rId13"/>
    <p:sldId id="291" r:id="rId14"/>
    <p:sldId id="290" r:id="rId15"/>
    <p:sldId id="289" r:id="rId16"/>
    <p:sldId id="288" r:id="rId17"/>
    <p:sldId id="287" r:id="rId18"/>
    <p:sldId id="286" r:id="rId19"/>
    <p:sldId id="285" r:id="rId20"/>
    <p:sldId id="284" r:id="rId21"/>
    <p:sldId id="283" r:id="rId22"/>
    <p:sldId id="282" r:id="rId23"/>
    <p:sldId id="281" r:id="rId24"/>
    <p:sldId id="280" r:id="rId25"/>
    <p:sldId id="311" r:id="rId26"/>
    <p:sldId id="303" r:id="rId27"/>
    <p:sldId id="309" r:id="rId28"/>
    <p:sldId id="308" r:id="rId29"/>
    <p:sldId id="310" r:id="rId30"/>
    <p:sldId id="307" r:id="rId31"/>
    <p:sldId id="306" r:id="rId32"/>
    <p:sldId id="305" r:id="rId33"/>
    <p:sldId id="304" r:id="rId34"/>
    <p:sldId id="312" r:id="rId35"/>
    <p:sldId id="313" r:id="rId36"/>
    <p:sldId id="273" r:id="rId37"/>
    <p:sldId id="30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64FD-DF75-4B91-8195-2C6AB1E1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B795-BF88-4217-8B08-6FA49CD86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A051-ECB6-4C4D-B593-1C383D62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996-6DFE-49E9-986E-D7C13E12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8320-F0BB-4B6D-9AA4-F2ECA18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4B64-F2A3-4453-9005-1036F28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B8DE-F381-49D1-A842-8CF45E7F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9BB0-39CF-4538-AC8A-E25B2F4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8DA0-B2ED-4886-B713-8F87B98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1AD1-F85D-44BF-90E2-CCAE04E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D155C-425D-4507-BC77-78FD235B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20A2-D6E2-429C-8D71-06E30573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452E-356A-48E3-9D34-038C03BD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EF93-A0A7-40C8-978B-F0D26B69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9396-B6C1-4FD4-ACE9-7DE3815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9E6-519B-408C-AE58-F16548A9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E7A-E5A1-423E-8822-4245114D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1ED-BCDF-430A-BBB0-90F2ADB6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9CA5-1139-4950-9686-9B43AE9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9ABB-0F2E-4FFB-A8F9-0277957C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CE76-31BC-4EC5-B2C5-38336E9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A0A8-31AB-4FBF-879C-52DB27F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9C58-F9C4-4F69-84A0-1821372B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FD53-37EC-4EB1-888D-804B54C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CAB9-86DE-4CA7-A8AD-A9FA2D10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7A2A-EF0E-4D0E-9756-7F1D0C87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40E-4688-468D-B1FE-6F8DABDC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6508-9B7C-4AEA-B068-8D70C72B6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FED6-B0DE-4D85-A44C-BCBDF826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BD96C-067B-4655-836D-98B8574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7F2E-2766-4158-966E-499BFFE1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4A42-DD60-40C9-BAC5-F34C5608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8649-9B98-4272-8476-091727F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BF6C-73BF-49E6-9590-12EEDB39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50159-CB9A-4E96-B9DB-C29BA507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22738-5F68-4FB1-90E7-ED4B4A3C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02B1B-42EB-4A21-8C19-73D781D4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0B1B-8A17-497C-A307-18F6432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F6C71-23E6-460A-B771-6DCD5A2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844-956B-4C87-A715-C2FE658A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3EF0-A612-43A0-BB44-3210E63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CF980-FEC9-4DF5-A9FE-D39C71E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9B398-B66C-4D01-915C-527688C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F2028-1D74-4B98-9E2C-0BE13C0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F1B3E-CF20-4D36-BC4F-72A9F8CF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1AB6-0DB7-4EBF-9E92-14A16AB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E823-41A3-4238-AE9F-B5519373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6E5B-EFCB-4386-8B64-1FFA81E2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3302C-FE5E-4135-99D0-3458AB8D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0A96-40EC-4C9C-B48B-F4815415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4918-DAA2-4E41-808A-6937263F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17A39-9496-4484-BB91-044DA24D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D708-9CF1-4E02-822F-8990F173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C7D4A-F584-4B1B-9AFC-FD52A6BE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6AFF-F5A5-412C-B7AA-89CB25390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1D0C-D8A3-4353-A1C4-B1050140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1EA5-6DC2-4E2A-B919-11A01B72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DEC9-F39C-4D17-93CD-0A73A25D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84A5F-E3EF-4A2A-93B4-5E437853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F2DB-DFFF-4866-BA82-9F58ECF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FBB2-6CA1-41E0-B563-E555E6A1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23FE-FB96-4389-B540-36D1F67A1F17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CC26-0482-4058-A672-597000A49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AB8C-716B-4031-8749-1CC05B19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49F-3380-49B2-9CA8-24A2ECFA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870"/>
            <a:ext cx="9144000" cy="1272988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Control-of-flow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SQL Server BEGIN END: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BEGIN...END statement is used to define a statement block. A statement block consists of a set of SQL statements that execute together. A statement block is also known as a batch.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7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14400"/>
            <a:ext cx="9144000" cy="308385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SQL Server IF ELSE: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IF...ELSE statement is a control-flow statement that allows you to execute or skip a statement block based on a specified condition.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27529"/>
            <a:ext cx="9144000" cy="510810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IF statement: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illustrates the syntax of the IF statement:</a:t>
            </a: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IF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boolean_expression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   </a:t>
            </a: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    {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statement_block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 }</a:t>
            </a: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07460"/>
            <a:ext cx="9144000" cy="406997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In this syntax, if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Boolean_expression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evaluates to TRUE then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statement_block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in the BEGIN...END block is executed. Otherwise,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statement_block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is skipped and the control of the program is passed to the statement after the END keyword.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0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2964"/>
            <a:ext cx="9144000" cy="251908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Note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that if the Boolean expression contains a SELECT statement, you must enclose the SELECT statement in parentheses.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3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74376"/>
            <a:ext cx="9144000" cy="300317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example first gets the sales amount from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sales.order_items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table in the sample database and then prints out a message if the sales amount is greater than 1 million.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6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97107"/>
            <a:ext cx="9144000" cy="3541058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DECLARE @sales INT;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 @sales = SUM(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* quantity)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FROM   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sales.order_items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i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INNER JOIN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sales.orders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o ON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o.order_id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=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i.order_id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9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264" y="645459"/>
            <a:ext cx="10653054" cy="509017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WHERE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YEAR(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order_date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) = 2018;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@sales;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IF @sales &gt; 1000000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PRINT 'Great! The sales amount in 2018 is greater than 1,000,000';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END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5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53035"/>
            <a:ext cx="9144000" cy="4982601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IF ELSE statement: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When the condition in the IF clause evaluates to FALSE and you want to execute another statement block, you can use the ELSE clause.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illustrates the IF ELSE statement: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09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376" y="717177"/>
            <a:ext cx="10174942" cy="501846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IF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Boolean_expression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-- Statement block executes when the Boolean expression is TRUE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ELSE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-- Statement block executes when the Boolean expression is FALSE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02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6071"/>
            <a:ext cx="9144000" cy="347830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Each IF statement has a condition. If the condition evaluates to TRUE then the statement block in the IF clause is executed. If the condition is FALSE, then the code block in the ELSE clause is executed.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246" y="1326775"/>
            <a:ext cx="9144000" cy="438374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In other words, if statements are sentences, the BEGIN...END statement allows you to define paragraphs.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illustrates the syntax of the BEGIN...END statement: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88893"/>
            <a:ext cx="9144000" cy="512781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See the following example: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DECLARE @sales INT;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@sales = SUM(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* quantity)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FROM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sales.order_items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i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INNER JOIN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sales.orders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o ON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o.order_id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=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i.order_id</a:t>
            </a:r>
            <a:endParaRPr lang="en-US" sz="36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43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982" y="1541930"/>
            <a:ext cx="10195854" cy="524257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WHERE    YEAR(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order_date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) = 2017;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@sales;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IF @sales &gt; 10000000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PRINT 'Great! The sales amount in 2018 is greater than 10,000,000';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END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61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15789"/>
            <a:ext cx="9144000" cy="4919848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ELSE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PRINT 'Sales amount in 2017 did not reach 10,000,000';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END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66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8535"/>
            <a:ext cx="9144000" cy="335279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Nested IF...ELSE: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SQL Server allows you to nest an IF...ELSE statement within inside another IF...ELSE statement, see the following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29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694"/>
            <a:ext cx="9144000" cy="540394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DECLARE @x INT = 10, @y INT = 20;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IF (@x &gt; 0)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IF (@x &lt; @y)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PRINT 'x &gt; 0 and x &lt; y';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ELSE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PRINT 'x &gt; 0 and x &gt;= y';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END			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94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49F-3380-49B2-9CA8-24A2ECFA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4505"/>
            <a:ext cx="9144000" cy="1272988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Handling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58859"/>
            <a:ext cx="9350188" cy="397677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SQL Server TRY CATCH 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TRY CATCH construct allows you to gracefully handle exceptions in SQL Server.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illustrates a complete TRY CATCH construct: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66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24752"/>
            <a:ext cx="9144000" cy="477562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BEGIN TRY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-- statements that may cause exceptions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 TRY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BEGIN CATCH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-- statements that handle exception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 CATCH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5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4071"/>
            <a:ext cx="9144000" cy="4991565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CATCH block functions: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Inside the CATCH block, you can use the following functions to get the detailed information on the error that occurred: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3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6400" y="1407458"/>
            <a:ext cx="9144000" cy="3530319"/>
          </a:xfrm>
        </p:spPr>
        <p:txBody>
          <a:bodyPr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ERROR_LINE()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the line number on which the exception occurred.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ERROR_MESSAGE()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the complete text of the generated error message.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535053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718" y="779929"/>
            <a:ext cx="9341222" cy="4955708"/>
          </a:xfrm>
        </p:spPr>
        <p:txBody>
          <a:bodyPr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ERROR_PROCEDURE()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the name of the stored procedure or trigger where the error occurred.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ERROR_NUMBER()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the number of the error that occurred.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ERROR_SEVERITY()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the severity level of the error that occurred.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1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{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sql_statement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|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statement_block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}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2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3013"/>
            <a:ext cx="9144000" cy="4722624"/>
          </a:xfrm>
        </p:spPr>
        <p:txBody>
          <a:bodyPr>
            <a:no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ERROR_STATE() 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the state number of the error that occurred.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Note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that you only use these functions in the CATCH block. If you use them outside of the CATCH block, all of these functions will return NULL.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6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6447" y="1004047"/>
            <a:ext cx="9816353" cy="473158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SQL Server TRY CATCH examples:</a:t>
            </a:r>
          </a:p>
          <a:p>
            <a:pPr algn="l"/>
            <a:r>
              <a:rPr lang="pt-BR" sz="4800" dirty="0">
                <a:latin typeface="AA-Khmer-OT" panose="01010101010101010101" pitchFamily="2" charset="0"/>
                <a:cs typeface="AA-Khmer-OT" panose="01010101010101010101" pitchFamily="2" charset="0"/>
              </a:rPr>
              <a:t>CREATE PROC </a:t>
            </a:r>
            <a:r>
              <a:rPr lang="pt-BR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usp_divide</a:t>
            </a:r>
            <a:r>
              <a:rPr lang="pt-BR" sz="4800" dirty="0">
                <a:latin typeface="AA-Khmer-OT" panose="01010101010101010101" pitchFamily="2" charset="0"/>
                <a:cs typeface="AA-Khmer-OT" panose="01010101010101010101" pitchFamily="2" charset="0"/>
              </a:rPr>
              <a:t>(@a decimal,</a:t>
            </a:r>
          </a:p>
          <a:p>
            <a:pPr algn="l"/>
            <a:r>
              <a:rPr lang="pt-BR" sz="4800" dirty="0">
                <a:latin typeface="AA-Khmer-OT" panose="01010101010101010101" pitchFamily="2" charset="0"/>
                <a:cs typeface="AA-Khmer-OT" panose="01010101010101010101" pitchFamily="2" charset="0"/>
              </a:rPr>
              <a:t>			@b decimal, @c decimal output) </a:t>
            </a:r>
          </a:p>
          <a:p>
            <a:pPr algn="l"/>
            <a:r>
              <a:rPr lang="pt-BR" sz="4800" dirty="0">
                <a:latin typeface="AA-Khmer-OT" panose="01010101010101010101" pitchFamily="2" charset="0"/>
                <a:cs typeface="AA-Khmer-OT" panose="01010101010101010101" pitchFamily="2" charset="0"/>
              </a:rPr>
              <a:t>AS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88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37129"/>
            <a:ext cx="9144000" cy="392654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BEGIN TRY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SET @c = @a / @b;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END TRY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BEGIN CATCH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46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120589"/>
            <a:ext cx="10183906" cy="461504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SELECT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ERROR_NUMBER() AS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ErrorNumber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,ERROR_SEVERITY() AS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ErrorSeverity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,ERROR_STATE() AS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ErrorState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,ERROR_PROCEDURE() AS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ErrorProcedure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6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553" y="1120589"/>
            <a:ext cx="9538447" cy="461504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,ERROR_LINE() AS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ErrorLine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,ERROR_MESSAGE() AS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ErrorMessage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;  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END CATCH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16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8"/>
            <a:ext cx="9144000" cy="329901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Call 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DECLARE @r decimal;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EXEC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usp_divide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10, 2, @r output;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PRINT @r;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CEC7-5F06-4DD7-BD6B-DEF7DFA0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87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CEC7-5F06-4DD7-BD6B-DEF7DFA08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5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22498-F1A8-4701-A279-5B2C50BA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5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In this syntax, you place a set of SQL statements between the BEGIN and END keywords, for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6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059"/>
            <a:ext cx="9144000" cy="524257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SELECT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product_id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,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product_name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FROM 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production.products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WHERE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&gt; 100000;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IF @@ROWCOUNT = 0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PRINT 'No product with price greater than 100000 found';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9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8E57D8-F3EB-428D-8385-EC626527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25" y="708212"/>
            <a:ext cx="7106429" cy="2079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6AD9C7-BA5C-4423-B963-767E92369F55}"/>
              </a:ext>
            </a:extLst>
          </p:cNvPr>
          <p:cNvSpPr/>
          <p:nvPr/>
        </p:nvSpPr>
        <p:spPr>
          <a:xfrm>
            <a:off x="1452280" y="2433482"/>
            <a:ext cx="84537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Note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that the @@ROWCOUNT is a system variable that returns the number of rows affected by the last previous statement.</a:t>
            </a:r>
          </a:p>
        </p:txBody>
      </p:sp>
    </p:spTree>
    <p:extLst>
      <p:ext uri="{BB962C8B-B14F-4D97-AF65-F5344CB8AC3E}">
        <p14:creationId xmlns:p14="http://schemas.microsoft.com/office/powerpoint/2010/main" val="141289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79929"/>
            <a:ext cx="9144000" cy="495570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Nesting BEGIN... END: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statement block can be nested. It simply means that you can place a BEGIN...END statement within another BEGIN... END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89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7CCDB-9089-48F7-AADD-20F085D1D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27" t="23660" r="40588" b="5752"/>
          <a:stretch/>
        </p:blipFill>
        <p:spPr>
          <a:xfrm>
            <a:off x="2796990" y="348147"/>
            <a:ext cx="5880846" cy="591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6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6329"/>
            <a:ext cx="9144000" cy="327930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In this example, we used the BEGIN...END statement to wrap the whole statement block. Inside this block, we also used the BEGIN...END for the IF...ELSE statement.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1108</Words>
  <Application>Microsoft Office PowerPoint</Application>
  <PresentationFormat>Widescreen</PresentationFormat>
  <Paragraphs>137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AA-Khmer-OT</vt:lpstr>
      <vt:lpstr>Arial</vt:lpstr>
      <vt:lpstr>Calibri</vt:lpstr>
      <vt:lpstr>Calibri Light</vt:lpstr>
      <vt:lpstr>Office Theme</vt:lpstr>
      <vt:lpstr>Control-of-flow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Handling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SQL Server Basic</dc:title>
  <dc:creator>ASUS</dc:creator>
  <cp:lastModifiedBy> </cp:lastModifiedBy>
  <cp:revision>27</cp:revision>
  <dcterms:created xsi:type="dcterms:W3CDTF">2023-12-18T10:43:25Z</dcterms:created>
  <dcterms:modified xsi:type="dcterms:W3CDTF">2024-01-07T09:49:13Z</dcterms:modified>
</cp:coreProperties>
</file>