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301" r:id="rId4"/>
    <p:sldId id="300" r:id="rId5"/>
    <p:sldId id="299" r:id="rId6"/>
    <p:sldId id="298" r:id="rId7"/>
    <p:sldId id="297" r:id="rId8"/>
    <p:sldId id="296" r:id="rId9"/>
    <p:sldId id="295" r:id="rId10"/>
    <p:sldId id="294" r:id="rId11"/>
    <p:sldId id="293" r:id="rId12"/>
    <p:sldId id="292" r:id="rId13"/>
    <p:sldId id="291" r:id="rId14"/>
    <p:sldId id="290" r:id="rId15"/>
    <p:sldId id="289" r:id="rId16"/>
    <p:sldId id="288" r:id="rId17"/>
    <p:sldId id="287" r:id="rId18"/>
    <p:sldId id="286" r:id="rId19"/>
    <p:sldId id="285" r:id="rId20"/>
    <p:sldId id="284" r:id="rId21"/>
    <p:sldId id="283" r:id="rId22"/>
    <p:sldId id="273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64FD-DF75-4B91-8195-2C6AB1E1C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5B795-BF88-4217-8B08-6FA49CD86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EA051-ECB6-4C4D-B593-1C383D62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9B996-6DFE-49E9-986E-D7C13E12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B8320-F0BB-4B6D-9AA4-F2ECA180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1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4B64-F2A3-4453-9005-1036F28E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AB8DE-F381-49D1-A842-8CF45E7F1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09BB0-39CF-4538-AC8A-E25B2F4D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28DA0-B2ED-4886-B713-8F87B983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21AD1-F85D-44BF-90E2-CCAE04E6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D155C-425D-4507-BC77-78FD235BE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D20A2-D6E2-429C-8D71-06E30573D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D452E-356A-48E3-9D34-038C03BD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9EF93-A0A7-40C8-978B-F0D26B69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A9396-B6C1-4FD4-ACE9-7DE38150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1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99E6-519B-408C-AE58-F16548A9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FE7A-E5A1-423E-8822-4245114D2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1ED-BCDF-430A-BBB0-90F2ADB6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9CA5-1139-4950-9686-9B43AE99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D9ABB-0F2E-4FFB-A8F9-0277957C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CE76-31BC-4EC5-B2C5-38336E9E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3A0A8-31AB-4FBF-879C-52DB27FA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99C58-F9C4-4F69-84A0-1821372B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0FD53-37EC-4EB1-888D-804B54C8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8CAB9-86DE-4CA7-A8AD-A9FA2D10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4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7A2A-EF0E-4D0E-9756-7F1D0C87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240E-4688-468D-B1FE-6F8DABDC3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66508-9B7C-4AEA-B068-8D70C72B6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EFED6-B0DE-4D85-A44C-BCBDF826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BD96C-067B-4655-836D-98B85742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87F2E-2766-4158-966E-499BFFE1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6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4A42-DD60-40C9-BAC5-F34C5608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18649-9B98-4272-8476-091727FA7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DBF6C-73BF-49E6-9590-12EEDB39C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50159-CB9A-4E96-B9DB-C29BA507B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22738-5F68-4FB1-90E7-ED4B4A3C4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02B1B-42EB-4A21-8C19-73D781D4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B0B1B-8A17-497C-A307-18F64323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F6C71-23E6-460A-B771-6DCD5A29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0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B844-956B-4C87-A715-C2FE658A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B3EF0-A612-43A0-BB44-3210E638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CF980-FEC9-4DF5-A9FE-D39C71E2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9B398-B66C-4D01-915C-527688CC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6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F2028-1D74-4B98-9E2C-0BE13C0A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F1B3E-CF20-4D36-BC4F-72A9F8CF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51AB6-0DB7-4EBF-9E92-14A16AB7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0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E823-41A3-4238-AE9F-B55193732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56E5B-EFCB-4386-8B64-1FFA81E23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3302C-FE5E-4135-99D0-3458AB8DD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20A96-40EC-4C9C-B48B-F4815415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F4918-DAA2-4E41-808A-6937263F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17A39-9496-4484-BB91-044DA24D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0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D708-9CF1-4E02-822F-8990F173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C7D4A-F584-4B1B-9AFC-FD52A6BE1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E6AFF-F5A5-412C-B7AA-89CB25390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D1D0C-D8A3-4353-A1C4-B1050140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61EA5-6DC2-4E2A-B919-11A01B72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CDEC9-F39C-4D17-93CD-0A73A25D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2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84A5F-E3EF-4A2A-93B4-5E437853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CF2DB-DFFF-4866-BA82-9F58ECF4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DFBB2-6CA1-41E0-B563-E555E6A18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623FE-FB96-4389-B540-36D1F67A1F1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0CC26-0482-4058-A672-597000A49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FAB8C-716B-4031-8749-1CC05B190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2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049F-3380-49B2-9CA8-24A2ECFA5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5870"/>
            <a:ext cx="9144000" cy="1272988"/>
          </a:xfrm>
        </p:spPr>
        <p:txBody>
          <a:bodyPr>
            <a:noAutofit/>
          </a:bodyPr>
          <a:lstStyle/>
          <a:p>
            <a:r>
              <a:rPr lang="en-US" sz="6600" dirty="0">
                <a:latin typeface="AA-Khmer-OT" panose="01010101010101010101" pitchFamily="2" charset="0"/>
                <a:cs typeface="AA-Khmer-OT" panose="01010101010101010101" pitchFamily="2" charset="0"/>
              </a:rPr>
              <a:t>Table-valued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05317"/>
            <a:ext cx="9144000" cy="3530319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A table-valued function is a user-defined function that returns data of a table type. The return type of a table-valued function is a table, therefore, you can use the table-valued function just like you would use a table.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1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05317"/>
            <a:ext cx="9144000" cy="3530319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For example, the following statement modifies the </a:t>
            </a:r>
            <a:r>
              <a:rPr lang="en-US" sz="4800" dirty="0" err="1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udfProductInYear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by changing the existing parameter and adding one more parameter:</a:t>
            </a:r>
          </a:p>
          <a:p>
            <a:pPr algn="l"/>
            <a:endParaRPr lang="en-US" sz="4800" dirty="0">
              <a:latin typeface="AA-Khmer-OT" panose="01010101010101010101" pitchFamily="2" charset="0"/>
              <a:cs typeface="AA-Khmer-OT" panose="01010101010101010101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7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0659"/>
            <a:ext cx="9144000" cy="5394977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ALTER FUNCTION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udfProductInYear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(@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start_year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INT,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@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end_year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INT)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RETURNS TABLE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AS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RETURN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SELECT 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product_name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, 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model_year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, 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list_price</a:t>
            </a:r>
            <a:endParaRPr lang="en-US" sz="3600" dirty="0">
              <a:latin typeface="AA-Khmer-OT" panose="01010101010101010101" pitchFamily="2" charset="0"/>
              <a:cs typeface="AA-Khmer-OT" panose="01010101010101010101" pitchFamily="2" charset="0"/>
            </a:endParaRP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FROM   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production.products</a:t>
            </a:r>
            <a:endParaRPr lang="en-US" sz="3600" dirty="0">
              <a:latin typeface="AA-Khmer-OT" panose="01010101010101010101" pitchFamily="2" charset="0"/>
              <a:cs typeface="AA-Khmer-OT" panose="01010101010101010101" pitchFamily="2" charset="0"/>
            </a:endParaRP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WHERE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   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model_year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</a:t>
            </a:r>
            <a:r>
              <a:rPr lang="en-US" sz="36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BETWEEN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@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start_year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</a:t>
            </a:r>
            <a:r>
              <a:rPr lang="en-US" sz="36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AND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@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end_year</a:t>
            </a:r>
            <a:endParaRPr lang="en-US" sz="3600" dirty="0">
              <a:latin typeface="AA-Khmer-OT" panose="01010101010101010101" pitchFamily="2" charset="0"/>
              <a:cs typeface="AA-Khmer-OT" panose="01010101010101010101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7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6801"/>
            <a:ext cx="9144000" cy="2205318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The following statement calls the </a:t>
            </a:r>
            <a:r>
              <a:rPr lang="en-US" sz="4800" dirty="0" err="1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udfProductInYear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function to get the products whose model years are between 2017 and 2018: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62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9952"/>
            <a:ext cx="9144000" cy="4903695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SELECT 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product_name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,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model_year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,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list_price</a:t>
            </a:r>
            <a:endParaRPr lang="en-US" sz="4800" dirty="0">
              <a:latin typeface="AA-Khmer-OT" panose="01010101010101010101" pitchFamily="2" charset="0"/>
              <a:cs typeface="AA-Khmer-OT" panose="01010101010101010101" pitchFamily="2" charset="0"/>
            </a:endParaRP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FROM 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 </a:t>
            </a:r>
            <a:r>
              <a:rPr lang="en-US" sz="4800" dirty="0" err="1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udfProductInYear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(2017,2018)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ORDER BY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product_name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613AB3-F21C-47D4-9BA3-8736AC0489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680"/>
          <a:stretch/>
        </p:blipFill>
        <p:spPr>
          <a:xfrm>
            <a:off x="5277970" y="3089137"/>
            <a:ext cx="5013843" cy="242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24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7507"/>
            <a:ext cx="9144000" cy="484813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Multi-statement table-valued functions (MSTVF):</a:t>
            </a:r>
          </a:p>
          <a:p>
            <a:pPr algn="l"/>
            <a:endParaRPr lang="en-US" sz="4800" dirty="0">
              <a:solidFill>
                <a:schemeClr val="accent1"/>
              </a:solidFill>
              <a:latin typeface="AA-Khmer-OT" panose="01010101010101010101" pitchFamily="2" charset="0"/>
              <a:cs typeface="AA-Khmer-OT" panose="01010101010101010101" pitchFamily="2" charset="0"/>
            </a:endParaRP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A multi-statement table-valued function or MSTVF is a table-valued function that returns the result of multiple statements.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10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3671"/>
            <a:ext cx="9144000" cy="2689411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The multi-statement-table-valued function is very useful because you can execute multiple queries within the function and aggregate results into the returned table.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2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05317"/>
            <a:ext cx="9144000" cy="3530319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To define a multi-statement table-valued function, you use a table variable as the return value. Inside the function, you execute one or more queries and insert data into this table variable.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7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05317"/>
            <a:ext cx="9144000" cy="3530319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The following </a:t>
            </a:r>
            <a:r>
              <a:rPr lang="en-US" sz="4800" dirty="0" err="1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udfContacts</a:t>
            </a:r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() 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function combines staffs and customers into a single contact list: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36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0659"/>
            <a:ext cx="9144000" cy="5394977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CREATE FUNCTION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udfContacts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()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RETURNS @contacts TABLE (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first_name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VARCHAR(50),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   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last_name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VARCHAR(50),  email VARCHAR(255),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    phone VARCHAR(25),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contact_type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VARCHAR(20) )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AS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BEGIN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INSERT INTO @contacts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SELECT 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first_name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, 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last_name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,  email,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phone,'Staff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'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06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611" y="1246096"/>
            <a:ext cx="9144000" cy="4589928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FROM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sales.staffs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;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INSERT INTO @contacts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SELECT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first_name,last_name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,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email,phone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, 'Customer'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FROM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   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sales.customers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;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RETURN;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END;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3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0542" y="1663840"/>
            <a:ext cx="9144000" cy="3530319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Creating a table-valued function: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The following statement example creates a table-valued function that returns a list of products including product name, model year and the list price for a specific model year: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62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53035"/>
            <a:ext cx="9144000" cy="4982601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The following statement illustrates how to execute a multi-statement table-valued function </a:t>
            </a:r>
            <a:r>
              <a:rPr lang="en-US" sz="4800" dirty="0" err="1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udfContacts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:</a:t>
            </a:r>
          </a:p>
          <a:p>
            <a:pPr algn="l"/>
            <a:endParaRPr lang="en-US" sz="4800" dirty="0">
              <a:latin typeface="AA-Khmer-OT" panose="01010101010101010101" pitchFamily="2" charset="0"/>
              <a:cs typeface="AA-Khmer-OT" panose="01010101010101010101" pitchFamily="2" charset="0"/>
            </a:endParaRP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SELECT   * 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FROM  </a:t>
            </a:r>
            <a:r>
              <a:rPr lang="en-US" sz="4800" dirty="0" err="1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udfContacts</a:t>
            </a:r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()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AF889-B9F7-4248-B7A7-CDD325F04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432"/>
          <a:stretch/>
        </p:blipFill>
        <p:spPr>
          <a:xfrm>
            <a:off x="5736850" y="2227647"/>
            <a:ext cx="5676485" cy="255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07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93695"/>
            <a:ext cx="9144000" cy="4231341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When to use table-valued functions: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We typically use table-valued functions as parameterized views. In comparison with stored procedures, the table-valued functions are more flexible because we can use them wherever tables are used.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325036"/>
            <a:ext cx="10924979" cy="159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49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05317"/>
            <a:ext cx="9144000" cy="3530319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Thanks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22811-1A30-4817-8F0F-CAFF86AFA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75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049F-3380-49B2-9CA8-24A2ECFA5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5870"/>
            <a:ext cx="9144000" cy="1272988"/>
          </a:xfrm>
        </p:spPr>
        <p:txBody>
          <a:bodyPr>
            <a:noAutofit/>
          </a:bodyPr>
          <a:lstStyle/>
          <a:p>
            <a:r>
              <a:rPr lang="en-US" sz="6600" dirty="0">
                <a:latin typeface="AA-Khmer-OT" panose="01010101010101010101" pitchFamily="2" charset="0"/>
                <a:cs typeface="AA-Khmer-OT" panose="01010101010101010101" pitchFamily="2" charset="0"/>
              </a:rPr>
              <a:t>Table-valued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05317"/>
            <a:ext cx="9144000" cy="3530319"/>
          </a:xfrm>
        </p:spPr>
        <p:txBody>
          <a:bodyPr>
            <a:noAutofit/>
          </a:bodyPr>
          <a:lstStyle/>
          <a:p>
            <a:pPr algn="l"/>
            <a:endParaRPr lang="en-US" sz="4800" dirty="0">
              <a:latin typeface="AA-Khmer-OT" panose="01010101010101010101" pitchFamily="2" charset="0"/>
              <a:cs typeface="AA-Khmer-OT" panose="01010101010101010101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5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5" y="1198564"/>
            <a:ext cx="9529482" cy="5063283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CREATE FUNCTION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udfProductInYear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(@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model_year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INT)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RETURNS TABLE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AS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RETURN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SELECT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product_name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,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model_year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,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list_price</a:t>
            </a:r>
            <a:endParaRPr lang="en-US" sz="3600" dirty="0">
              <a:latin typeface="AA-Khmer-OT" panose="01010101010101010101" pitchFamily="2" charset="0"/>
              <a:cs typeface="AA-Khmer-OT" panose="01010101010101010101" pitchFamily="2" charset="0"/>
            </a:endParaRP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FROM 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production.products</a:t>
            </a:r>
            <a:endParaRPr lang="en-US" sz="3600" dirty="0">
              <a:latin typeface="AA-Khmer-OT" panose="01010101010101010101" pitchFamily="2" charset="0"/>
              <a:cs typeface="AA-Khmer-OT" panose="01010101010101010101" pitchFamily="2" charset="0"/>
            </a:endParaRP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WHERE   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model_year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= @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model_year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2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90919"/>
            <a:ext cx="9144000" cy="4444718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The syntax is similar to the one that creates a user-defined function.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The </a:t>
            </a:r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RETURNS TABLE 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specifies that the function will return a table. As you can see, there is no </a:t>
            </a:r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BEGIN...END 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statement. The statement simply queries data from the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production.products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table.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5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05317"/>
            <a:ext cx="9144000" cy="3530319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The </a:t>
            </a:r>
            <a:r>
              <a:rPr lang="en-US" sz="4800" dirty="0" err="1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udfProductInYear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function accepts one parameter named </a:t>
            </a:r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@</a:t>
            </a:r>
            <a:r>
              <a:rPr lang="en-US" sz="4800" dirty="0" err="1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model_year</a:t>
            </a:r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 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of type INT. It returns the products whose model years equal @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model_year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parameter.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6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05317"/>
            <a:ext cx="9144000" cy="3530319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Once the </a:t>
            </a:r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table-valued function 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is created, you can find it under Programmability &gt; Functions &gt; Table-valued Functions as shown in the following picture: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3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C15DA5-AB75-426D-8560-D7715E885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488" y="490974"/>
            <a:ext cx="6728993" cy="5637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7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70965"/>
            <a:ext cx="9144000" cy="4964671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Executing a table-valued function: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To execute a table-valued function, you use it in the FROM clause of the SELECT statement:</a:t>
            </a:r>
          </a:p>
          <a:p>
            <a:pPr algn="l"/>
            <a:endParaRPr lang="en-US" sz="4800" dirty="0">
              <a:latin typeface="AA-Khmer-OT" panose="01010101010101010101" pitchFamily="2" charset="0"/>
              <a:cs typeface="AA-Khmer-OT" panose="01010101010101010101" pitchFamily="2" charset="0"/>
            </a:endParaRP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SELECT    * 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FROM   </a:t>
            </a:r>
            <a:r>
              <a:rPr lang="en-US" sz="4800" dirty="0" err="1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udfProductInYear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(2017);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55059"/>
            <a:ext cx="9144000" cy="4480577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Modifying a table-valued function:</a:t>
            </a:r>
          </a:p>
          <a:p>
            <a:pPr algn="l"/>
            <a:endParaRPr lang="en-US" sz="4800" dirty="0">
              <a:solidFill>
                <a:schemeClr val="accent1"/>
              </a:solidFill>
              <a:latin typeface="AA-Khmer-OT" panose="01010101010101010101" pitchFamily="2" charset="0"/>
              <a:cs typeface="AA-Khmer-OT" panose="01010101010101010101" pitchFamily="2" charset="0"/>
            </a:endParaRP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To modify a table-valued function, you use the ALTER instead of CREATE keyword. The rest of the script is the same.</a:t>
            </a:r>
          </a:p>
          <a:p>
            <a:pPr algn="l"/>
            <a:endParaRPr lang="en-US" sz="4800" dirty="0">
              <a:latin typeface="AA-Khmer-OT" panose="01010101010101010101" pitchFamily="2" charset="0"/>
              <a:cs typeface="AA-Khmer-OT" panose="01010101010101010101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5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663</Words>
  <Application>Microsoft Office PowerPoint</Application>
  <PresentationFormat>Widescreen</PresentationFormat>
  <Paragraphs>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AA-Khmer-OT</vt:lpstr>
      <vt:lpstr>Arial</vt:lpstr>
      <vt:lpstr>Calibri</vt:lpstr>
      <vt:lpstr>Calibri Light</vt:lpstr>
      <vt:lpstr>Office Theme</vt:lpstr>
      <vt:lpstr>Table-valued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Table-valued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SQL Server Basic</dc:title>
  <dc:creator>ASUS</dc:creator>
  <cp:lastModifiedBy> </cp:lastModifiedBy>
  <cp:revision>21</cp:revision>
  <dcterms:created xsi:type="dcterms:W3CDTF">2023-12-18T10:43:25Z</dcterms:created>
  <dcterms:modified xsi:type="dcterms:W3CDTF">2024-01-08T04:26:25Z</dcterms:modified>
</cp:coreProperties>
</file>