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6" r:id="rId6"/>
    <p:sldId id="267" r:id="rId7"/>
    <p:sldId id="262" r:id="rId8"/>
    <p:sldId id="270" r:id="rId9"/>
    <p:sldId id="264" r:id="rId10"/>
    <p:sldId id="265" r:id="rId11"/>
    <p:sldId id="271" r:id="rId12"/>
    <p:sldId id="272"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26"/>
    <p:restoredTop sz="71291"/>
  </p:normalViewPr>
  <p:slideViewPr>
    <p:cSldViewPr snapToGrid="0" snapToObjects="1">
      <p:cViewPr varScale="1">
        <p:scale>
          <a:sx n="88" d="100"/>
          <a:sy n="88" d="100"/>
        </p:scale>
        <p:origin x="1544" y="1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F487B-6DA4-1A40-82CB-1D122F55D748}" type="datetimeFigureOut">
              <a:rPr lang="en-US" smtClean="0"/>
              <a:t>6/30/17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894C5D-CAB7-AD49-9E9C-BDBD3928A285}" type="slidenum">
              <a:rPr lang="en-US" smtClean="0"/>
              <a:t>‹#›</a:t>
            </a:fld>
            <a:endParaRPr lang="en-US"/>
          </a:p>
        </p:txBody>
      </p:sp>
    </p:spTree>
    <p:extLst>
      <p:ext uri="{BB962C8B-B14F-4D97-AF65-F5344CB8AC3E}">
        <p14:creationId xmlns:p14="http://schemas.microsoft.com/office/powerpoint/2010/main" val="1626948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Indegree" TargetMode="External"/><Relationship Id="rId4" Type="http://schemas.openxmlformats.org/officeDocument/2006/relationships/hyperlink" Target="https://en.wikipedia.org/wiki/Outdegree" TargetMode="External"/><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Connected_component_(graph_theory)" TargetMode="External"/><Relationship Id="rId4" Type="http://schemas.openxmlformats.org/officeDocument/2006/relationships/hyperlink" Target="https://en.wikipedia.org/wiki/Graph_(discrete_mathematics)" TargetMode="External"/><Relationship Id="rId5" Type="http://schemas.openxmlformats.org/officeDocument/2006/relationships/hyperlink" Target="https://en.wikipedia.org/wiki/Centrality" TargetMode="External"/><Relationship Id="rId6" Type="http://schemas.openxmlformats.org/officeDocument/2006/relationships/hyperlink" Target="https://en.wikipedia.org/wiki/Shortest_path_problem" TargetMode="External"/><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Graph_theory" TargetMode="External"/><Relationship Id="rId4" Type="http://schemas.openxmlformats.org/officeDocument/2006/relationships/hyperlink" Target="https://en.wikipedia.org/wiki/Centrality" TargetMode="External"/><Relationship Id="rId5" Type="http://schemas.openxmlformats.org/officeDocument/2006/relationships/hyperlink" Target="https://en.wikipedia.org/wiki/Graph_(discrete_mathematics)" TargetMode="External"/><Relationship Id="rId6" Type="http://schemas.openxmlformats.org/officeDocument/2006/relationships/hyperlink" Target="https://en.wikipedia.org/wiki/Shortest_path_problem" TargetMode="External"/><Relationship Id="rId7" Type="http://schemas.openxmlformats.org/officeDocument/2006/relationships/hyperlink" Target="https://en.wikipedia.org/wiki/Vertex_(graph_theory)" TargetMode="External"/><Relationship Id="rId8" Type="http://schemas.openxmlformats.org/officeDocument/2006/relationships/hyperlink" Target="https://en.wikipedia.org/wiki/Network_theory" TargetMode="External"/><Relationship Id="rId9" Type="http://schemas.openxmlformats.org/officeDocument/2006/relationships/hyperlink" Target="https://en.wikipedia.org/wiki/Telecommunications_network" TargetMode="External"/><Relationship Id="rId10" Type="http://schemas.openxmlformats.org/officeDocument/2006/relationships/hyperlink" Target="https://en.wikipedia.org/wiki/Betweenness_centrality#cite_note-FOOTNOTEFreeman197739-1" TargetMode="External"/><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snap.stanford.edu</a:t>
            </a:r>
            <a:r>
              <a:rPr lang="en-US" dirty="0" smtClean="0"/>
              <a:t>/data/</a:t>
            </a:r>
            <a:r>
              <a:rPr lang="en-US" dirty="0" err="1" smtClean="0"/>
              <a:t>egonets-Twitter.html</a:t>
            </a:r>
            <a:endParaRPr lang="en-US" dirty="0"/>
          </a:p>
        </p:txBody>
      </p:sp>
      <p:sp>
        <p:nvSpPr>
          <p:cNvPr id="4" name="Slide Number Placeholder 3"/>
          <p:cNvSpPr>
            <a:spLocks noGrp="1"/>
          </p:cNvSpPr>
          <p:nvPr>
            <p:ph type="sldNum" sz="quarter" idx="10"/>
          </p:nvPr>
        </p:nvSpPr>
        <p:spPr/>
        <p:txBody>
          <a:bodyPr/>
          <a:lstStyle/>
          <a:p>
            <a:fld id="{45894C5D-CAB7-AD49-9E9C-BDBD3928A285}" type="slidenum">
              <a:rPr lang="en-US" smtClean="0"/>
              <a:t>3</a:t>
            </a:fld>
            <a:endParaRPr lang="en-US"/>
          </a:p>
        </p:txBody>
      </p:sp>
    </p:spTree>
    <p:extLst>
      <p:ext uri="{BB962C8B-B14F-4D97-AF65-F5344CB8AC3E}">
        <p14:creationId xmlns:p14="http://schemas.microsoft.com/office/powerpoint/2010/main" val="46162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894C5D-CAB7-AD49-9E9C-BDBD3928A285}" type="slidenum">
              <a:rPr lang="en-US" smtClean="0"/>
              <a:t>13</a:t>
            </a:fld>
            <a:endParaRPr lang="en-US"/>
          </a:p>
        </p:txBody>
      </p:sp>
    </p:spTree>
    <p:extLst>
      <p:ext uri="{BB962C8B-B14F-4D97-AF65-F5344CB8AC3E}">
        <p14:creationId xmlns:p14="http://schemas.microsoft.com/office/powerpoint/2010/main" val="884753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Historically first and conceptually simplest is </a:t>
            </a:r>
            <a:r>
              <a:rPr lang="en-US" sz="1200" b="1" i="0" kern="1200" dirty="0" smtClean="0">
                <a:solidFill>
                  <a:schemeClr val="tx1"/>
                </a:solidFill>
                <a:effectLst/>
                <a:latin typeface="+mn-lt"/>
                <a:ea typeface="+mn-ea"/>
                <a:cs typeface="+mn-cs"/>
              </a:rPr>
              <a:t>degree centrality</a:t>
            </a:r>
            <a:r>
              <a:rPr lang="en-US" sz="1200" b="0" i="0" kern="1200" dirty="0" smtClean="0">
                <a:solidFill>
                  <a:schemeClr val="tx1"/>
                </a:solidFill>
                <a:effectLst/>
                <a:latin typeface="+mn-lt"/>
                <a:ea typeface="+mn-ea"/>
                <a:cs typeface="+mn-cs"/>
              </a:rPr>
              <a:t>, which is defined as the number of links incident upon a node (i.e., the number of ties that a node has). The degree can be interpreted in terms of the immediate risk of a node for catching whatever is flowing through the network (such as a virus, or some information). In the case of a directed network (where ties have direction), we usually define two separate measures of degree centrality, namely </a:t>
            </a:r>
            <a:r>
              <a:rPr lang="en-US" sz="1200" b="0" i="0" u="none" strike="noStrike" kern="1200" dirty="0" smtClean="0">
                <a:solidFill>
                  <a:schemeClr val="tx1"/>
                </a:solidFill>
                <a:effectLst/>
                <a:latin typeface="+mn-lt"/>
                <a:ea typeface="+mn-ea"/>
                <a:cs typeface="+mn-cs"/>
                <a:hlinkClick r:id="rId3" tooltip="Indegree"/>
              </a:rPr>
              <a:t>indegree</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4" tooltip="Outdegree"/>
              </a:rPr>
              <a:t>outdegree</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5894C5D-CAB7-AD49-9E9C-BDBD3928A285}" type="slidenum">
              <a:rPr lang="en-US" smtClean="0"/>
              <a:t>4</a:t>
            </a:fld>
            <a:endParaRPr lang="en-US"/>
          </a:p>
        </p:txBody>
      </p:sp>
    </p:spTree>
    <p:extLst>
      <p:ext uri="{BB962C8B-B14F-4D97-AF65-F5344CB8AC3E}">
        <p14:creationId xmlns:p14="http://schemas.microsoft.com/office/powerpoint/2010/main" val="1208461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Key = degree</a:t>
            </a:r>
            <a:r>
              <a:rPr lang="en-US" altLang="zh-CN" baseline="0" dirty="0" smtClean="0"/>
              <a:t> </a:t>
            </a:r>
            <a:r>
              <a:rPr lang="en-US" altLang="zh-CN" baseline="0" dirty="0" err="1" smtClean="0"/>
              <a:t>i</a:t>
            </a:r>
            <a:r>
              <a:rPr lang="en-US" altLang="zh-CN" baseline="0" dirty="0" smtClean="0"/>
              <a:t>  /  value = frequency of degree </a:t>
            </a:r>
            <a:r>
              <a:rPr lang="en-US" altLang="zh-CN" baseline="0" dirty="0" err="1" smtClean="0"/>
              <a:t>i</a:t>
            </a:r>
            <a:endParaRPr lang="is-IS" dirty="0" smtClean="0"/>
          </a:p>
          <a:p>
            <a:r>
              <a:rPr lang="is-IS" dirty="0" smtClean="0"/>
              <a:t>dict_items([(1, 5689), (2, 4507), (3, 3937), (4, 3397), (5, 3036), (6, 2775), (7, 2389), (8, 2224), (9, 2115), (10, 1918), (11, 1752), (12, 1632), (13, 1499), (14, 1416), (15, 1300), (16, 1213), (17, 1225), (18, 1112), (19, 1093), (20, 973), (21, 943), (22, 893), (23, 847), (24, 819), (25, 724), (26, 730), (27, 721), (28, 656), (29, 619), (30, 620), (31, 561), (32, 547), (33, 516), (34, 494), (35, 474), (36, 468), (37, 420), (38, 460), (39, 437), (40, 384), (41, 379), (42, 412), (43, 365), (44, 337), (45, 345), (46, 341), (47, 311), (48, 262), (49, 252), (50, 248), (51, 279), (52, 242), (53, 240), (54, 226), (55, 214), (56, 201), (57, 230), (58, 190), (59, 211), (60, 187), (61, 197), (62, 176), (63, 175), (64, 162), (65, 158), (66, 160), (67, 133), (68, 148), (69, 140), (70, 128), (71, 140), (72, 114), (73, 112), (74, 104), (75, 121), (76, 112), (77, 95), (78, 109), (79, 101), (80, 99), (81, 86), (82, 76), (83, 96), (84, 103), (85, 80), (86, 81), (87, 83), (88, 92), (89, 82), (90, 74), (91, 75), (92, 58), (93, 66), (94, 69), (95, 74), (96, 64), (97, 65), (98, 78), (99, 47), (100, 43), (101, 65), (102, 43), (103, 55), (104, 46), (105, 57), (106, 51), (107, 47), (108, 40), (109, 53), (110, 49), (111, 43), (112, 47), (113, 25), (114, 42), (115, 38), (116, 34), (117, 37), (118, 44), (119, 30), (120, 36), (121, 38), (122, 37), (123, 42), (124, 34), (125, 23), (126, 25), (127, 26), (128, 23), (129, 32), (130, 32), (131, 21), (132, 19), (133, 28), (134, 32), (135, 22), (136, 17), (137, 21), (138, 20), (139, 29), (140, 30), (141, 22), (142, 28), (143, 24), (144, 25), (145, 22), (146, 19), (147, 26), (148, 23), (149, 20), (150, 25), (151, 14), (152, 21), (153, 18), (154, 20), (155, 18), (156, 19), (157, 19), (158, 18), (159, 21), (160, 15), (161, 20), (162, 11), (163, 13), (164, 18), (165, 15), (166, 14), (167, 14), (168, 10), (169, 12), (170, 11), (171, 18), (172, 12), (173, 18), (174, 23), (175, 10), (176, 13), (177, 21), (178, 9), (179, 11), (180, 12), (181, 9), (182, 14), (183, 21), (184, 16), (185, 11), (186, 13), (187, 17), (188, 18), (189, 8), (190, 13), (191, 13), (192, 9), (193, 8), (194, 13), (195, 7), (196, 10), (197, 3), (198, 15), (199, 11), (200, 7), (201, 8), (202, 13), (203, 8), (204, 14), (205, 12), (206, 5), (207, 4), (208, 5), (209, 7), (210, 6), (211, 9), (212, 16), (213, 5), (214, 13), (215, 11), (216, 11), (217, 9), (218, 5), (219, 5), (220, 10), (221, 8), (222, 4), (223, 6), (224, 8), (225, 11), (226, 15), (227, 3), (228, 7), (229, 4), (230, 11), (231, 3), (232, 6), (233, 9), (234, 4), (235, 9), (236, 4), (237, 4), (238, 10), (239, 8), (240, 3), (241, 5), (242, 5), (243, 5), (244, 2), (245, 1), (246, 7), (247, 3), (248, 2), (249, 4), (250, 6), (251, 4), (252, 1), (253, 3), (256, 1), (258, 2), (259, 4), (260, 3), (261, 2), (262, 2), (263, 1), (264, 3), (265, 3), (266, 3), (267, 1), (269, 4), (271, 3), (272, 4), (273, 2), (275, 1), (276, 4), (277, 1), (278, 2), (279, 2), (281, 1), (282, 2), (286, 2), (289, 2), (290, 1), (291, 1), (292, 1), (293, 1), (294, 1), (297, 1), (298, 2), (299, 1), (300, 2), (302, 1), (303, 2), (306, 2), (307, 1), (309, 2), (310, 2), (312, 1), (313, 2), (316, 1), (317, 2), (318, 1), (319, 1), (320, 3), (322, 1), (327, 1), (329, 2), (330, 1), (331, 1), (332, 1), (333, 1), (334, 2), (335, 1), (336, 1), (337, 1), (339, 2), (342, 1), (345, 1), (346, 1), (350, 1), (351, 1), (352, 1), (1205, 1), (354, 3), (356, 1), (357, 1), (359, 2), (361, 2), (363, 1), (364, 3), (1069, 1), (366, 1), (353, 1), (370, 1), (372, 1), (373, 2), (382, 1), (391, 2), (395, 1), (396, 1), (397, 2), (402, 1), (405, 1), (407, 1), (414, 1), (419, 1), (427, 1), (431, 2), (434, 1), (435, 1), (436, 1), (437, 1), (438, 1), (455, 1), (457, 1), (460, 1), (465, 1), (477, 1), (491, 1), (492, 1), (493, 1), (503, 1), (508, 1), (513, 1), (519, 1), (521, 1), (1111, 1), (526, 1), (530, 2), (544, 1), (546, 1), (575, 1), (581, 1), (603, 1), (630, 1), (631, 1), (659, 1), (687, 1), (705, 1), (713, 1), (719, 1), (724, 1), (365, 1), (1158, 1), (930, 1)])</a:t>
            </a:r>
            <a:endParaRPr lang="en-US" dirty="0"/>
          </a:p>
        </p:txBody>
      </p:sp>
      <p:sp>
        <p:nvSpPr>
          <p:cNvPr id="4" name="Slide Number Placeholder 3"/>
          <p:cNvSpPr>
            <a:spLocks noGrp="1"/>
          </p:cNvSpPr>
          <p:nvPr>
            <p:ph type="sldNum" sz="quarter" idx="10"/>
          </p:nvPr>
        </p:nvSpPr>
        <p:spPr/>
        <p:txBody>
          <a:bodyPr/>
          <a:lstStyle/>
          <a:p>
            <a:fld id="{45894C5D-CAB7-AD49-9E9C-BDBD3928A285}" type="slidenum">
              <a:rPr lang="en-US" smtClean="0"/>
              <a:t>5</a:t>
            </a:fld>
            <a:endParaRPr lang="en-US"/>
          </a:p>
        </p:txBody>
      </p:sp>
    </p:spTree>
    <p:extLst>
      <p:ext uri="{BB962C8B-B14F-4D97-AF65-F5344CB8AC3E}">
        <p14:creationId xmlns:p14="http://schemas.microsoft.com/office/powerpoint/2010/main" val="211809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a </a:t>
            </a:r>
            <a:r>
              <a:rPr lang="en-US" sz="1200" b="0" i="0" u="none" strike="noStrike" kern="1200" dirty="0" smtClean="0">
                <a:solidFill>
                  <a:schemeClr val="tx1"/>
                </a:solidFill>
                <a:effectLst/>
                <a:latin typeface="+mn-lt"/>
                <a:ea typeface="+mn-ea"/>
                <a:cs typeface="+mn-cs"/>
                <a:hlinkClick r:id="rId3" tooltip="Connected component (graph theory)"/>
              </a:rPr>
              <a:t>connected</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 tooltip="Graph (discrete mathematics)"/>
              </a:rPr>
              <a:t>graph</a:t>
            </a:r>
            <a:r>
              <a:rPr lang="en-US" sz="1200" b="0" i="0" kern="1200" dirty="0" smtClean="0">
                <a:solidFill>
                  <a:schemeClr val="tx1"/>
                </a:solidFill>
                <a:effectLst/>
                <a:latin typeface="+mn-lt"/>
                <a:ea typeface="+mn-ea"/>
                <a:cs typeface="+mn-cs"/>
              </a:rPr>
              <a:t>, the </a:t>
            </a:r>
            <a:r>
              <a:rPr lang="en-US" sz="1200" b="1" i="0" kern="1200" dirty="0" smtClean="0">
                <a:solidFill>
                  <a:schemeClr val="tx1"/>
                </a:solidFill>
                <a:effectLst/>
                <a:latin typeface="+mn-lt"/>
                <a:ea typeface="+mn-ea"/>
                <a:cs typeface="+mn-cs"/>
              </a:rPr>
              <a:t>closeness centrality</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closeness</a:t>
            </a:r>
            <a:r>
              <a:rPr lang="en-US" sz="1200" b="0" i="0" kern="1200" dirty="0" smtClean="0">
                <a:solidFill>
                  <a:schemeClr val="tx1"/>
                </a:solidFill>
                <a:effectLst/>
                <a:latin typeface="+mn-lt"/>
                <a:ea typeface="+mn-ea"/>
                <a:cs typeface="+mn-cs"/>
              </a:rPr>
              <a:t>) of a node is a measure of </a:t>
            </a:r>
            <a:r>
              <a:rPr lang="en-US" sz="1200" b="0" i="0" u="none" strike="noStrike" kern="1200" dirty="0" smtClean="0">
                <a:solidFill>
                  <a:schemeClr val="tx1"/>
                </a:solidFill>
                <a:effectLst/>
                <a:latin typeface="+mn-lt"/>
                <a:ea typeface="+mn-ea"/>
                <a:cs typeface="+mn-cs"/>
                <a:hlinkClick r:id="rId5" tooltip="Centrality"/>
              </a:rPr>
              <a:t>centrality</a:t>
            </a:r>
            <a:r>
              <a:rPr lang="en-US" sz="1200" b="0" i="0" kern="1200" dirty="0" smtClean="0">
                <a:solidFill>
                  <a:schemeClr val="tx1"/>
                </a:solidFill>
                <a:effectLst/>
                <a:latin typeface="+mn-lt"/>
                <a:ea typeface="+mn-ea"/>
                <a:cs typeface="+mn-cs"/>
              </a:rPr>
              <a:t> in a </a:t>
            </a:r>
            <a:r>
              <a:rPr lang="en-US" sz="1200" b="0" i="0" u="none" strike="noStrike" kern="1200" dirty="0" smtClean="0">
                <a:solidFill>
                  <a:schemeClr val="tx1"/>
                </a:solidFill>
                <a:effectLst/>
                <a:latin typeface="+mn-lt"/>
                <a:ea typeface="+mn-ea"/>
                <a:cs typeface="+mn-cs"/>
                <a:hlinkClick r:id="rId4" tooltip="Graph (discrete mathematics)"/>
              </a:rPr>
              <a:t>network</a:t>
            </a:r>
            <a:r>
              <a:rPr lang="en-US" sz="1200" b="0" i="0" kern="1200" dirty="0" smtClean="0">
                <a:solidFill>
                  <a:schemeClr val="tx1"/>
                </a:solidFill>
                <a:effectLst/>
                <a:latin typeface="+mn-lt"/>
                <a:ea typeface="+mn-ea"/>
                <a:cs typeface="+mn-cs"/>
              </a:rPr>
              <a:t>, calculated as the sum of the length of the </a:t>
            </a:r>
            <a:r>
              <a:rPr lang="en-US" sz="1200" b="0" i="0" u="none" strike="noStrike" kern="1200" dirty="0" smtClean="0">
                <a:solidFill>
                  <a:schemeClr val="tx1"/>
                </a:solidFill>
                <a:effectLst/>
                <a:latin typeface="+mn-lt"/>
                <a:ea typeface="+mn-ea"/>
                <a:cs typeface="+mn-cs"/>
                <a:hlinkClick r:id="rId6" tooltip="Shortest path problem"/>
              </a:rPr>
              <a:t>shortest paths</a:t>
            </a:r>
            <a:r>
              <a:rPr lang="en-US" sz="1200" b="0" i="0" kern="1200" dirty="0" smtClean="0">
                <a:solidFill>
                  <a:schemeClr val="tx1"/>
                </a:solidFill>
                <a:effectLst/>
                <a:latin typeface="+mn-lt"/>
                <a:ea typeface="+mn-ea"/>
                <a:cs typeface="+mn-cs"/>
              </a:rPr>
              <a:t> between the node and all other nodes in the graph. Thus the more central a node is, the closer it is to all other nodes.</a:t>
            </a:r>
          </a:p>
          <a:p>
            <a:r>
              <a:rPr lang="en-US" sz="1200" b="0" i="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Algorithm RAND: </a:t>
            </a:r>
            <a:endParaRPr lang="en-US" dirty="0" smtClean="0"/>
          </a:p>
          <a:p>
            <a:pPr marL="171450" indent="-171450">
              <a:buFont typeface="Arial" charset="0"/>
              <a:buChar char="•"/>
            </a:pPr>
            <a:r>
              <a:rPr lang="en-US" sz="1200" kern="1200" dirty="0" smtClean="0">
                <a:solidFill>
                  <a:schemeClr val="tx1"/>
                </a:solidFill>
                <a:effectLst/>
                <a:latin typeface="+mn-lt"/>
                <a:ea typeface="+mn-ea"/>
                <a:cs typeface="+mn-cs"/>
              </a:rPr>
              <a:t>Let k be the number of iterations needed to obtain the desired error bound. </a:t>
            </a:r>
          </a:p>
          <a:p>
            <a:pPr marL="171450" indent="-171450">
              <a:buFont typeface="Arial" charset="0"/>
              <a:buChar char="•"/>
            </a:pPr>
            <a:r>
              <a:rPr lang="en-US" sz="1200" kern="1200" dirty="0" smtClean="0">
                <a:solidFill>
                  <a:schemeClr val="tx1"/>
                </a:solidFill>
                <a:effectLst/>
                <a:latin typeface="+mn-lt"/>
                <a:ea typeface="+mn-ea"/>
                <a:cs typeface="+mn-cs"/>
              </a:rPr>
              <a:t>In iteration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 pick vertex vi uniformly at random from G and solve the SSSP problem with vi as the source. </a:t>
            </a:r>
          </a:p>
          <a:p>
            <a:pPr marL="171450" indent="-171450">
              <a:buFont typeface="Arial" charset="0"/>
              <a:buChar char="•"/>
            </a:pPr>
            <a:r>
              <a:rPr lang="en-US" sz="1200" kern="1200" dirty="0" smtClean="0">
                <a:solidFill>
                  <a:schemeClr val="tx1"/>
                </a:solidFill>
                <a:effectLst/>
                <a:latin typeface="+mn-lt"/>
                <a:ea typeface="+mn-ea"/>
                <a:cs typeface="+mn-cs"/>
              </a:rPr>
              <a:t>Let </a:t>
            </a:r>
            <a:r>
              <a:rPr lang="en-US" sz="1200" kern="1200" dirty="0" err="1" smtClean="0">
                <a:solidFill>
                  <a:schemeClr val="tx1"/>
                </a:solidFill>
                <a:effectLst/>
                <a:latin typeface="+mn-lt"/>
                <a:ea typeface="+mn-ea"/>
                <a:cs typeface="+mn-cs"/>
              </a:rPr>
              <a:t>C^u</a:t>
            </a:r>
            <a:r>
              <a:rPr lang="en-US" sz="1200" kern="1200" dirty="0" smtClean="0">
                <a:solidFill>
                  <a:schemeClr val="tx1"/>
                </a:solidFill>
                <a:effectLst/>
                <a:latin typeface="+mn-lt"/>
                <a:ea typeface="+mn-ea"/>
                <a:cs typeface="+mn-cs"/>
              </a:rPr>
              <a:t> be the centrality estimator for vertex u. </a:t>
            </a:r>
            <a:endParaRPr lang="en-US" dirty="0" smtClean="0"/>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5894C5D-CAB7-AD49-9E9C-BDBD3928A285}" type="slidenum">
              <a:rPr lang="en-US" smtClean="0"/>
              <a:t>7</a:t>
            </a:fld>
            <a:endParaRPr lang="en-US"/>
          </a:p>
        </p:txBody>
      </p:sp>
    </p:spTree>
    <p:extLst>
      <p:ext uri="{BB962C8B-B14F-4D97-AF65-F5344CB8AC3E}">
        <p14:creationId xmlns:p14="http://schemas.microsoft.com/office/powerpoint/2010/main" val="1850635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Test</a:t>
            </a:r>
            <a:r>
              <a:rPr lang="en-US" sz="1200" kern="1200" baseline="0" dirty="0" smtClean="0">
                <a:solidFill>
                  <a:schemeClr val="tx1"/>
                </a:solidFill>
                <a:effectLst/>
                <a:latin typeface="+mn-lt"/>
                <a:ea typeface="+mn-ea"/>
                <a:cs typeface="+mn-cs"/>
              </a:rPr>
              <a:t> : </a:t>
            </a:r>
          </a:p>
          <a:p>
            <a:r>
              <a:rPr lang="en-US" dirty="0" smtClean="0"/>
              <a:t>Pick random 5 targets </a:t>
            </a:r>
          </a:p>
          <a:p>
            <a:pPr lvl="1"/>
            <a:r>
              <a:rPr lang="en-US" dirty="0" smtClean="0"/>
              <a:t>from source : 119235800</a:t>
            </a:r>
          </a:p>
          <a:p>
            <a:pPr lvl="1"/>
            <a:r>
              <a:rPr lang="en-US" dirty="0" smtClean="0"/>
              <a:t>RAND Error 33.3%</a:t>
            </a:r>
          </a:p>
          <a:p>
            <a:pPr lvl="2"/>
            <a:r>
              <a:rPr lang="en-US" dirty="0" smtClean="0"/>
              <a:t>average distance  0.16666428900903985 </a:t>
            </a:r>
          </a:p>
          <a:p>
            <a:pPr lvl="2"/>
            <a:r>
              <a:rPr lang="en-US" dirty="0" smtClean="0"/>
              <a:t>time cost :  753.4092590808868</a:t>
            </a:r>
          </a:p>
          <a:p>
            <a:pPr lvl="2"/>
            <a:r>
              <a:rPr lang="en-US" dirty="0" smtClean="0"/>
              <a:t>Running time from  2017-06-26 21:35:28.779091 to 2017-06-26 21:48:02.188811</a:t>
            </a:r>
          </a:p>
          <a:p>
            <a:pPr lvl="1"/>
            <a:endParaRPr lang="en-US" dirty="0" smtClean="0"/>
          </a:p>
          <a:p>
            <a:pPr lvl="1"/>
            <a:r>
              <a:rPr lang="en-US" dirty="0" smtClean="0"/>
              <a:t>SSSP Ground truth </a:t>
            </a:r>
          </a:p>
          <a:p>
            <a:pPr lvl="2"/>
            <a:r>
              <a:rPr lang="en-US" dirty="0" smtClean="0"/>
              <a:t>closeness centrality  0.12952556936296022 </a:t>
            </a:r>
          </a:p>
          <a:p>
            <a:pPr lvl="2"/>
            <a:r>
              <a:rPr lang="en-US" dirty="0" smtClean="0"/>
              <a:t>time cost :  3082.8511850833893</a:t>
            </a:r>
          </a:p>
          <a:p>
            <a:pPr lvl="2"/>
            <a:r>
              <a:rPr lang="en-US" dirty="0" smtClean="0"/>
              <a:t>Running time from  2017-06-26 21:48:02.189050 to 2017-06-26 22:39:25.040632</a:t>
            </a:r>
          </a:p>
          <a:p>
            <a:r>
              <a:rPr lang="en-US" dirty="0" smtClean="0"/>
              <a:t>15</a:t>
            </a:r>
          </a:p>
          <a:p>
            <a:r>
              <a:rPr lang="en-US" dirty="0" smtClean="0"/>
              <a:t>from source : 15947380</a:t>
            </a:r>
          </a:p>
          <a:p>
            <a:r>
              <a:rPr lang="en-US" dirty="0" smtClean="0"/>
              <a:t>RAND-SSSP</a:t>
            </a:r>
          </a:p>
          <a:p>
            <a:r>
              <a:rPr lang="en-US" dirty="0" smtClean="0"/>
              <a:t>average distance  0.15624777094597486 </a:t>
            </a:r>
          </a:p>
          <a:p>
            <a:r>
              <a:rPr lang="en-US" dirty="0" smtClean="0"/>
              <a:t>time cost :  1376.8762879371643</a:t>
            </a:r>
          </a:p>
          <a:p>
            <a:r>
              <a:rPr lang="en-US" dirty="0" smtClean="0"/>
              <a:t>Running time from  2017-06-27 00:07:04.575226 to 2017-06-27 00:30:01.454099SSSP</a:t>
            </a:r>
          </a:p>
          <a:p>
            <a:endParaRPr lang="en-US" dirty="0" smtClean="0"/>
          </a:p>
          <a:p>
            <a:r>
              <a:rPr lang="en-US" dirty="0" smtClean="0"/>
              <a:t>from source : 2562661RAND-SSSPaverage distance  0.204078721235559 time cost :  1759.8332030773163Running time from  2017-06-27 00:51:12.140409 to 2017-06-27 01:20:31.973744SSSPcloseness centrality  0.17535661214707782 time cost :  29895.2809510231Running time from  2017-06-27 01:20:31.973924 to 2017-06-27 09:38:47.255262</a:t>
            </a:r>
          </a:p>
          <a:p>
            <a:endParaRPr lang="en-US" dirty="0" smtClean="0"/>
          </a:p>
          <a:p>
            <a:r>
              <a:rPr lang="en-US" dirty="0" smtClean="0"/>
              <a:t>/Applications/anaconda/</a:t>
            </a:r>
            <a:r>
              <a:rPr lang="en-US" dirty="0" err="1" smtClean="0"/>
              <a:t>envs</a:t>
            </a:r>
            <a:r>
              <a:rPr lang="en-US" dirty="0" smtClean="0"/>
              <a:t>/Python3.5/bin/python /Users/</a:t>
            </a:r>
            <a:r>
              <a:rPr lang="en-US" dirty="0" err="1" smtClean="0"/>
              <a:t>nanazhu</a:t>
            </a:r>
            <a:r>
              <a:rPr lang="en-US" dirty="0" smtClean="0"/>
              <a:t>/Documents/</a:t>
            </a:r>
            <a:r>
              <a:rPr lang="en-US" dirty="0" err="1" smtClean="0"/>
              <a:t>LosAlamos</a:t>
            </a:r>
            <a:r>
              <a:rPr lang="en-US" dirty="0" smtClean="0"/>
              <a:t>/</a:t>
            </a:r>
            <a:r>
              <a:rPr lang="en-US" dirty="0" err="1" smtClean="0"/>
              <a:t>demo_closeness.pyfrom</a:t>
            </a:r>
            <a:r>
              <a:rPr lang="en-US" dirty="0" smtClean="0"/>
              <a:t> source : 20583452RAND-SSSPaverage distance  0.27272338201479246 time cost :  1255.4970571994781Running time from  2017-06-27 00:50:17.598740 to 2017-06-27 01:11:13.096019SSSPcloseness centrality  0.23128115957330975 time cost :  30161.431552886963Running time from  2017-06-27 01:11:13.096310 to 2017-06-27 09:33:54.527927</a:t>
            </a:r>
          </a:p>
          <a:p>
            <a:endParaRPr lang="en-US" dirty="0" smtClean="0"/>
          </a:p>
          <a:p>
            <a:r>
              <a:rPr lang="en-US" dirty="0" smtClean="0"/>
              <a:t>from source : 135385447</a:t>
            </a:r>
          </a:p>
          <a:p>
            <a:r>
              <a:rPr lang="en-US" dirty="0" smtClean="0"/>
              <a:t>RAND-SSSP</a:t>
            </a:r>
          </a:p>
          <a:p>
            <a:r>
              <a:rPr lang="en-US" dirty="0" smtClean="0"/>
              <a:t>average distance  0.2049151094373441 </a:t>
            </a:r>
          </a:p>
          <a:p>
            <a:r>
              <a:rPr lang="en-US" dirty="0" smtClean="0"/>
              <a:t>time cost :  1073.5181941986084</a:t>
            </a:r>
          </a:p>
          <a:p>
            <a:r>
              <a:rPr lang="en-US" dirty="0" smtClean="0"/>
              <a:t>Running time from  2017-06-26 23:00:26.299118 to 2017-06-26 23:18:19.817383SSSP</a:t>
            </a:r>
          </a:p>
          <a:p>
            <a:endParaRPr lang="en-US" dirty="0" smtClean="0"/>
          </a:p>
          <a:p>
            <a:endParaRPr lang="en-US" dirty="0" smtClean="0"/>
          </a:p>
          <a:p>
            <a:r>
              <a:rPr lang="en-US" dirty="0" smtClean="0"/>
              <a:t>closeness centrality  0.18268581719429655 </a:t>
            </a:r>
          </a:p>
          <a:p>
            <a:r>
              <a:rPr lang="en-US" dirty="0" smtClean="0"/>
              <a:t>time cost :  2476.0539569854736</a:t>
            </a:r>
          </a:p>
          <a:p>
            <a:r>
              <a:rPr lang="en-US" dirty="0" smtClean="0"/>
              <a:t>Running time from  2017-06-26 23:18:19.817434 to 2017-06-26 23:59:35.871740</a:t>
            </a:r>
          </a:p>
          <a:p>
            <a:endParaRPr lang="en-US" dirty="0" smtClean="0"/>
          </a:p>
          <a:p>
            <a:endParaRPr lang="en-US" dirty="0" smtClean="0"/>
          </a:p>
          <a:p>
            <a:r>
              <a:rPr lang="en-US" dirty="0" smtClean="0"/>
              <a:t>/Applications/anaconda/</a:t>
            </a:r>
            <a:r>
              <a:rPr lang="en-US" dirty="0" err="1" smtClean="0"/>
              <a:t>envs</a:t>
            </a:r>
            <a:r>
              <a:rPr lang="en-US" dirty="0" smtClean="0"/>
              <a:t>/Python3.5/bin/python /Users/</a:t>
            </a:r>
            <a:r>
              <a:rPr lang="en-US" dirty="0" err="1" smtClean="0"/>
              <a:t>nanazhu</a:t>
            </a:r>
            <a:r>
              <a:rPr lang="en-US" dirty="0" smtClean="0"/>
              <a:t>/Documents/</a:t>
            </a:r>
            <a:r>
              <a:rPr lang="en-US" dirty="0" err="1" smtClean="0"/>
              <a:t>LosAlamos</a:t>
            </a:r>
            <a:r>
              <a:rPr lang="en-US" dirty="0" smtClean="0"/>
              <a:t>/</a:t>
            </a:r>
            <a:r>
              <a:rPr lang="en-US" dirty="0" err="1" smtClean="0"/>
              <a:t>demo_closeness.pyfrom</a:t>
            </a:r>
            <a:r>
              <a:rPr lang="en-US" dirty="0" smtClean="0"/>
              <a:t> source : 222563776RAND-SSSPaverage distance  0.2380918414414855 time cost :  115.63086080551147Running time from  2017-06-27 00:50:10.568065 to 2017-06-27 00:52:06.199228SSSPcloseness centrality  0.18625166400514415 time cost :  8149.327466964722Running time from  2017-06-27 00:52:06.199389 to 2017-06-27 03:07:55.527067</a:t>
            </a:r>
          </a:p>
          <a:p>
            <a:endParaRPr lang="en-US" dirty="0" smtClean="0"/>
          </a:p>
          <a:p>
            <a:endParaRPr lang="en-US" dirty="0" smtClean="0"/>
          </a:p>
          <a:p>
            <a:r>
              <a:rPr lang="en-US" dirty="0" smtClean="0"/>
              <a:t>/Applications/anaconda/</a:t>
            </a:r>
            <a:r>
              <a:rPr lang="en-US" dirty="0" err="1" smtClean="0"/>
              <a:t>envs</a:t>
            </a:r>
            <a:r>
              <a:rPr lang="en-US" dirty="0" smtClean="0"/>
              <a:t>/Python3.5/bin/python /Users/</a:t>
            </a:r>
            <a:r>
              <a:rPr lang="en-US" dirty="0" err="1" smtClean="0"/>
              <a:t>nanazhu</a:t>
            </a:r>
            <a:r>
              <a:rPr lang="en-US" dirty="0" smtClean="0"/>
              <a:t>/Documents/</a:t>
            </a:r>
            <a:r>
              <a:rPr lang="en-US" dirty="0" err="1" smtClean="0"/>
              <a:t>LosAlamos</a:t>
            </a:r>
            <a:r>
              <a:rPr lang="en-US" dirty="0" smtClean="0"/>
              <a:t>/</a:t>
            </a:r>
            <a:r>
              <a:rPr lang="en-US" dirty="0" err="1" smtClean="0"/>
              <a:t>demo_closeness.pyfrom</a:t>
            </a:r>
            <a:r>
              <a:rPr lang="en-US" dirty="0" smtClean="0"/>
              <a:t> source : 222563776RAND-SSSPsample_k 35average distance  0.2160463005672739 time cost :  662.5095179080963Running time from  2017-06-27 10:45:17.129137 to 2017-06-27 10:56:19.639102Process finished with exit code 0</a:t>
            </a:r>
          </a:p>
          <a:p>
            <a:endParaRPr lang="en-US" dirty="0" smtClean="0"/>
          </a:p>
          <a:p>
            <a:r>
              <a:rPr lang="en-US" dirty="0" smtClean="0"/>
              <a:t>from source : 222563776RAND-SSSPsample_k 30average distance  0.21897497826005236 time cost :  2753.6742689609528Running time from  2017-06-27 09:47:19.581561 to 2017-06-27 10:33:13.256558Process finished with exit code 0</a:t>
            </a:r>
          </a:p>
          <a:p>
            <a:endParaRPr lang="en-US" dirty="0" smtClean="0"/>
          </a:p>
          <a:p>
            <a:endParaRPr lang="en-US" dirty="0" smtClean="0"/>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5894C5D-CAB7-AD49-9E9C-BDBD3928A285}" type="slidenum">
              <a:rPr lang="en-US" smtClean="0"/>
              <a:t>8</a:t>
            </a:fld>
            <a:endParaRPr lang="en-US"/>
          </a:p>
        </p:txBody>
      </p:sp>
    </p:spTree>
    <p:extLst>
      <p:ext uri="{BB962C8B-B14F-4D97-AF65-F5344CB8AC3E}">
        <p14:creationId xmlns:p14="http://schemas.microsoft.com/office/powerpoint/2010/main" val="1806539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a:t>
            </a:r>
            <a:r>
              <a:rPr lang="en-US" sz="1200" b="0" i="0" u="none" strike="noStrike" kern="1200" dirty="0" smtClean="0">
                <a:solidFill>
                  <a:schemeClr val="tx1"/>
                </a:solidFill>
                <a:effectLst/>
                <a:latin typeface="+mn-lt"/>
                <a:ea typeface="+mn-ea"/>
                <a:cs typeface="+mn-cs"/>
                <a:hlinkClick r:id="rId3" tooltip="Graph theory"/>
              </a:rPr>
              <a:t>graph theory</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betweenness</a:t>
            </a:r>
            <a:r>
              <a:rPr lang="en-US" sz="1200" b="1" i="0" kern="1200" dirty="0" smtClean="0">
                <a:solidFill>
                  <a:schemeClr val="tx1"/>
                </a:solidFill>
                <a:effectLst/>
                <a:latin typeface="+mn-lt"/>
                <a:ea typeface="+mn-ea"/>
                <a:cs typeface="+mn-cs"/>
              </a:rPr>
              <a:t> centrality</a:t>
            </a:r>
            <a:r>
              <a:rPr lang="en-US" sz="1200" b="0" i="0" kern="1200" dirty="0" smtClean="0">
                <a:solidFill>
                  <a:schemeClr val="tx1"/>
                </a:solidFill>
                <a:effectLst/>
                <a:latin typeface="+mn-lt"/>
                <a:ea typeface="+mn-ea"/>
                <a:cs typeface="+mn-cs"/>
              </a:rPr>
              <a:t> is a measure of </a:t>
            </a:r>
            <a:r>
              <a:rPr lang="en-US" sz="1200" b="0" i="0" u="none" strike="noStrike" kern="1200" dirty="0" smtClean="0">
                <a:solidFill>
                  <a:schemeClr val="tx1"/>
                </a:solidFill>
                <a:effectLst/>
                <a:latin typeface="+mn-lt"/>
                <a:ea typeface="+mn-ea"/>
                <a:cs typeface="+mn-cs"/>
                <a:hlinkClick r:id="rId4" tooltip="Centrality"/>
              </a:rPr>
              <a:t>centrality</a:t>
            </a:r>
            <a:r>
              <a:rPr lang="en-US" sz="1200" b="0" i="0" kern="1200" dirty="0" smtClean="0">
                <a:solidFill>
                  <a:schemeClr val="tx1"/>
                </a:solidFill>
                <a:effectLst/>
                <a:latin typeface="+mn-lt"/>
                <a:ea typeface="+mn-ea"/>
                <a:cs typeface="+mn-cs"/>
              </a:rPr>
              <a:t> in a </a:t>
            </a:r>
            <a:r>
              <a:rPr lang="en-US" sz="1200" b="0" i="0" u="none" strike="noStrike" kern="1200" dirty="0" smtClean="0">
                <a:solidFill>
                  <a:schemeClr val="tx1"/>
                </a:solidFill>
                <a:effectLst/>
                <a:latin typeface="+mn-lt"/>
                <a:ea typeface="+mn-ea"/>
                <a:cs typeface="+mn-cs"/>
                <a:hlinkClick r:id="rId5" tooltip="Graph (discrete mathematics)"/>
              </a:rPr>
              <a:t>graph</a:t>
            </a:r>
            <a:r>
              <a:rPr lang="en-US" sz="1200" b="0" i="0" kern="1200" dirty="0" smtClean="0">
                <a:solidFill>
                  <a:schemeClr val="tx1"/>
                </a:solidFill>
                <a:effectLst/>
                <a:latin typeface="+mn-lt"/>
                <a:ea typeface="+mn-ea"/>
                <a:cs typeface="+mn-cs"/>
              </a:rPr>
              <a:t> based on </a:t>
            </a:r>
            <a:r>
              <a:rPr lang="en-US" sz="1200" b="0" i="0" u="none" strike="noStrike" kern="1200" dirty="0" smtClean="0">
                <a:solidFill>
                  <a:schemeClr val="tx1"/>
                </a:solidFill>
                <a:effectLst/>
                <a:latin typeface="+mn-lt"/>
                <a:ea typeface="+mn-ea"/>
                <a:cs typeface="+mn-cs"/>
                <a:hlinkClick r:id="rId6" tooltip="Shortest path problem"/>
              </a:rPr>
              <a:t>shortest paths</a:t>
            </a:r>
            <a:r>
              <a:rPr lang="en-US" sz="1200" b="0" i="0" kern="1200" dirty="0" smtClean="0">
                <a:solidFill>
                  <a:schemeClr val="tx1"/>
                </a:solidFill>
                <a:effectLst/>
                <a:latin typeface="+mn-lt"/>
                <a:ea typeface="+mn-ea"/>
                <a:cs typeface="+mn-cs"/>
              </a:rPr>
              <a:t>. For every pair of vertices in a connected graph, there exists at least one shortest path between the vertices such that either the number of edges that the path passes through (for unweighted graphs) or the sum of the weights of the edges (for weighted graphs) is minimized. The </a:t>
            </a:r>
            <a:r>
              <a:rPr lang="en-US" sz="1200" b="0" i="0" kern="1200" dirty="0" err="1" smtClean="0">
                <a:solidFill>
                  <a:schemeClr val="tx1"/>
                </a:solidFill>
                <a:effectLst/>
                <a:latin typeface="+mn-lt"/>
                <a:ea typeface="+mn-ea"/>
                <a:cs typeface="+mn-cs"/>
              </a:rPr>
              <a:t>betweenness</a:t>
            </a:r>
            <a:r>
              <a:rPr lang="en-US" sz="1200" b="0" i="0" kern="1200" dirty="0" smtClean="0">
                <a:solidFill>
                  <a:schemeClr val="tx1"/>
                </a:solidFill>
                <a:effectLst/>
                <a:latin typeface="+mn-lt"/>
                <a:ea typeface="+mn-ea"/>
                <a:cs typeface="+mn-cs"/>
              </a:rPr>
              <a:t> centrality for each </a:t>
            </a:r>
            <a:r>
              <a:rPr lang="en-US" sz="1200" b="0" i="0" u="none" strike="noStrike" kern="1200" dirty="0" smtClean="0">
                <a:solidFill>
                  <a:schemeClr val="tx1"/>
                </a:solidFill>
                <a:effectLst/>
                <a:latin typeface="+mn-lt"/>
                <a:ea typeface="+mn-ea"/>
                <a:cs typeface="+mn-cs"/>
                <a:hlinkClick r:id="rId7" tooltip="Vertex (graph theory)"/>
              </a:rPr>
              <a:t>vertex</a:t>
            </a:r>
            <a:r>
              <a:rPr lang="en-US" sz="1200" b="0" i="0" kern="1200" dirty="0" smtClean="0">
                <a:solidFill>
                  <a:schemeClr val="tx1"/>
                </a:solidFill>
                <a:effectLst/>
                <a:latin typeface="+mn-lt"/>
                <a:ea typeface="+mn-ea"/>
                <a:cs typeface="+mn-cs"/>
              </a:rPr>
              <a:t> is the number of these shortest paths that pass through the vertex.</a:t>
            </a:r>
          </a:p>
          <a:p>
            <a:r>
              <a:rPr lang="en-US" sz="1200" b="0" i="0" kern="1200" dirty="0" smtClean="0">
                <a:solidFill>
                  <a:schemeClr val="tx1"/>
                </a:solidFill>
                <a:effectLst/>
                <a:latin typeface="+mn-lt"/>
                <a:ea typeface="+mn-ea"/>
                <a:cs typeface="+mn-cs"/>
              </a:rPr>
              <a:t>Betweenness centrality finds wide application in </a:t>
            </a:r>
            <a:r>
              <a:rPr lang="en-US" sz="1200" b="0" i="0" u="none" strike="noStrike" kern="1200" dirty="0" smtClean="0">
                <a:solidFill>
                  <a:schemeClr val="tx1"/>
                </a:solidFill>
                <a:effectLst/>
                <a:latin typeface="+mn-lt"/>
                <a:ea typeface="+mn-ea"/>
                <a:cs typeface="+mn-cs"/>
                <a:hlinkClick r:id="rId8" tooltip="Network theory"/>
              </a:rPr>
              <a:t>network theory</a:t>
            </a:r>
            <a:r>
              <a:rPr lang="en-US" sz="1200" b="0" i="0" kern="1200" dirty="0" smtClean="0">
                <a:solidFill>
                  <a:schemeClr val="tx1"/>
                </a:solidFill>
                <a:effectLst/>
                <a:latin typeface="+mn-lt"/>
                <a:ea typeface="+mn-ea"/>
                <a:cs typeface="+mn-cs"/>
              </a:rPr>
              <a:t>: it represents the degree of which nodes stand between each other. </a:t>
            </a:r>
          </a:p>
          <a:p>
            <a:endParaRPr lang="en-US" dirty="0" smtClean="0"/>
          </a:p>
          <a:p>
            <a:r>
              <a:rPr lang="en-US" sz="1200" b="0" i="0" kern="1200" dirty="0" smtClean="0">
                <a:solidFill>
                  <a:schemeClr val="tx1"/>
                </a:solidFill>
                <a:effectLst/>
                <a:latin typeface="+mn-lt"/>
                <a:ea typeface="+mn-ea"/>
                <a:cs typeface="+mn-cs"/>
              </a:rPr>
              <a:t>For example, in a </a:t>
            </a:r>
            <a:r>
              <a:rPr lang="en-US" sz="1200" b="0" i="0" u="none" strike="noStrike" kern="1200" dirty="0" smtClean="0">
                <a:solidFill>
                  <a:schemeClr val="tx1"/>
                </a:solidFill>
                <a:effectLst/>
                <a:latin typeface="+mn-lt"/>
                <a:ea typeface="+mn-ea"/>
                <a:cs typeface="+mn-cs"/>
                <a:hlinkClick r:id="rId9" tooltip="Telecommunications network"/>
              </a:rPr>
              <a:t>telecommunications network</a:t>
            </a:r>
            <a:r>
              <a:rPr lang="en-US" sz="1200" b="0" i="0" kern="1200" dirty="0" smtClean="0">
                <a:solidFill>
                  <a:schemeClr val="tx1"/>
                </a:solidFill>
                <a:effectLst/>
                <a:latin typeface="+mn-lt"/>
                <a:ea typeface="+mn-ea"/>
                <a:cs typeface="+mn-cs"/>
              </a:rPr>
              <a:t>, a node with higher </a:t>
            </a:r>
            <a:r>
              <a:rPr lang="en-US" sz="1200" b="0" i="0" kern="1200" dirty="0" err="1" smtClean="0">
                <a:solidFill>
                  <a:schemeClr val="tx1"/>
                </a:solidFill>
                <a:effectLst/>
                <a:latin typeface="+mn-lt"/>
                <a:ea typeface="+mn-ea"/>
                <a:cs typeface="+mn-cs"/>
              </a:rPr>
              <a:t>betweenness</a:t>
            </a:r>
            <a:r>
              <a:rPr lang="en-US" sz="1200" b="0" i="0" kern="1200" dirty="0" smtClean="0">
                <a:solidFill>
                  <a:schemeClr val="tx1"/>
                </a:solidFill>
                <a:effectLst/>
                <a:latin typeface="+mn-lt"/>
                <a:ea typeface="+mn-ea"/>
                <a:cs typeface="+mn-cs"/>
              </a:rPr>
              <a:t> centrality would have more control over the network, because more information will pass through that node. Betweenness centrality was devised as a general measure of centrality:</a:t>
            </a:r>
            <a:r>
              <a:rPr lang="en-US" sz="1200" b="0" i="0" u="none" strike="noStrike" kern="1200" baseline="30000" dirty="0" smtClean="0">
                <a:solidFill>
                  <a:schemeClr val="tx1"/>
                </a:solidFill>
                <a:effectLst/>
                <a:latin typeface="+mn-lt"/>
                <a:ea typeface="+mn-ea"/>
                <a:cs typeface="+mn-cs"/>
                <a:hlinkClick r:id="rId10"/>
              </a:rPr>
              <a:t>[1]</a:t>
            </a:r>
            <a:r>
              <a:rPr lang="en-US" sz="1200" b="0" i="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45894C5D-CAB7-AD49-9E9C-BDBD3928A285}" type="slidenum">
              <a:rPr lang="en-US" smtClean="0"/>
              <a:t>9</a:t>
            </a:fld>
            <a:endParaRPr lang="en-US"/>
          </a:p>
        </p:txBody>
      </p:sp>
    </p:spTree>
    <p:extLst>
      <p:ext uri="{BB962C8B-B14F-4D97-AF65-F5344CB8AC3E}">
        <p14:creationId xmlns:p14="http://schemas.microsoft.com/office/powerpoint/2010/main" val="1324617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one</a:t>
            </a:r>
            <a:r>
              <a:rPr lang="en-US" baseline="0" dirty="0" smtClean="0"/>
              <a:t> SSSP calculation from the </a:t>
            </a:r>
            <a:r>
              <a:rPr lang="en-US" dirty="0" smtClean="0"/>
              <a:t>Algorithm</a:t>
            </a:r>
            <a:r>
              <a:rPr lang="en-US" baseline="30000" dirty="0" smtClean="0"/>
              <a:t>[4]</a:t>
            </a:r>
            <a:r>
              <a:rPr lang="en-US" baseline="0" dirty="0" smtClean="0"/>
              <a:t>  , take time : </a:t>
            </a:r>
            <a:endParaRPr lang="en-US" dirty="0" smtClean="0"/>
          </a:p>
          <a:p>
            <a:r>
              <a:rPr lang="en-US" dirty="0" smtClean="0"/>
              <a:t>start from node : 53870594 start: 2017-06-29 23:49:10.150589 end: 2017-06-29 23:51:13.000150</a:t>
            </a:r>
          </a:p>
          <a:p>
            <a:r>
              <a:rPr lang="en-US" dirty="0" smtClean="0"/>
              <a:t>And for all</a:t>
            </a:r>
            <a:r>
              <a:rPr lang="en-US" baseline="0" dirty="0" smtClean="0"/>
              <a:t> the 7K+ nodes it will take longer day than we wish to see and also this algorithm is used in </a:t>
            </a:r>
            <a:r>
              <a:rPr lang="en-US" baseline="0" dirty="0" err="1" smtClean="0"/>
              <a:t>Gephi</a:t>
            </a:r>
            <a:endParaRPr lang="en-US" dirty="0"/>
          </a:p>
        </p:txBody>
      </p:sp>
      <p:sp>
        <p:nvSpPr>
          <p:cNvPr id="4" name="Slide Number Placeholder 3"/>
          <p:cNvSpPr>
            <a:spLocks noGrp="1"/>
          </p:cNvSpPr>
          <p:nvPr>
            <p:ph type="sldNum" sz="quarter" idx="10"/>
          </p:nvPr>
        </p:nvSpPr>
        <p:spPr/>
        <p:txBody>
          <a:bodyPr/>
          <a:lstStyle/>
          <a:p>
            <a:fld id="{45894C5D-CAB7-AD49-9E9C-BDBD3928A285}" type="slidenum">
              <a:rPr lang="en-US" smtClean="0"/>
              <a:t>10</a:t>
            </a:fld>
            <a:endParaRPr lang="en-US"/>
          </a:p>
        </p:txBody>
      </p:sp>
    </p:spTree>
    <p:extLst>
      <p:ext uri="{BB962C8B-B14F-4D97-AF65-F5344CB8AC3E}">
        <p14:creationId xmlns:p14="http://schemas.microsoft.com/office/powerpoint/2010/main" val="447934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iteration : </a:t>
            </a:r>
            <a:endParaRPr lang="en-US" dirty="0" smtClean="0"/>
          </a:p>
          <a:p>
            <a:r>
              <a:rPr lang="en-US" dirty="0" smtClean="0"/>
              <a:t>VD_G is 5717</a:t>
            </a:r>
          </a:p>
          <a:p>
            <a:r>
              <a:rPr lang="en-US" dirty="0" smtClean="0"/>
              <a:t>r is  2861</a:t>
            </a:r>
          </a:p>
          <a:p>
            <a:r>
              <a:rPr lang="en-US" dirty="0" smtClean="0"/>
              <a:t>start node is: 536799668 stop node is  33612973</a:t>
            </a:r>
          </a:p>
          <a:p>
            <a:r>
              <a:rPr lang="en-US" dirty="0" smtClean="0"/>
              <a:t>start time : 2017-06-29 23:53:06.804896 end time: 2017-06-29 23:53:22.720621</a:t>
            </a:r>
            <a:endParaRPr lang="en-US" dirty="0"/>
          </a:p>
        </p:txBody>
      </p:sp>
      <p:sp>
        <p:nvSpPr>
          <p:cNvPr id="4" name="Slide Number Placeholder 3"/>
          <p:cNvSpPr>
            <a:spLocks noGrp="1"/>
          </p:cNvSpPr>
          <p:nvPr>
            <p:ph type="sldNum" sz="quarter" idx="10"/>
          </p:nvPr>
        </p:nvSpPr>
        <p:spPr/>
        <p:txBody>
          <a:bodyPr/>
          <a:lstStyle/>
          <a:p>
            <a:fld id="{45894C5D-CAB7-AD49-9E9C-BDBD3928A285}" type="slidenum">
              <a:rPr lang="en-US" smtClean="0"/>
              <a:t>11</a:t>
            </a:fld>
            <a:endParaRPr lang="en-US"/>
          </a:p>
        </p:txBody>
      </p:sp>
    </p:spTree>
    <p:extLst>
      <p:ext uri="{BB962C8B-B14F-4D97-AF65-F5344CB8AC3E}">
        <p14:creationId xmlns:p14="http://schemas.microsoft.com/office/powerpoint/2010/main" val="1584536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894C5D-CAB7-AD49-9E9C-BDBD3928A285}" type="slidenum">
              <a:rPr lang="en-US" smtClean="0"/>
              <a:t>12</a:t>
            </a:fld>
            <a:endParaRPr lang="en-US"/>
          </a:p>
        </p:txBody>
      </p:sp>
    </p:spTree>
    <p:extLst>
      <p:ext uri="{BB962C8B-B14F-4D97-AF65-F5344CB8AC3E}">
        <p14:creationId xmlns:p14="http://schemas.microsoft.com/office/powerpoint/2010/main" val="1746430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3E5E5C-1870-664F-87BE-245AC9A95951}" type="datetimeFigureOut">
              <a:rPr lang="en-US" smtClean="0"/>
              <a:t>6/30/17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085CF-98FF-D14E-BBB1-B248CDF3237B}" type="slidenum">
              <a:rPr lang="en-US" smtClean="0"/>
              <a:t>‹#›</a:t>
            </a:fld>
            <a:endParaRPr lang="en-US"/>
          </a:p>
        </p:txBody>
      </p:sp>
    </p:spTree>
    <p:extLst>
      <p:ext uri="{BB962C8B-B14F-4D97-AF65-F5344CB8AC3E}">
        <p14:creationId xmlns:p14="http://schemas.microsoft.com/office/powerpoint/2010/main" val="391560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3E5E5C-1870-664F-87BE-245AC9A95951}" type="datetimeFigureOut">
              <a:rPr lang="en-US" smtClean="0"/>
              <a:t>6/30/17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085CF-98FF-D14E-BBB1-B248CDF3237B}" type="slidenum">
              <a:rPr lang="en-US" smtClean="0"/>
              <a:t>‹#›</a:t>
            </a:fld>
            <a:endParaRPr lang="en-US"/>
          </a:p>
        </p:txBody>
      </p:sp>
    </p:spTree>
    <p:extLst>
      <p:ext uri="{BB962C8B-B14F-4D97-AF65-F5344CB8AC3E}">
        <p14:creationId xmlns:p14="http://schemas.microsoft.com/office/powerpoint/2010/main" val="1873416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3E5E5C-1870-664F-87BE-245AC9A95951}" type="datetimeFigureOut">
              <a:rPr lang="en-US" smtClean="0"/>
              <a:t>6/30/17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085CF-98FF-D14E-BBB1-B248CDF3237B}" type="slidenum">
              <a:rPr lang="en-US" smtClean="0"/>
              <a:t>‹#›</a:t>
            </a:fld>
            <a:endParaRPr lang="en-US"/>
          </a:p>
        </p:txBody>
      </p:sp>
    </p:spTree>
    <p:extLst>
      <p:ext uri="{BB962C8B-B14F-4D97-AF65-F5344CB8AC3E}">
        <p14:creationId xmlns:p14="http://schemas.microsoft.com/office/powerpoint/2010/main" val="104370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3E5E5C-1870-664F-87BE-245AC9A95951}" type="datetimeFigureOut">
              <a:rPr lang="en-US" smtClean="0"/>
              <a:t>6/30/17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085CF-98FF-D14E-BBB1-B248CDF3237B}" type="slidenum">
              <a:rPr lang="en-US" smtClean="0"/>
              <a:t>‹#›</a:t>
            </a:fld>
            <a:endParaRPr lang="en-US"/>
          </a:p>
        </p:txBody>
      </p:sp>
    </p:spTree>
    <p:extLst>
      <p:ext uri="{BB962C8B-B14F-4D97-AF65-F5344CB8AC3E}">
        <p14:creationId xmlns:p14="http://schemas.microsoft.com/office/powerpoint/2010/main" val="1063731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3E5E5C-1870-664F-87BE-245AC9A95951}" type="datetimeFigureOut">
              <a:rPr lang="en-US" smtClean="0"/>
              <a:t>6/30/17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085CF-98FF-D14E-BBB1-B248CDF3237B}" type="slidenum">
              <a:rPr lang="en-US" smtClean="0"/>
              <a:t>‹#›</a:t>
            </a:fld>
            <a:endParaRPr lang="en-US"/>
          </a:p>
        </p:txBody>
      </p:sp>
    </p:spTree>
    <p:extLst>
      <p:ext uri="{BB962C8B-B14F-4D97-AF65-F5344CB8AC3E}">
        <p14:creationId xmlns:p14="http://schemas.microsoft.com/office/powerpoint/2010/main" val="334833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3E5E5C-1870-664F-87BE-245AC9A95951}" type="datetimeFigureOut">
              <a:rPr lang="en-US" smtClean="0"/>
              <a:t>6/30/17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D085CF-98FF-D14E-BBB1-B248CDF3237B}" type="slidenum">
              <a:rPr lang="en-US" smtClean="0"/>
              <a:t>‹#›</a:t>
            </a:fld>
            <a:endParaRPr lang="en-US"/>
          </a:p>
        </p:txBody>
      </p:sp>
    </p:spTree>
    <p:extLst>
      <p:ext uri="{BB962C8B-B14F-4D97-AF65-F5344CB8AC3E}">
        <p14:creationId xmlns:p14="http://schemas.microsoft.com/office/powerpoint/2010/main" val="1134252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3E5E5C-1870-664F-87BE-245AC9A95951}" type="datetimeFigureOut">
              <a:rPr lang="en-US" smtClean="0"/>
              <a:t>6/30/17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D085CF-98FF-D14E-BBB1-B248CDF3237B}" type="slidenum">
              <a:rPr lang="en-US" smtClean="0"/>
              <a:t>‹#›</a:t>
            </a:fld>
            <a:endParaRPr lang="en-US"/>
          </a:p>
        </p:txBody>
      </p:sp>
    </p:spTree>
    <p:extLst>
      <p:ext uri="{BB962C8B-B14F-4D97-AF65-F5344CB8AC3E}">
        <p14:creationId xmlns:p14="http://schemas.microsoft.com/office/powerpoint/2010/main" val="167466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3E5E5C-1870-664F-87BE-245AC9A95951}" type="datetimeFigureOut">
              <a:rPr lang="en-US" smtClean="0"/>
              <a:t>6/30/17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D085CF-98FF-D14E-BBB1-B248CDF3237B}" type="slidenum">
              <a:rPr lang="en-US" smtClean="0"/>
              <a:t>‹#›</a:t>
            </a:fld>
            <a:endParaRPr lang="en-US"/>
          </a:p>
        </p:txBody>
      </p:sp>
    </p:spTree>
    <p:extLst>
      <p:ext uri="{BB962C8B-B14F-4D97-AF65-F5344CB8AC3E}">
        <p14:creationId xmlns:p14="http://schemas.microsoft.com/office/powerpoint/2010/main" val="1408610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3E5E5C-1870-664F-87BE-245AC9A95951}" type="datetimeFigureOut">
              <a:rPr lang="en-US" smtClean="0"/>
              <a:t>6/30/17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D085CF-98FF-D14E-BBB1-B248CDF3237B}" type="slidenum">
              <a:rPr lang="en-US" smtClean="0"/>
              <a:t>‹#›</a:t>
            </a:fld>
            <a:endParaRPr lang="en-US"/>
          </a:p>
        </p:txBody>
      </p:sp>
    </p:spTree>
    <p:extLst>
      <p:ext uri="{BB962C8B-B14F-4D97-AF65-F5344CB8AC3E}">
        <p14:creationId xmlns:p14="http://schemas.microsoft.com/office/powerpoint/2010/main" val="659705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3E5E5C-1870-664F-87BE-245AC9A95951}" type="datetimeFigureOut">
              <a:rPr lang="en-US" smtClean="0"/>
              <a:t>6/30/17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D085CF-98FF-D14E-BBB1-B248CDF3237B}" type="slidenum">
              <a:rPr lang="en-US" smtClean="0"/>
              <a:t>‹#›</a:t>
            </a:fld>
            <a:endParaRPr lang="en-US"/>
          </a:p>
        </p:txBody>
      </p:sp>
    </p:spTree>
    <p:extLst>
      <p:ext uri="{BB962C8B-B14F-4D97-AF65-F5344CB8AC3E}">
        <p14:creationId xmlns:p14="http://schemas.microsoft.com/office/powerpoint/2010/main" val="209243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3E5E5C-1870-664F-87BE-245AC9A95951}" type="datetimeFigureOut">
              <a:rPr lang="en-US" smtClean="0"/>
              <a:t>6/30/17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D085CF-98FF-D14E-BBB1-B248CDF3237B}" type="slidenum">
              <a:rPr lang="en-US" smtClean="0"/>
              <a:t>‹#›</a:t>
            </a:fld>
            <a:endParaRPr lang="en-US"/>
          </a:p>
        </p:txBody>
      </p:sp>
    </p:spTree>
    <p:extLst>
      <p:ext uri="{BB962C8B-B14F-4D97-AF65-F5344CB8AC3E}">
        <p14:creationId xmlns:p14="http://schemas.microsoft.com/office/powerpoint/2010/main" val="13294635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3E5E5C-1870-664F-87BE-245AC9A95951}" type="datetimeFigureOut">
              <a:rPr lang="en-US" smtClean="0"/>
              <a:t>6/30/17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D085CF-98FF-D14E-BBB1-B248CDF3237B}" type="slidenum">
              <a:rPr lang="en-US" smtClean="0"/>
              <a:t>‹#›</a:t>
            </a:fld>
            <a:endParaRPr lang="en-US"/>
          </a:p>
        </p:txBody>
      </p:sp>
    </p:spTree>
    <p:extLst>
      <p:ext uri="{BB962C8B-B14F-4D97-AF65-F5344CB8AC3E}">
        <p14:creationId xmlns:p14="http://schemas.microsoft.com/office/powerpoint/2010/main" val="989370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Centrality" TargetMode="External"/><Relationship Id="rId4" Type="http://schemas.openxmlformats.org/officeDocument/2006/relationships/hyperlink" Target="http://www.dis.uniroma1.it/~bonifaci/semcn/centrality.pdf"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Centrality</a:t>
            </a:r>
            <a:endParaRPr lang="en-US" dirty="0"/>
          </a:p>
        </p:txBody>
      </p:sp>
      <p:sp>
        <p:nvSpPr>
          <p:cNvPr id="3" name="Subtitle 2"/>
          <p:cNvSpPr>
            <a:spLocks noGrp="1"/>
          </p:cNvSpPr>
          <p:nvPr>
            <p:ph type="subTitle" idx="1"/>
          </p:nvPr>
        </p:nvSpPr>
        <p:spPr/>
        <p:txBody>
          <a:bodyPr/>
          <a:lstStyle/>
          <a:p>
            <a:r>
              <a:rPr lang="en-US" dirty="0" smtClean="0"/>
              <a:t>Zhu Na  1706409</a:t>
            </a:r>
            <a:endParaRPr lang="en-US" dirty="0"/>
          </a:p>
        </p:txBody>
      </p:sp>
    </p:spTree>
    <p:extLst>
      <p:ext uri="{BB962C8B-B14F-4D97-AF65-F5344CB8AC3E}">
        <p14:creationId xmlns:p14="http://schemas.microsoft.com/office/powerpoint/2010/main" val="1809278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Algorithm</a:t>
            </a:r>
            <a:r>
              <a:rPr lang="en-US" baseline="30000" dirty="0" smtClean="0"/>
              <a:t>[4]</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gn="ctr">
                  <a:buNone/>
                </a:pPr>
                <a14:m>
                  <m:oMathPara xmlns:m="http://schemas.openxmlformats.org/officeDocument/2006/math">
                    <m:oMathParaPr>
                      <m:jc m:val="left"/>
                    </m:oMathParaPr>
                    <m:oMath xmlns:m="http://schemas.openxmlformats.org/officeDocument/2006/math">
                      <m:nary>
                        <m:naryPr>
                          <m:chr m:val="∑"/>
                          <m:supHide m:val="on"/>
                          <m:ctrlPr>
                            <a:rPr lang="en-US" i="1" smtClean="0">
                              <a:latin typeface="Cambria Math" charset="0"/>
                            </a:rPr>
                          </m:ctrlPr>
                        </m:naryPr>
                        <m:sub>
                          <m:r>
                            <m:rPr>
                              <m:brk m:alnAt="7"/>
                            </m:rPr>
                            <a:rPr lang="en-US" i="1" smtClean="0">
                              <a:latin typeface="Cambria Math" charset="0"/>
                              <a:ea typeface="Cambria Math" charset="0"/>
                              <a:cs typeface="Cambria Math" charset="0"/>
                            </a:rPr>
                            <m:t>𝜔</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𝜐</m:t>
                          </m:r>
                          <m:r>
                            <a:rPr lang="en-US" b="0" i="1" smtClean="0">
                              <a:latin typeface="Cambria Math" charset="0"/>
                              <a:ea typeface="Cambria Math" charset="0"/>
                              <a:cs typeface="Cambria Math" charset="0"/>
                            </a:rPr>
                            <m:t>∈</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𝑃</m:t>
                              </m:r>
                            </m:e>
                            <m:sub>
                              <m:r>
                                <a:rPr lang="en-US" b="0" i="1" smtClean="0">
                                  <a:latin typeface="Cambria Math" charset="0"/>
                                  <a:ea typeface="Cambria Math" charset="0"/>
                                  <a:cs typeface="Cambria Math" charset="0"/>
                                </a:rPr>
                                <m:t>𝑠</m:t>
                              </m:r>
                            </m:sub>
                          </m:sSub>
                          <m:d>
                            <m:dPr>
                              <m:ctrlPr>
                                <a:rPr lang="mr-IN" b="0" i="1" smtClean="0">
                                  <a:latin typeface="Cambria Math" charset="0"/>
                                  <a:ea typeface="Cambria Math" charset="0"/>
                                  <a:cs typeface="Cambria Math" charset="0"/>
                                </a:rPr>
                              </m:ctrlPr>
                            </m:dPr>
                            <m:e>
                              <m:r>
                                <a:rPr lang="mr-IN" b="0" i="1" smtClean="0">
                                  <a:latin typeface="Cambria Math" charset="0"/>
                                  <a:ea typeface="Cambria Math" charset="0"/>
                                  <a:cs typeface="Cambria Math" charset="0"/>
                                </a:rPr>
                                <m:t>𝜔</m:t>
                              </m:r>
                            </m:e>
                          </m:d>
                        </m:sub>
                        <m:sup/>
                        <m:e>
                          <m:nary>
                            <m:naryPr>
                              <m:chr m:val="∑"/>
                              <m:supHide m:val="on"/>
                              <m:ctrlPr>
                                <a:rPr lang="en-US" i="1" smtClean="0">
                                  <a:latin typeface="Cambria Math" charset="0"/>
                                </a:rPr>
                              </m:ctrlPr>
                            </m:naryPr>
                            <m:sub>
                              <m:r>
                                <m:rPr>
                                  <m:brk m:alnAt="7"/>
                                </m:rPr>
                                <a:rPr lang="en-US" b="0" i="1" smtClean="0">
                                  <a:latin typeface="Cambria Math" charset="0"/>
                                </a:rPr>
                                <m:t>𝑡</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𝑉</m:t>
                              </m:r>
                            </m:sub>
                            <m:sup/>
                            <m:e>
                              <m:sSub>
                                <m:sSubPr>
                                  <m:ctrlPr>
                                    <a:rPr lang="en-US" i="1" smtClean="0">
                                      <a:latin typeface="Cambria Math" charset="0"/>
                                    </a:rPr>
                                  </m:ctrlPr>
                                </m:sSubPr>
                                <m:e>
                                  <m:r>
                                    <a:rPr lang="en-US" i="1" smtClean="0">
                                      <a:latin typeface="Cambria Math" charset="0"/>
                                      <a:ea typeface="Cambria Math" charset="0"/>
                                      <a:cs typeface="Cambria Math" charset="0"/>
                                    </a:rPr>
                                    <m:t>𝛿</m:t>
                                  </m:r>
                                </m:e>
                                <m:sub>
                                  <m:r>
                                    <a:rPr lang="en-US" b="0" i="1" smtClean="0">
                                      <a:latin typeface="Cambria Math" charset="0"/>
                                    </a:rPr>
                                    <m:t>𝑠𝑡</m:t>
                                  </m:r>
                                </m:sub>
                              </m:sSub>
                              <m:d>
                                <m:dPr>
                                  <m:ctrlPr>
                                    <a:rPr lang="mr-IN" i="1" smtClean="0">
                                      <a:latin typeface="Cambria Math" charset="0"/>
                                    </a:rPr>
                                  </m:ctrlPr>
                                </m:dPr>
                                <m:e>
                                  <m:r>
                                    <a:rPr lang="en-US" i="1">
                                      <a:latin typeface="Cambria Math" charset="0"/>
                                      <a:ea typeface="Cambria Math" charset="0"/>
                                      <a:cs typeface="Cambria Math" charset="0"/>
                                    </a:rPr>
                                    <m:t>𝜐</m:t>
                                  </m:r>
                                  <m:r>
                                    <a:rPr lang="en-US" b="0" i="1" smtClean="0">
                                      <a:latin typeface="Cambria Math" charset="0"/>
                                    </a:rPr>
                                    <m:t>,</m:t>
                                  </m:r>
                                  <m:d>
                                    <m:dPr>
                                      <m:begChr m:val="{"/>
                                      <m:endChr m:val="}"/>
                                      <m:ctrlPr>
                                        <a:rPr lang="en-US" b="0" i="1" smtClean="0">
                                          <a:latin typeface="Cambria Math" charset="0"/>
                                        </a:rPr>
                                      </m:ctrlPr>
                                    </m:dPr>
                                    <m:e>
                                      <m:r>
                                        <a:rPr lang="en-US" b="0" i="1" smtClean="0">
                                          <a:latin typeface="Cambria Math" charset="0"/>
                                          <a:ea typeface="Cambria Math" charset="0"/>
                                          <a:cs typeface="Cambria Math" charset="0"/>
                                        </a:rPr>
                                        <m:t>𝜐</m:t>
                                      </m:r>
                                      <m:r>
                                        <a:rPr lang="en-US" b="0" i="1" smtClean="0">
                                          <a:latin typeface="Cambria Math" charset="0"/>
                                        </a:rPr>
                                        <m:t>,</m:t>
                                      </m:r>
                                      <m:r>
                                        <a:rPr lang="en-US" b="0" i="1" smtClean="0">
                                          <a:latin typeface="Cambria Math" charset="0"/>
                                          <a:ea typeface="Cambria Math" charset="0"/>
                                          <a:cs typeface="Cambria Math" charset="0"/>
                                        </a:rPr>
                                        <m:t>𝜔</m:t>
                                      </m:r>
                                    </m:e>
                                  </m:d>
                                </m:e>
                              </m:d>
                            </m:e>
                          </m:nary>
                        </m:e>
                      </m:nary>
                    </m:oMath>
                  </m:oMathPara>
                </a14:m>
                <a:endParaRPr lang="en-US" i="1" dirty="0" smtClean="0">
                  <a:latin typeface="Cambria Math" charset="0"/>
                </a:endParaRPr>
              </a:p>
              <a:p>
                <a:pPr marL="0" indent="0">
                  <a:buNone/>
                </a:pPr>
                <a:r>
                  <a:rPr lang="en-US" i="1" dirty="0">
                    <a:latin typeface="Cambria Math" charset="0"/>
                  </a:rPr>
                  <a:t>=</a:t>
                </a:r>
                <a14:m>
                  <m:oMath xmlns:m="http://schemas.openxmlformats.org/officeDocument/2006/math">
                    <m:nary>
                      <m:naryPr>
                        <m:chr m:val="∑"/>
                        <m:supHide m:val="on"/>
                        <m:ctrlPr>
                          <a:rPr lang="en-US" i="1">
                            <a:latin typeface="Cambria Math" charset="0"/>
                          </a:rPr>
                        </m:ctrlPr>
                      </m:naryPr>
                      <m:sub>
                        <m:r>
                          <m:rPr>
                            <m:brk m:alnAt="7"/>
                          </m:rPr>
                          <a:rPr lang="en-US" i="1">
                            <a:latin typeface="Cambria Math" charset="0"/>
                          </a:rPr>
                          <m:t>𝜔</m:t>
                        </m:r>
                        <m:r>
                          <a:rPr lang="en-US" i="1">
                            <a:latin typeface="Cambria Math" charset="0"/>
                          </a:rPr>
                          <m:t>:</m:t>
                        </m:r>
                        <m:r>
                          <a:rPr lang="en-US" i="1">
                            <a:latin typeface="Cambria Math" charset="0"/>
                          </a:rPr>
                          <m:t>𝜐</m:t>
                        </m:r>
                        <m:r>
                          <a:rPr lang="en-US" i="1">
                            <a:latin typeface="Cambria Math" charset="0"/>
                          </a:rPr>
                          <m:t>∈</m:t>
                        </m:r>
                        <m:sSub>
                          <m:sSubPr>
                            <m:ctrlPr>
                              <a:rPr lang="en-US" i="1">
                                <a:latin typeface="Cambria Math" charset="0"/>
                              </a:rPr>
                            </m:ctrlPr>
                          </m:sSubPr>
                          <m:e>
                            <m:r>
                              <a:rPr lang="en-US" i="1">
                                <a:latin typeface="Cambria Math" charset="0"/>
                              </a:rPr>
                              <m:t>𝑃</m:t>
                            </m:r>
                          </m:e>
                          <m:sub>
                            <m:r>
                              <a:rPr lang="en-US" i="1">
                                <a:latin typeface="Cambria Math" charset="0"/>
                              </a:rPr>
                              <m:t>𝑠</m:t>
                            </m:r>
                          </m:sub>
                        </m:sSub>
                        <m:d>
                          <m:dPr>
                            <m:ctrlPr>
                              <a:rPr lang="mr-IN" i="1">
                                <a:latin typeface="Cambria Math" charset="0"/>
                              </a:rPr>
                            </m:ctrlPr>
                          </m:dPr>
                          <m:e>
                            <m:r>
                              <a:rPr lang="mr-IN" i="1">
                                <a:latin typeface="Cambria Math" charset="0"/>
                              </a:rPr>
                              <m:t>𝜔</m:t>
                            </m:r>
                          </m:e>
                        </m:d>
                      </m:sub>
                      <m:sup/>
                      <m:e>
                        <m:d>
                          <m:dPr>
                            <m:ctrlPr>
                              <a:rPr lang="mr-IN" i="1">
                                <a:latin typeface="Cambria Math" charset="0"/>
                              </a:rPr>
                            </m:ctrlPr>
                          </m:dPr>
                          <m:e>
                            <m:f>
                              <m:fPr>
                                <m:ctrlPr>
                                  <a:rPr lang="mr-IN" i="1">
                                    <a:latin typeface="Cambria Math" charset="0"/>
                                  </a:rPr>
                                </m:ctrlPr>
                              </m:fPr>
                              <m:num>
                                <m:sSub>
                                  <m:sSubPr>
                                    <m:ctrlPr>
                                      <a:rPr lang="en-US" i="1">
                                        <a:latin typeface="Cambria Math" charset="0"/>
                                      </a:rPr>
                                    </m:ctrlPr>
                                  </m:sSubPr>
                                  <m:e>
                                    <m:r>
                                      <a:rPr lang="en-US" i="1">
                                        <a:latin typeface="Cambria Math" charset="0"/>
                                      </a:rPr>
                                      <m:t>𝜎</m:t>
                                    </m:r>
                                  </m:e>
                                  <m:sub>
                                    <m:r>
                                      <a:rPr lang="en-US" i="1">
                                        <a:latin typeface="Cambria Math" charset="0"/>
                                      </a:rPr>
                                      <m:t>𝑠</m:t>
                                    </m:r>
                                    <m:r>
                                      <a:rPr lang="en-US" i="1">
                                        <a:latin typeface="Cambria Math" charset="0"/>
                                      </a:rPr>
                                      <m:t>𝜐</m:t>
                                    </m:r>
                                  </m:sub>
                                </m:sSub>
                              </m:num>
                              <m:den>
                                <m:sSub>
                                  <m:sSubPr>
                                    <m:ctrlPr>
                                      <a:rPr lang="en-US" i="1">
                                        <a:latin typeface="Cambria Math" charset="0"/>
                                      </a:rPr>
                                    </m:ctrlPr>
                                  </m:sSubPr>
                                  <m:e>
                                    <m:r>
                                      <a:rPr lang="en-US" i="1">
                                        <a:latin typeface="Cambria Math" charset="0"/>
                                      </a:rPr>
                                      <m:t>𝜎</m:t>
                                    </m:r>
                                  </m:e>
                                  <m:sub>
                                    <m:r>
                                      <a:rPr lang="en-US" i="1">
                                        <a:latin typeface="Cambria Math" charset="0"/>
                                      </a:rPr>
                                      <m:t>𝑠</m:t>
                                    </m:r>
                                    <m:r>
                                      <a:rPr lang="en-US" i="1">
                                        <a:latin typeface="Cambria Math" charset="0"/>
                                      </a:rPr>
                                      <m:t>𝜔</m:t>
                                    </m:r>
                                  </m:sub>
                                </m:sSub>
                              </m:den>
                            </m:f>
                            <m:r>
                              <a:rPr lang="en-US" i="1">
                                <a:latin typeface="Cambria Math" charset="0"/>
                              </a:rPr>
                              <m:t>+</m:t>
                            </m:r>
                            <m:nary>
                              <m:naryPr>
                                <m:chr m:val="∑"/>
                                <m:supHide m:val="on"/>
                                <m:ctrlPr>
                                  <a:rPr lang="en-US" i="1">
                                    <a:latin typeface="Cambria Math" charset="0"/>
                                  </a:rPr>
                                </m:ctrlPr>
                              </m:naryPr>
                              <m:sub>
                                <m:r>
                                  <m:rPr>
                                    <m:brk m:alnAt="7"/>
                                  </m:rPr>
                                  <a:rPr lang="en-US" i="1">
                                    <a:latin typeface="Cambria Math" charset="0"/>
                                  </a:rPr>
                                  <m:t>𝑡</m:t>
                                </m:r>
                                <m:r>
                                  <a:rPr lang="en-US" i="1">
                                    <a:latin typeface="Cambria Math" charset="0"/>
                                  </a:rPr>
                                  <m:t>∈</m:t>
                                </m:r>
                                <m:r>
                                  <a:rPr lang="en-US" i="1">
                                    <a:latin typeface="Cambria Math" charset="0"/>
                                  </a:rPr>
                                  <m:t>𝑉</m:t>
                                </m:r>
                                <m:r>
                                  <a:rPr lang="en-US" i="1">
                                    <a:latin typeface="Cambria Math" charset="0"/>
                                  </a:rPr>
                                  <m:t>\</m:t>
                                </m:r>
                                <m:d>
                                  <m:dPr>
                                    <m:begChr m:val="{"/>
                                    <m:endChr m:val="}"/>
                                    <m:ctrlPr>
                                      <a:rPr lang="en-US" i="1">
                                        <a:latin typeface="Cambria Math" charset="0"/>
                                      </a:rPr>
                                    </m:ctrlPr>
                                  </m:dPr>
                                  <m:e>
                                    <m:r>
                                      <a:rPr lang="en-US" i="1">
                                        <a:latin typeface="Cambria Math" charset="0"/>
                                      </a:rPr>
                                      <m:t>𝜔</m:t>
                                    </m:r>
                                  </m:e>
                                </m:d>
                              </m:sub>
                              <m:sup/>
                              <m:e>
                                <m:f>
                                  <m:fPr>
                                    <m:ctrlPr>
                                      <a:rPr lang="mr-IN" i="1">
                                        <a:latin typeface="Cambria Math" charset="0"/>
                                      </a:rPr>
                                    </m:ctrlPr>
                                  </m:fPr>
                                  <m:num>
                                    <m:sSub>
                                      <m:sSubPr>
                                        <m:ctrlPr>
                                          <a:rPr lang="en-US" i="1">
                                            <a:latin typeface="Cambria Math" charset="0"/>
                                          </a:rPr>
                                        </m:ctrlPr>
                                      </m:sSubPr>
                                      <m:e>
                                        <m:r>
                                          <a:rPr lang="en-US" i="1">
                                            <a:latin typeface="Cambria Math" charset="0"/>
                                          </a:rPr>
                                          <m:t>𝜎</m:t>
                                        </m:r>
                                      </m:e>
                                      <m:sub>
                                        <m:r>
                                          <a:rPr lang="en-US" i="1">
                                            <a:latin typeface="Cambria Math" charset="0"/>
                                          </a:rPr>
                                          <m:t>𝑠</m:t>
                                        </m:r>
                                        <m:r>
                                          <a:rPr lang="en-US" i="1">
                                            <a:latin typeface="Cambria Math" charset="0"/>
                                          </a:rPr>
                                          <m:t>𝜐</m:t>
                                        </m:r>
                                      </m:sub>
                                    </m:sSub>
                                  </m:num>
                                  <m:den>
                                    <m:sSub>
                                      <m:sSubPr>
                                        <m:ctrlPr>
                                          <a:rPr lang="en-US" i="1">
                                            <a:latin typeface="Cambria Math" charset="0"/>
                                          </a:rPr>
                                        </m:ctrlPr>
                                      </m:sSubPr>
                                      <m:e>
                                        <m:r>
                                          <a:rPr lang="en-US" i="1">
                                            <a:latin typeface="Cambria Math" charset="0"/>
                                          </a:rPr>
                                          <m:t>𝜎</m:t>
                                        </m:r>
                                      </m:e>
                                      <m:sub>
                                        <m:r>
                                          <a:rPr lang="en-US" i="1">
                                            <a:latin typeface="Cambria Math" charset="0"/>
                                          </a:rPr>
                                          <m:t>𝑠</m:t>
                                        </m:r>
                                        <m:r>
                                          <a:rPr lang="en-US" i="1">
                                            <a:latin typeface="Cambria Math" charset="0"/>
                                          </a:rPr>
                                          <m:t>𝜔</m:t>
                                        </m:r>
                                      </m:sub>
                                    </m:sSub>
                                  </m:den>
                                </m:f>
                                <m:r>
                                  <a:rPr lang="mr-IN" i="1">
                                    <a:latin typeface="Cambria Math" charset="0"/>
                                  </a:rPr>
                                  <m:t>∙</m:t>
                                </m:r>
                                <m:f>
                                  <m:fPr>
                                    <m:ctrlPr>
                                      <a:rPr lang="mr-IN" i="1">
                                        <a:latin typeface="Cambria Math" charset="0"/>
                                      </a:rPr>
                                    </m:ctrlPr>
                                  </m:fPr>
                                  <m:num>
                                    <m:sSub>
                                      <m:sSubPr>
                                        <m:ctrlPr>
                                          <a:rPr lang="en-US" i="1">
                                            <a:latin typeface="Cambria Math" charset="0"/>
                                          </a:rPr>
                                        </m:ctrlPr>
                                      </m:sSubPr>
                                      <m:e>
                                        <m:r>
                                          <a:rPr lang="en-US" i="1">
                                            <a:latin typeface="Cambria Math" charset="0"/>
                                          </a:rPr>
                                          <m:t>𝜎</m:t>
                                        </m:r>
                                      </m:e>
                                      <m:sub>
                                        <m:r>
                                          <a:rPr lang="en-US" i="1">
                                            <a:latin typeface="Cambria Math" charset="0"/>
                                          </a:rPr>
                                          <m:t>𝑠𝑡</m:t>
                                        </m:r>
                                        <m:r>
                                          <a:rPr lang="en-US" i="1">
                                            <a:latin typeface="Cambria Math" charset="0"/>
                                          </a:rPr>
                                          <m:t>(</m:t>
                                        </m:r>
                                        <m:r>
                                          <a:rPr lang="en-US" i="1">
                                            <a:latin typeface="Cambria Math" charset="0"/>
                                          </a:rPr>
                                          <m:t>𝜔</m:t>
                                        </m:r>
                                        <m:r>
                                          <a:rPr lang="en-US" i="1">
                                            <a:latin typeface="Cambria Math" charset="0"/>
                                          </a:rPr>
                                          <m:t>)</m:t>
                                        </m:r>
                                      </m:sub>
                                    </m:sSub>
                                  </m:num>
                                  <m:den>
                                    <m:sSub>
                                      <m:sSubPr>
                                        <m:ctrlPr>
                                          <a:rPr lang="en-US" i="1">
                                            <a:latin typeface="Cambria Math" charset="0"/>
                                          </a:rPr>
                                        </m:ctrlPr>
                                      </m:sSubPr>
                                      <m:e>
                                        <m:r>
                                          <a:rPr lang="en-US" i="1">
                                            <a:latin typeface="Cambria Math" charset="0"/>
                                          </a:rPr>
                                          <m:t>𝜎</m:t>
                                        </m:r>
                                      </m:e>
                                      <m:sub>
                                        <m:r>
                                          <a:rPr lang="en-US" i="1">
                                            <a:latin typeface="Cambria Math" charset="0"/>
                                          </a:rPr>
                                          <m:t>𝑠𝑡</m:t>
                                        </m:r>
                                      </m:sub>
                                    </m:sSub>
                                  </m:den>
                                </m:f>
                              </m:e>
                            </m:nary>
                          </m:e>
                        </m:d>
                      </m:e>
                    </m:nary>
                  </m:oMath>
                </a14:m>
                <a:endParaRPr lang="en-US" i="1" dirty="0">
                  <a:latin typeface="Cambria Math" charset="0"/>
                </a:endParaRPr>
              </a:p>
              <a:p>
                <a:pPr marL="0" indent="0">
                  <a:buNone/>
                </a:pPr>
                <a:r>
                  <a:rPr lang="en-US" i="1" dirty="0">
                    <a:latin typeface="Cambria Math" charset="0"/>
                  </a:rPr>
                  <a:t>=</a:t>
                </a:r>
                <a14:m>
                  <m:oMath xmlns:m="http://schemas.openxmlformats.org/officeDocument/2006/math">
                    <m:nary>
                      <m:naryPr>
                        <m:chr m:val="∑"/>
                        <m:supHide m:val="on"/>
                        <m:ctrlPr>
                          <a:rPr lang="en-US" i="1">
                            <a:latin typeface="Cambria Math" charset="0"/>
                          </a:rPr>
                        </m:ctrlPr>
                      </m:naryPr>
                      <m:sub>
                        <m:r>
                          <m:rPr>
                            <m:brk m:alnAt="7"/>
                          </m:rPr>
                          <a:rPr lang="en-US" i="1">
                            <a:latin typeface="Cambria Math" charset="0"/>
                          </a:rPr>
                          <m:t>𝜔</m:t>
                        </m:r>
                        <m:r>
                          <a:rPr lang="en-US" i="1">
                            <a:latin typeface="Cambria Math" charset="0"/>
                          </a:rPr>
                          <m:t>:</m:t>
                        </m:r>
                        <m:r>
                          <a:rPr lang="en-US" i="1">
                            <a:latin typeface="Cambria Math" charset="0"/>
                          </a:rPr>
                          <m:t>𝜐</m:t>
                        </m:r>
                        <m:r>
                          <a:rPr lang="en-US" i="1">
                            <a:latin typeface="Cambria Math" charset="0"/>
                          </a:rPr>
                          <m:t>∈</m:t>
                        </m:r>
                        <m:sSub>
                          <m:sSubPr>
                            <m:ctrlPr>
                              <a:rPr lang="en-US" i="1">
                                <a:latin typeface="Cambria Math" charset="0"/>
                              </a:rPr>
                            </m:ctrlPr>
                          </m:sSubPr>
                          <m:e>
                            <m:r>
                              <a:rPr lang="en-US" i="1">
                                <a:latin typeface="Cambria Math" charset="0"/>
                              </a:rPr>
                              <m:t>𝑃</m:t>
                            </m:r>
                          </m:e>
                          <m:sub>
                            <m:r>
                              <a:rPr lang="en-US" i="1">
                                <a:latin typeface="Cambria Math" charset="0"/>
                              </a:rPr>
                              <m:t>𝑠</m:t>
                            </m:r>
                          </m:sub>
                        </m:sSub>
                        <m:d>
                          <m:dPr>
                            <m:ctrlPr>
                              <a:rPr lang="mr-IN" i="1">
                                <a:latin typeface="Cambria Math" charset="0"/>
                              </a:rPr>
                            </m:ctrlPr>
                          </m:dPr>
                          <m:e>
                            <m:r>
                              <a:rPr lang="mr-IN" i="1">
                                <a:latin typeface="Cambria Math" charset="0"/>
                              </a:rPr>
                              <m:t>𝜔</m:t>
                            </m:r>
                          </m:e>
                        </m:d>
                      </m:sub>
                      <m:sup/>
                      <m:e>
                        <m:f>
                          <m:fPr>
                            <m:ctrlPr>
                              <a:rPr lang="mr-IN" i="1">
                                <a:latin typeface="Cambria Math" charset="0"/>
                              </a:rPr>
                            </m:ctrlPr>
                          </m:fPr>
                          <m:num>
                            <m:sSub>
                              <m:sSubPr>
                                <m:ctrlPr>
                                  <a:rPr lang="en-US" i="1">
                                    <a:latin typeface="Cambria Math" charset="0"/>
                                  </a:rPr>
                                </m:ctrlPr>
                              </m:sSubPr>
                              <m:e>
                                <m:r>
                                  <a:rPr lang="en-US" i="1">
                                    <a:latin typeface="Cambria Math" charset="0"/>
                                  </a:rPr>
                                  <m:t>𝜎</m:t>
                                </m:r>
                              </m:e>
                              <m:sub>
                                <m:r>
                                  <a:rPr lang="en-US" i="1">
                                    <a:latin typeface="Cambria Math" charset="0"/>
                                  </a:rPr>
                                  <m:t>𝑠</m:t>
                                </m:r>
                                <m:r>
                                  <a:rPr lang="en-US" i="1">
                                    <a:latin typeface="Cambria Math" charset="0"/>
                                  </a:rPr>
                                  <m:t>𝜐</m:t>
                                </m:r>
                              </m:sub>
                            </m:sSub>
                          </m:num>
                          <m:den>
                            <m:sSub>
                              <m:sSubPr>
                                <m:ctrlPr>
                                  <a:rPr lang="en-US" i="1">
                                    <a:latin typeface="Cambria Math" charset="0"/>
                                  </a:rPr>
                                </m:ctrlPr>
                              </m:sSubPr>
                              <m:e>
                                <m:r>
                                  <a:rPr lang="en-US" i="1">
                                    <a:latin typeface="Cambria Math" charset="0"/>
                                  </a:rPr>
                                  <m:t>𝜎</m:t>
                                </m:r>
                              </m:e>
                              <m:sub>
                                <m:r>
                                  <a:rPr lang="en-US" i="1">
                                    <a:latin typeface="Cambria Math" charset="0"/>
                                  </a:rPr>
                                  <m:t>𝑠</m:t>
                                </m:r>
                                <m:r>
                                  <a:rPr lang="en-US" i="1">
                                    <a:latin typeface="Cambria Math" charset="0"/>
                                  </a:rPr>
                                  <m:t>𝜔</m:t>
                                </m:r>
                              </m:sub>
                            </m:sSub>
                          </m:den>
                        </m:f>
                        <m:r>
                          <a:rPr lang="mr-IN" i="1">
                            <a:latin typeface="Cambria Math" charset="0"/>
                          </a:rPr>
                          <m:t>∙</m:t>
                        </m:r>
                        <m:d>
                          <m:dPr>
                            <m:ctrlPr>
                              <a:rPr lang="mr-IN" i="1">
                                <a:latin typeface="Cambria Math" charset="0"/>
                              </a:rPr>
                            </m:ctrlPr>
                          </m:dPr>
                          <m:e>
                            <m:r>
                              <a:rPr lang="en-US" i="1">
                                <a:latin typeface="Cambria Math" charset="0"/>
                              </a:rPr>
                              <m:t>1+</m:t>
                            </m:r>
                            <m:sSub>
                              <m:sSubPr>
                                <m:ctrlPr>
                                  <a:rPr lang="en-US" i="1">
                                    <a:latin typeface="Cambria Math" charset="0"/>
                                  </a:rPr>
                                </m:ctrlPr>
                              </m:sSubPr>
                              <m:e>
                                <m:r>
                                  <a:rPr lang="en-US" i="1">
                                    <a:latin typeface="Cambria Math" charset="0"/>
                                  </a:rPr>
                                  <m:t>𝛿</m:t>
                                </m:r>
                              </m:e>
                              <m:sub>
                                <m:r>
                                  <a:rPr lang="en-US" i="1">
                                    <a:latin typeface="Cambria Math" charset="0"/>
                                  </a:rPr>
                                  <m:t>𝑠</m:t>
                                </m:r>
                                <m:r>
                                  <a:rPr lang="en-US" i="1">
                                    <a:latin typeface="Cambria Math" charset="0"/>
                                  </a:rPr>
                                  <m:t>∙</m:t>
                                </m:r>
                              </m:sub>
                            </m:sSub>
                            <m:r>
                              <a:rPr lang="en-US" i="1">
                                <a:latin typeface="Cambria Math" charset="0"/>
                              </a:rPr>
                              <m:t>(</m:t>
                            </m:r>
                            <m:r>
                              <a:rPr lang="en-US" i="1">
                                <a:latin typeface="Cambria Math" charset="0"/>
                              </a:rPr>
                              <m:t>𝜔</m:t>
                            </m:r>
                            <m:r>
                              <a:rPr lang="en-US" i="1">
                                <a:latin typeface="Cambria Math" charset="0"/>
                              </a:rPr>
                              <m:t>)</m:t>
                            </m:r>
                          </m:e>
                        </m:d>
                      </m:e>
                    </m:nary>
                  </m:oMath>
                </a14:m>
                <a:endParaRPr lang="en-US" baseline="30000" dirty="0" smtClean="0">
                  <a:latin typeface="Cambria Math" charset="0"/>
                </a:endParaRPr>
              </a:p>
              <a:p>
                <a:pPr marL="0" indent="0">
                  <a:buNone/>
                </a:pPr>
                <a:endParaRPr lang="en-US" baseline="30000" dirty="0">
                  <a:latin typeface="Cambria Math" charset="0"/>
                </a:endParaRPr>
              </a:p>
              <a:p>
                <a:pPr marL="0" indent="0">
                  <a:buNone/>
                </a:pPr>
                <a:endParaRPr lang="en-US" baseline="30000" dirty="0" smtClean="0">
                  <a:latin typeface="Cambria Math" charset="0"/>
                </a:endParaRPr>
              </a:p>
              <a:p>
                <a:pPr marL="0" indent="0">
                  <a:buNone/>
                </a:pPr>
                <a:r>
                  <a:rPr lang="en-US" sz="2000" dirty="0" smtClean="0">
                    <a:latin typeface="Cambria Math" charset="0"/>
                  </a:rPr>
                  <a:t>To calculate this dataset , it will take around 104 days for the whole result, </a:t>
                </a:r>
                <a:r>
                  <a:rPr lang="en-US" altLang="zh-CN" sz="2000" dirty="0" smtClean="0">
                    <a:latin typeface="Cambria Math" charset="0"/>
                  </a:rPr>
                  <a:t>two mins for each node</a:t>
                </a:r>
                <a:endParaRPr lang="en-US" sz="2000" dirty="0">
                  <a:latin typeface="Cambria Math"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1469840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Faster Algorithm</a:t>
            </a:r>
            <a:r>
              <a:rPr lang="en-US" baseline="30000" dirty="0" smtClean="0"/>
              <a:t>[5]</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𝑢</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𝑉</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𝑙𝑒𝑡</m:t>
                    </m:r>
                    <m:r>
                      <a:rPr lang="en-US" b="0" i="1" smtClean="0">
                        <a:latin typeface="Cambria Math" charset="0"/>
                        <a:ea typeface="Cambria Math" charset="0"/>
                        <a:cs typeface="Cambria Math" charset="0"/>
                      </a:rPr>
                      <m:t> </m:t>
                    </m:r>
                    <m:acc>
                      <m:accPr>
                        <m:chr m:val="̃"/>
                        <m:ctrlPr>
                          <a:rPr lang="en-US" b="0" i="1" smtClean="0">
                            <a:latin typeface="Cambria Math" charset="0"/>
                            <a:ea typeface="Cambria Math" charset="0"/>
                            <a:cs typeface="Cambria Math" charset="0"/>
                          </a:rPr>
                        </m:ctrlPr>
                      </m:accPr>
                      <m:e>
                        <m:r>
                          <a:rPr lang="en-US" b="0" i="1" smtClean="0">
                            <a:latin typeface="Cambria Math" charset="0"/>
                            <a:ea typeface="Cambria Math" charset="0"/>
                            <a:cs typeface="Cambria Math" charset="0"/>
                          </a:rPr>
                          <m:t>𝑏</m:t>
                        </m:r>
                      </m:e>
                    </m:acc>
                    <m:d>
                      <m:dPr>
                        <m:ctrlPr>
                          <a:rPr lang="en-US" b="0" i="1" smtClean="0">
                            <a:latin typeface="Cambria Math" charset="0"/>
                            <a:ea typeface="Cambria Math" charset="0"/>
                            <a:cs typeface="Cambria Math" charset="0"/>
                          </a:rPr>
                        </m:ctrlPr>
                      </m:dPr>
                      <m:e>
                        <m:r>
                          <a:rPr lang="en-US" b="0" i="1" smtClean="0">
                            <a:latin typeface="Cambria Math" charset="0"/>
                            <a:ea typeface="Cambria Math" charset="0"/>
                            <a:cs typeface="Cambria Math" charset="0"/>
                          </a:rPr>
                          <m:t>𝑢</m:t>
                        </m:r>
                      </m:e>
                    </m:d>
                    <m:r>
                      <a:rPr lang="en-US" b="0" i="1" smtClean="0">
                        <a:latin typeface="Cambria Math" charset="0"/>
                        <a:ea typeface="Cambria Math" charset="0"/>
                        <a:cs typeface="Cambria Math" charset="0"/>
                      </a:rPr>
                      <m:t>=0</m:t>
                    </m:r>
                  </m:oMath>
                </a14:m>
                <a:endParaRPr lang="en-US" b="0" dirty="0" smtClean="0">
                  <a:ea typeface="Cambria Math" charset="0"/>
                  <a:cs typeface="Cambria Math" charset="0"/>
                </a:endParaRPr>
              </a:p>
              <a:p>
                <a:r>
                  <a:rPr lang="en-US" dirty="0" smtClean="0"/>
                  <a:t>For </a:t>
                </a:r>
                <a:r>
                  <a:rPr lang="en-US" dirty="0" err="1" smtClean="0"/>
                  <a:t>i</a:t>
                </a:r>
                <a:r>
                  <a:rPr lang="en-US" dirty="0" smtClean="0"/>
                  <a:t> = 1,</a:t>
                </a:r>
                <a:r>
                  <a:rPr lang="mr-IN" dirty="0" smtClean="0"/>
                  <a:t>…</a:t>
                </a:r>
                <a:r>
                  <a:rPr lang="en-US" dirty="0" smtClean="0"/>
                  <a:t>, sample size=r = </a:t>
                </a:r>
                <a14:m>
                  <m:oMath xmlns:m="http://schemas.openxmlformats.org/officeDocument/2006/math">
                    <m:f>
                      <m:fPr>
                        <m:ctrlPr>
                          <a:rPr lang="mr-IN" i="1" smtClean="0">
                            <a:latin typeface="Cambria Math" charset="0"/>
                          </a:rPr>
                        </m:ctrlPr>
                      </m:fPr>
                      <m:num>
                        <m:r>
                          <a:rPr lang="en-US" b="0" i="1" smtClean="0">
                            <a:latin typeface="Cambria Math" charset="0"/>
                          </a:rPr>
                          <m:t>1</m:t>
                        </m:r>
                      </m:num>
                      <m:den>
                        <m:sSup>
                          <m:sSupPr>
                            <m:ctrlPr>
                              <a:rPr lang="mr-IN" i="1" smtClean="0">
                                <a:latin typeface="Cambria Math" charset="0"/>
                              </a:rPr>
                            </m:ctrlPr>
                          </m:sSupPr>
                          <m:e>
                            <m:r>
                              <a:rPr lang="mr-IN" i="1" smtClean="0">
                                <a:latin typeface="Cambria Math" charset="0"/>
                                <a:ea typeface="Cambria Math" charset="0"/>
                                <a:cs typeface="Cambria Math" charset="0"/>
                              </a:rPr>
                              <m:t>𝜀</m:t>
                            </m:r>
                          </m:e>
                          <m:sup>
                            <m:r>
                              <a:rPr lang="en-US" b="0" i="1" smtClean="0">
                                <a:latin typeface="Cambria Math" charset="0"/>
                              </a:rPr>
                              <m:t>2</m:t>
                            </m:r>
                          </m:sup>
                        </m:sSup>
                      </m:den>
                    </m:f>
                    <m:d>
                      <m:dPr>
                        <m:ctrlPr>
                          <a:rPr lang="mr-IN" i="1" smtClean="0">
                            <a:latin typeface="Cambria Math" charset="0"/>
                          </a:rPr>
                        </m:ctrlPr>
                      </m:dPr>
                      <m:e>
                        <m:d>
                          <m:dPr>
                            <m:begChr m:val="⌊"/>
                            <m:endChr m:val="⌋"/>
                            <m:ctrlPr>
                              <a:rPr lang="mr-IN" i="1" smtClean="0">
                                <a:latin typeface="Cambria Math" charset="0"/>
                              </a:rPr>
                            </m:ctrlPr>
                          </m:dPr>
                          <m:e>
                            <m:func>
                              <m:funcPr>
                                <m:ctrlPr>
                                  <a:rPr lang="mr-IN" i="1" smtClean="0">
                                    <a:latin typeface="Cambria Math" charset="0"/>
                                  </a:rPr>
                                </m:ctrlPr>
                              </m:funcPr>
                              <m:fName>
                                <m:sSub>
                                  <m:sSubPr>
                                    <m:ctrlPr>
                                      <a:rPr lang="mr-IN" i="1" smtClean="0">
                                        <a:latin typeface="Cambria Math" charset="0"/>
                                      </a:rPr>
                                    </m:ctrlPr>
                                  </m:sSubPr>
                                  <m:e>
                                    <m:r>
                                      <m:rPr>
                                        <m:sty m:val="p"/>
                                      </m:rPr>
                                      <a:rPr lang="mr-IN" i="0" smtClean="0">
                                        <a:latin typeface="Cambria Math" charset="0"/>
                                      </a:rPr>
                                      <m:t>log</m:t>
                                    </m:r>
                                  </m:e>
                                  <m:sub>
                                    <m:r>
                                      <a:rPr lang="en-US" b="0" i="1" smtClean="0">
                                        <a:latin typeface="Cambria Math" charset="0"/>
                                      </a:rPr>
                                      <m:t>2</m:t>
                                    </m:r>
                                  </m:sub>
                                </m:sSub>
                              </m:fName>
                              <m:e>
                                <m:sSub>
                                  <m:sSubPr>
                                    <m:ctrlPr>
                                      <a:rPr lang="en-US" i="1" smtClean="0">
                                        <a:latin typeface="Cambria Math" charset="0"/>
                                      </a:rPr>
                                    </m:ctrlPr>
                                  </m:sSubPr>
                                  <m:e>
                                    <m:r>
                                      <a:rPr lang="en-US" i="1">
                                        <a:latin typeface="Cambria Math" charset="0"/>
                                      </a:rPr>
                                      <m:t>𝑣𝑑</m:t>
                                    </m:r>
                                  </m:e>
                                  <m:sub>
                                    <m:r>
                                      <a:rPr lang="en-US" b="0" i="1" smtClean="0">
                                        <a:latin typeface="Cambria Math" charset="0"/>
                                      </a:rPr>
                                      <m:t>𝐺</m:t>
                                    </m:r>
                                  </m:sub>
                                </m:sSub>
                              </m:e>
                            </m:func>
                          </m:e>
                        </m:d>
                        <m:r>
                          <a:rPr lang="en-US" b="0" i="1" smtClean="0">
                            <a:latin typeface="Cambria Math" charset="0"/>
                          </a:rPr>
                          <m:t>+1+</m:t>
                        </m:r>
                        <m:func>
                          <m:funcPr>
                            <m:ctrlPr>
                              <a:rPr lang="en-US" b="0" i="1" smtClean="0">
                                <a:latin typeface="Cambria Math" charset="0"/>
                              </a:rPr>
                            </m:ctrlPr>
                          </m:funcPr>
                          <m:fName>
                            <m:r>
                              <m:rPr>
                                <m:sty m:val="p"/>
                              </m:rPr>
                              <a:rPr lang="en-US" b="0" i="0" smtClean="0">
                                <a:latin typeface="Cambria Math" charset="0"/>
                              </a:rPr>
                              <m:t>ln</m:t>
                            </m:r>
                          </m:fName>
                          <m:e>
                            <m:f>
                              <m:fPr>
                                <m:ctrlPr>
                                  <a:rPr lang="mr-IN" b="0" i="1" smtClean="0">
                                    <a:latin typeface="Cambria Math" charset="0"/>
                                  </a:rPr>
                                </m:ctrlPr>
                              </m:fPr>
                              <m:num>
                                <m:r>
                                  <a:rPr lang="en-US" b="0" i="1" smtClean="0">
                                    <a:latin typeface="Cambria Math" charset="0"/>
                                  </a:rPr>
                                  <m:t>1</m:t>
                                </m:r>
                              </m:num>
                              <m:den>
                                <m:r>
                                  <a:rPr lang="mr-IN" b="0" i="1" smtClean="0">
                                    <a:latin typeface="Cambria Math" charset="0"/>
                                    <a:ea typeface="Cambria Math" charset="0"/>
                                    <a:cs typeface="Cambria Math" charset="0"/>
                                  </a:rPr>
                                  <m:t>𝛿</m:t>
                                </m:r>
                              </m:den>
                            </m:f>
                          </m:e>
                        </m:func>
                      </m:e>
                    </m:d>
                  </m:oMath>
                </a14:m>
                <a:endParaRPr lang="en-US" dirty="0" smtClean="0"/>
              </a:p>
              <a:p>
                <a:pPr marL="457200" lvl="1" indent="0">
                  <a:buNone/>
                </a:pPr>
                <a:r>
                  <a:rPr lang="en-US" dirty="0" smtClean="0"/>
                  <a:t>Sample </a:t>
                </a:r>
                <a:r>
                  <a:rPr lang="en-US" dirty="0"/>
                  <a:t>uniformly </a:t>
                </a:r>
                <a:r>
                  <a:rPr lang="en-US" dirty="0" smtClean="0"/>
                  <a:t>random pair </a:t>
                </a:r>
                <a14:m>
                  <m:oMath xmlns:m="http://schemas.openxmlformats.org/officeDocument/2006/math">
                    <m:d>
                      <m:dPr>
                        <m:ctrlPr>
                          <a:rPr lang="en-US" b="0" i="1" smtClean="0">
                            <a:latin typeface="Cambria Math" charset="0"/>
                          </a:rPr>
                        </m:ctrlPr>
                      </m:dPr>
                      <m:e>
                        <m:r>
                          <a:rPr lang="en-US" b="0" i="1" smtClean="0">
                            <a:latin typeface="Cambria Math" charset="0"/>
                          </a:rPr>
                          <m:t>𝑢</m:t>
                        </m:r>
                        <m:r>
                          <a:rPr lang="en-US" b="0" i="1" smtClean="0">
                            <a:latin typeface="Cambria Math" charset="0"/>
                          </a:rPr>
                          <m:t>,</m:t>
                        </m:r>
                        <m:r>
                          <a:rPr lang="en-US" b="0" i="1" smtClean="0">
                            <a:latin typeface="Cambria Math" charset="0"/>
                          </a:rPr>
                          <m:t>𝑣</m:t>
                        </m:r>
                      </m:e>
                    </m:d>
                  </m:oMath>
                </a14:m>
                <a:r>
                  <a:rPr lang="en-US" dirty="0" smtClean="0"/>
                  <a:t> of different nodes</a:t>
                </a:r>
              </a:p>
              <a:p>
                <a:pPr marL="457200" lvl="1" indent="0">
                  <a:buNone/>
                </a:pPr>
                <a:r>
                  <a:rPr lang="en-US" dirty="0" smtClean="0"/>
                  <a:t>Sample random shortest path </a:t>
                </a:r>
                <a14:m>
                  <m:oMath xmlns:m="http://schemas.openxmlformats.org/officeDocument/2006/math">
                    <m:sSub>
                      <m:sSubPr>
                        <m:ctrlPr>
                          <a:rPr lang="en-US" i="1" smtClean="0">
                            <a:latin typeface="Cambria Math" charset="0"/>
                          </a:rPr>
                        </m:ctrlPr>
                      </m:sSubPr>
                      <m:e>
                        <m:r>
                          <a:rPr lang="en-US" b="0" i="1" smtClean="0">
                            <a:latin typeface="Cambria Math" charset="0"/>
                          </a:rPr>
                          <m:t>𝑝</m:t>
                        </m:r>
                      </m:e>
                      <m:sub>
                        <m:r>
                          <a:rPr lang="en-US" b="0" i="1" smtClean="0">
                            <a:latin typeface="Cambria Math" charset="0"/>
                          </a:rPr>
                          <m:t>𝑖</m:t>
                        </m:r>
                      </m:sub>
                    </m:sSub>
                  </m:oMath>
                </a14:m>
                <a:r>
                  <a:rPr lang="en-US" dirty="0" smtClean="0"/>
                  <a:t> from </a:t>
                </a:r>
                <a14:m>
                  <m:oMath xmlns:m="http://schemas.openxmlformats.org/officeDocument/2006/math">
                    <m:sSub>
                      <m:sSubPr>
                        <m:ctrlPr>
                          <a:rPr lang="en-US" i="1" smtClean="0">
                            <a:latin typeface="Cambria Math" charset="0"/>
                          </a:rPr>
                        </m:ctrlPr>
                      </m:sSubPr>
                      <m:e>
                        <m:r>
                          <a:rPr lang="en-US" b="0" i="1" smtClean="0">
                            <a:latin typeface="Cambria Math" charset="0"/>
                          </a:rPr>
                          <m:t>𝑆</m:t>
                        </m:r>
                      </m:e>
                      <m:sub>
                        <m:r>
                          <a:rPr lang="en-US" b="0" i="1" smtClean="0">
                            <a:latin typeface="Cambria Math" charset="0"/>
                          </a:rPr>
                          <m:t>𝑢𝑣</m:t>
                        </m:r>
                      </m:sub>
                    </m:sSub>
                  </m:oMath>
                </a14:m>
                <a:r>
                  <a:rPr lang="en-US" dirty="0" smtClean="0"/>
                  <a:t> with probability </a:t>
                </a:r>
                <a14:m>
                  <m:oMath xmlns:m="http://schemas.openxmlformats.org/officeDocument/2006/math">
                    <m:r>
                      <a:rPr lang="en-US" b="0" i="1" smtClean="0">
                        <a:latin typeface="Cambria Math" charset="0"/>
                      </a:rPr>
                      <m:t>1/|</m:t>
                    </m:r>
                    <m:sSub>
                      <m:sSubPr>
                        <m:ctrlPr>
                          <a:rPr lang="en-US" i="1">
                            <a:latin typeface="Cambria Math" charset="0"/>
                          </a:rPr>
                        </m:ctrlPr>
                      </m:sSubPr>
                      <m:e>
                        <m:r>
                          <a:rPr lang="en-US" i="1">
                            <a:latin typeface="Cambria Math" charset="0"/>
                          </a:rPr>
                          <m:t>𝑆</m:t>
                        </m:r>
                      </m:e>
                      <m:sub>
                        <m:r>
                          <a:rPr lang="en-US" i="1">
                            <a:latin typeface="Cambria Math" charset="0"/>
                          </a:rPr>
                          <m:t>𝑢𝑣</m:t>
                        </m:r>
                      </m:sub>
                    </m:sSub>
                  </m:oMath>
                </a14:m>
                <a:r>
                  <a:rPr lang="en-US" dirty="0" smtClean="0"/>
                  <a:t>|</a:t>
                </a:r>
              </a:p>
              <a:p>
                <a:pPr marL="457200" lvl="1" indent="0">
                  <a:buNone/>
                </a:pPr>
                <a:r>
                  <a:rPr lang="en-US" dirty="0" smtClean="0"/>
                  <a:t>For </a:t>
                </a:r>
                <a14:m>
                  <m:oMath xmlns:m="http://schemas.openxmlformats.org/officeDocument/2006/math">
                    <m:r>
                      <a:rPr lang="en-US" i="1" smtClean="0">
                        <a:latin typeface="Cambria Math" charset="0"/>
                        <a:ea typeface="Cambria Math" charset="0"/>
                        <a:cs typeface="Cambria Math" charset="0"/>
                      </a:rPr>
                      <m:t>𝜔</m:t>
                    </m:r>
                    <m:r>
                      <a:rPr lang="en-US" i="1" smtClean="0">
                        <a:latin typeface="Cambria Math" charset="0"/>
                        <a:ea typeface="Cambria Math" charset="0"/>
                        <a:cs typeface="Cambria Math" charset="0"/>
                      </a:rPr>
                      <m:t>∈</m:t>
                    </m:r>
                    <m:r>
                      <a:rPr lang="en-US" b="0" i="1" smtClean="0">
                        <a:latin typeface="Cambria Math" charset="0"/>
                        <a:ea typeface="Cambria Math" charset="0"/>
                        <a:cs typeface="Cambria Math" charset="0"/>
                      </a:rPr>
                      <m:t>𝐼𝑛𝑡</m:t>
                    </m:r>
                    <m:d>
                      <m:dPr>
                        <m:ctrlPr>
                          <a:rPr lang="en-US" b="0" i="1" smtClean="0">
                            <a:latin typeface="Cambria Math" charset="0"/>
                            <a:ea typeface="Cambria Math" charset="0"/>
                            <a:cs typeface="Cambria Math" charset="0"/>
                          </a:rPr>
                        </m:ctrlPr>
                      </m:dPr>
                      <m:e>
                        <m:sSub>
                          <m:sSubPr>
                            <m:ctrlPr>
                              <a:rPr lang="en-US" i="1">
                                <a:latin typeface="Cambria Math" charset="0"/>
                              </a:rPr>
                            </m:ctrlPr>
                          </m:sSubPr>
                          <m:e>
                            <m:r>
                              <a:rPr lang="en-US" i="1">
                                <a:latin typeface="Cambria Math" charset="0"/>
                              </a:rPr>
                              <m:t>𝑝</m:t>
                            </m:r>
                          </m:e>
                          <m:sub>
                            <m:r>
                              <a:rPr lang="en-US" i="1">
                                <a:latin typeface="Cambria Math" charset="0"/>
                              </a:rPr>
                              <m:t>𝑖</m:t>
                            </m:r>
                          </m:sub>
                        </m:sSub>
                      </m:e>
                    </m:d>
                    <m:r>
                      <a:rPr lang="en-US" b="0" i="1" smtClean="0">
                        <a:latin typeface="Cambria Math" charset="0"/>
                      </a:rPr>
                      <m:t>,</m:t>
                    </m:r>
                    <m:acc>
                      <m:accPr>
                        <m:chr m:val="̃"/>
                        <m:ctrlPr>
                          <a:rPr lang="en-US" i="1">
                            <a:latin typeface="Cambria Math" charset="0"/>
                            <a:ea typeface="Cambria Math" charset="0"/>
                            <a:cs typeface="Cambria Math" charset="0"/>
                          </a:rPr>
                        </m:ctrlPr>
                      </m:accPr>
                      <m:e>
                        <m:r>
                          <a:rPr lang="en-US" i="1">
                            <a:latin typeface="Cambria Math" charset="0"/>
                            <a:ea typeface="Cambria Math" charset="0"/>
                            <a:cs typeface="Cambria Math" charset="0"/>
                          </a:rPr>
                          <m:t>𝑏</m:t>
                        </m:r>
                      </m:e>
                    </m:acc>
                    <m:d>
                      <m:dPr>
                        <m:ctrlPr>
                          <a:rPr lang="en-US" i="1">
                            <a:latin typeface="Cambria Math" charset="0"/>
                            <a:ea typeface="Cambria Math" charset="0"/>
                            <a:cs typeface="Cambria Math" charset="0"/>
                          </a:rPr>
                        </m:ctrlPr>
                      </m:dPr>
                      <m:e>
                        <m:r>
                          <a:rPr lang="en-US" b="0" i="1" smtClean="0">
                            <a:latin typeface="Cambria Math" charset="0"/>
                            <a:ea typeface="Cambria Math" charset="0"/>
                            <a:cs typeface="Cambria Math" charset="0"/>
                          </a:rPr>
                          <m:t>𝑤</m:t>
                        </m:r>
                      </m:e>
                    </m:d>
                    <m:r>
                      <a:rPr lang="en-US" b="0" i="1" smtClean="0">
                        <a:latin typeface="Cambria Math" charset="0"/>
                        <a:ea typeface="Cambria Math" charset="0"/>
                        <a:cs typeface="Cambria Math" charset="0"/>
                      </a:rPr>
                      <m:t>=</m:t>
                    </m:r>
                    <m:acc>
                      <m:accPr>
                        <m:chr m:val="̃"/>
                        <m:ctrlPr>
                          <a:rPr lang="en-US" i="1">
                            <a:latin typeface="Cambria Math" charset="0"/>
                            <a:ea typeface="Cambria Math" charset="0"/>
                            <a:cs typeface="Cambria Math" charset="0"/>
                          </a:rPr>
                        </m:ctrlPr>
                      </m:accPr>
                      <m:e>
                        <m:r>
                          <a:rPr lang="en-US" i="1">
                            <a:latin typeface="Cambria Math" charset="0"/>
                            <a:ea typeface="Cambria Math" charset="0"/>
                            <a:cs typeface="Cambria Math" charset="0"/>
                          </a:rPr>
                          <m:t>𝑏</m:t>
                        </m:r>
                      </m:e>
                    </m:acc>
                    <m:d>
                      <m:dPr>
                        <m:ctrlPr>
                          <a:rPr lang="en-US" i="1">
                            <a:latin typeface="Cambria Math" charset="0"/>
                            <a:ea typeface="Cambria Math" charset="0"/>
                            <a:cs typeface="Cambria Math" charset="0"/>
                          </a:rPr>
                        </m:ctrlPr>
                      </m:dPr>
                      <m:e>
                        <m:r>
                          <a:rPr lang="en-US" i="1">
                            <a:latin typeface="Cambria Math" charset="0"/>
                            <a:ea typeface="Cambria Math" charset="0"/>
                            <a:cs typeface="Cambria Math" charset="0"/>
                          </a:rPr>
                          <m:t>𝑤</m:t>
                        </m:r>
                      </m:e>
                    </m:d>
                    <m:r>
                      <a:rPr lang="en-US" b="0" i="1" smtClean="0">
                        <a:latin typeface="Cambria Math" charset="0"/>
                        <a:ea typeface="Cambria Math" charset="0"/>
                        <a:cs typeface="Cambria Math" charset="0"/>
                      </a:rPr>
                      <m:t>+</m:t>
                    </m:r>
                    <m:f>
                      <m:fPr>
                        <m:ctrlPr>
                          <a:rPr lang="en-US" b="0" i="1" smtClean="0">
                            <a:latin typeface="Cambria Math" charset="0"/>
                            <a:ea typeface="Cambria Math" charset="0"/>
                            <a:cs typeface="Cambria Math" charset="0"/>
                          </a:rPr>
                        </m:ctrlPr>
                      </m:fPr>
                      <m:num>
                        <m:r>
                          <a:rPr lang="en-US" b="0" i="1" smtClean="0">
                            <a:latin typeface="Cambria Math" charset="0"/>
                            <a:ea typeface="Cambria Math" charset="0"/>
                            <a:cs typeface="Cambria Math" charset="0"/>
                          </a:rPr>
                          <m:t>1</m:t>
                        </m:r>
                      </m:num>
                      <m:den>
                        <m:r>
                          <a:rPr lang="en-US" b="0" i="1" smtClean="0">
                            <a:latin typeface="Cambria Math" charset="0"/>
                            <a:ea typeface="Cambria Math" charset="0"/>
                            <a:cs typeface="Cambria Math" charset="0"/>
                          </a:rPr>
                          <m:t>𝑟</m:t>
                        </m:r>
                      </m:den>
                    </m:f>
                  </m:oMath>
                </a14:m>
                <a:endParaRPr lang="en-US" dirty="0"/>
              </a:p>
              <a:p>
                <a:pPr marL="0" indent="0">
                  <a:buNone/>
                </a:pPr>
                <a:r>
                  <a:rPr lang="en-US" dirty="0" smtClean="0"/>
                  <a:t>Return </a:t>
                </a:r>
                <a14:m>
                  <m:oMath xmlns:m="http://schemas.openxmlformats.org/officeDocument/2006/math">
                    <m:d>
                      <m:dPr>
                        <m:begChr m:val="{"/>
                        <m:endChr m:val="}"/>
                        <m:ctrlPr>
                          <a:rPr lang="en-US" i="1" smtClean="0">
                            <a:latin typeface="Cambria Math" charset="0"/>
                          </a:rPr>
                        </m:ctrlPr>
                      </m:dPr>
                      <m:e>
                        <m:acc>
                          <m:accPr>
                            <m:chr m:val="̃"/>
                            <m:ctrlPr>
                              <a:rPr lang="en-US" i="1">
                                <a:latin typeface="Cambria Math" charset="0"/>
                                <a:ea typeface="Cambria Math" charset="0"/>
                                <a:cs typeface="Cambria Math" charset="0"/>
                              </a:rPr>
                            </m:ctrlPr>
                          </m:accPr>
                          <m:e>
                            <m:r>
                              <a:rPr lang="en-US" i="1">
                                <a:latin typeface="Cambria Math" charset="0"/>
                                <a:ea typeface="Cambria Math" charset="0"/>
                                <a:cs typeface="Cambria Math" charset="0"/>
                              </a:rPr>
                              <m:t>𝑏</m:t>
                            </m:r>
                          </m:e>
                        </m:acc>
                        <m:d>
                          <m:dPr>
                            <m:ctrlPr>
                              <a:rPr lang="en-US" i="1">
                                <a:latin typeface="Cambria Math" charset="0"/>
                                <a:ea typeface="Cambria Math" charset="0"/>
                                <a:cs typeface="Cambria Math" charset="0"/>
                              </a:rPr>
                            </m:ctrlPr>
                          </m:dPr>
                          <m:e>
                            <m:r>
                              <a:rPr lang="en-US" i="1">
                                <a:latin typeface="Cambria Math" charset="0"/>
                                <a:ea typeface="Cambria Math" charset="0"/>
                                <a:cs typeface="Cambria Math" charset="0"/>
                              </a:rPr>
                              <m:t>𝑢</m:t>
                            </m:r>
                          </m:e>
                        </m:d>
                        <m:r>
                          <a:rPr lang="en-US" b="0" i="1" smtClean="0">
                            <a:latin typeface="Cambria Math" charset="0"/>
                            <a:ea typeface="Cambria Math" charset="0"/>
                            <a:cs typeface="Cambria Math" charset="0"/>
                          </a:rPr>
                          <m:t>,</m:t>
                        </m:r>
                        <m:r>
                          <a:rPr lang="en-US" i="1">
                            <a:latin typeface="Cambria Math" charset="0"/>
                            <a:ea typeface="Cambria Math" charset="0"/>
                            <a:cs typeface="Cambria Math" charset="0"/>
                          </a:rPr>
                          <m:t>∀</m:t>
                        </m:r>
                        <m:r>
                          <a:rPr lang="en-US" i="1">
                            <a:latin typeface="Cambria Math" charset="0"/>
                            <a:ea typeface="Cambria Math" charset="0"/>
                            <a:cs typeface="Cambria Math" charset="0"/>
                          </a:rPr>
                          <m:t>𝑢</m:t>
                        </m:r>
                        <m:r>
                          <a:rPr lang="en-US" i="1">
                            <a:latin typeface="Cambria Math" charset="0"/>
                            <a:ea typeface="Cambria Math" charset="0"/>
                            <a:cs typeface="Cambria Math" charset="0"/>
                          </a:rPr>
                          <m:t>∈</m:t>
                        </m:r>
                        <m:r>
                          <a:rPr lang="en-US" i="1">
                            <a:latin typeface="Cambria Math" charset="0"/>
                            <a:ea typeface="Cambria Math" charset="0"/>
                            <a:cs typeface="Cambria Math" charset="0"/>
                          </a:rPr>
                          <m:t>𝑉</m:t>
                        </m:r>
                      </m:e>
                    </m:d>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18501298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a:t>
            </a:r>
            <a:r>
              <a:rPr lang="en-US" smtClean="0"/>
              <a:t>10 Approximate </a:t>
            </a:r>
            <a:r>
              <a:rPr lang="en-US" dirty="0"/>
              <a:t>B</a:t>
            </a:r>
            <a:r>
              <a:rPr lang="en-US" dirty="0" smtClean="0"/>
              <a:t>etweenness centrality </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b="1" dirty="0"/>
              <a:t>start time </a:t>
            </a:r>
            <a:r>
              <a:rPr lang="en-US" dirty="0"/>
              <a:t>: 2017-06-28 15:37:28.572997 </a:t>
            </a:r>
            <a:r>
              <a:rPr lang="en-US" dirty="0" smtClean="0"/>
              <a:t>   </a:t>
            </a:r>
          </a:p>
          <a:p>
            <a:pPr marL="0" indent="0">
              <a:buNone/>
            </a:pPr>
            <a:r>
              <a:rPr lang="en-US" b="1" dirty="0" smtClean="0"/>
              <a:t>end time  </a:t>
            </a:r>
            <a:r>
              <a:rPr lang="en-US" dirty="0" smtClean="0"/>
              <a:t>: </a:t>
            </a:r>
            <a:r>
              <a:rPr lang="en-US" dirty="0"/>
              <a:t>2017-06-29 </a:t>
            </a:r>
            <a:r>
              <a:rPr lang="en-US" dirty="0" smtClean="0"/>
              <a:t>23:43:32.462948</a:t>
            </a:r>
          </a:p>
          <a:p>
            <a:pPr marL="0" indent="0">
              <a:buNone/>
            </a:pPr>
            <a:r>
              <a:rPr lang="en-US" dirty="0"/>
              <a:t>T</a:t>
            </a:r>
            <a:r>
              <a:rPr lang="en-US" dirty="0" smtClean="0"/>
              <a:t>he </a:t>
            </a:r>
            <a:r>
              <a:rPr lang="en-US" dirty="0"/>
              <a:t>top 10 nodes </a:t>
            </a:r>
            <a:r>
              <a:rPr lang="en-US" dirty="0" smtClean="0"/>
              <a:t>with their </a:t>
            </a:r>
            <a:r>
              <a:rPr lang="en-US" dirty="0" err="1" smtClean="0"/>
              <a:t>betweenness</a:t>
            </a:r>
            <a:r>
              <a:rPr lang="en-US" dirty="0" smtClean="0"/>
              <a:t> centrality: </a:t>
            </a:r>
          </a:p>
          <a:p>
            <a:pPr marL="514350" indent="-514350">
              <a:buFont typeface="+mj-lt"/>
              <a:buAutoNum type="arabicPeriod"/>
            </a:pPr>
            <a:r>
              <a:rPr lang="en-US" sz="3400" dirty="0" smtClean="0"/>
              <a:t>(</a:t>
            </a:r>
            <a:r>
              <a:rPr lang="en-US" sz="3400" dirty="0"/>
              <a:t>813286, 0.16068690585709944</a:t>
            </a:r>
            <a:r>
              <a:rPr lang="en-US" sz="3400" dirty="0" smtClean="0"/>
              <a:t>)</a:t>
            </a:r>
          </a:p>
          <a:p>
            <a:pPr marL="514350" indent="-514350">
              <a:buFont typeface="+mj-lt"/>
              <a:buAutoNum type="arabicPeriod"/>
            </a:pPr>
            <a:r>
              <a:rPr lang="en-US" sz="3400" dirty="0" smtClean="0"/>
              <a:t>(</a:t>
            </a:r>
            <a:r>
              <a:rPr lang="en-US" sz="3400" dirty="0"/>
              <a:t>17093617, 0.07053051211284847</a:t>
            </a:r>
            <a:r>
              <a:rPr lang="en-US" sz="3400" dirty="0" smtClean="0"/>
              <a:t>) </a:t>
            </a:r>
          </a:p>
          <a:p>
            <a:pPr marL="514350" indent="-514350">
              <a:buFont typeface="+mj-lt"/>
              <a:buAutoNum type="arabicPeriod"/>
            </a:pPr>
            <a:r>
              <a:rPr lang="en-US" sz="3400" dirty="0" smtClean="0"/>
              <a:t>(</a:t>
            </a:r>
            <a:r>
              <a:rPr lang="en-US" sz="3400" dirty="0"/>
              <a:t>15846407, 0.05305121128488176</a:t>
            </a:r>
            <a:r>
              <a:rPr lang="en-US" sz="3400" dirty="0" smtClean="0"/>
              <a:t>)</a:t>
            </a:r>
          </a:p>
          <a:p>
            <a:pPr marL="514350" indent="-514350">
              <a:buFont typeface="+mj-lt"/>
              <a:buAutoNum type="arabicPeriod"/>
            </a:pPr>
            <a:r>
              <a:rPr lang="en-US" sz="3400" dirty="0" smtClean="0"/>
              <a:t>(</a:t>
            </a:r>
            <a:r>
              <a:rPr lang="en-US" sz="3400" dirty="0"/>
              <a:t>3359851, 0.04998466727997532</a:t>
            </a:r>
            <a:r>
              <a:rPr lang="en-US" sz="3400" dirty="0" smtClean="0"/>
              <a:t>) </a:t>
            </a:r>
          </a:p>
          <a:p>
            <a:pPr marL="514350" indent="-514350">
              <a:buFont typeface="+mj-lt"/>
              <a:buAutoNum type="arabicPeriod"/>
            </a:pPr>
            <a:r>
              <a:rPr lang="en-US" sz="3400" dirty="0" smtClean="0"/>
              <a:t>(</a:t>
            </a:r>
            <a:r>
              <a:rPr lang="en-US" sz="3400" dirty="0"/>
              <a:t>59804598, 0.036185219257896334</a:t>
            </a:r>
            <a:r>
              <a:rPr lang="en-US" sz="3400" dirty="0" smtClean="0"/>
              <a:t>)</a:t>
            </a:r>
          </a:p>
          <a:p>
            <a:pPr marL="514350" indent="-514350">
              <a:buFont typeface="+mj-lt"/>
              <a:buAutoNum type="arabicPeriod"/>
            </a:pPr>
            <a:r>
              <a:rPr lang="en-US" sz="3400" dirty="0" smtClean="0"/>
              <a:t>(</a:t>
            </a:r>
            <a:r>
              <a:rPr lang="en-US" sz="3400" dirty="0"/>
              <a:t>12611642, 0.03434529285495247</a:t>
            </a:r>
            <a:r>
              <a:rPr lang="en-US" sz="3400" dirty="0" smtClean="0"/>
              <a:t>)</a:t>
            </a:r>
          </a:p>
          <a:p>
            <a:pPr marL="514350" indent="-514350">
              <a:buFont typeface="+mj-lt"/>
              <a:buAutoNum type="arabicPeriod"/>
            </a:pPr>
            <a:r>
              <a:rPr lang="en-US" sz="3400" dirty="0" smtClean="0"/>
              <a:t>(</a:t>
            </a:r>
            <a:r>
              <a:rPr lang="en-US" sz="3400" dirty="0"/>
              <a:t>15439395, 0.03127874885004603</a:t>
            </a:r>
            <a:r>
              <a:rPr lang="en-US" sz="3400" dirty="0" smtClean="0"/>
              <a:t>)</a:t>
            </a:r>
          </a:p>
          <a:p>
            <a:pPr marL="514350" indent="-514350">
              <a:buFont typeface="+mj-lt"/>
              <a:buAutoNum type="arabicPeriod"/>
            </a:pPr>
            <a:r>
              <a:rPr lang="en-US" sz="3400" dirty="0" smtClean="0"/>
              <a:t>(</a:t>
            </a:r>
            <a:r>
              <a:rPr lang="en-US" sz="3400" dirty="0"/>
              <a:t>2367911, 0.027292241643667614</a:t>
            </a:r>
            <a:r>
              <a:rPr lang="en-US" sz="3400" dirty="0" smtClean="0"/>
              <a:t>)</a:t>
            </a:r>
          </a:p>
          <a:p>
            <a:pPr marL="514350" indent="-514350">
              <a:buFont typeface="+mj-lt"/>
              <a:buAutoNum type="arabicPeriod"/>
            </a:pPr>
            <a:r>
              <a:rPr lang="en-US" sz="3400" dirty="0" smtClean="0"/>
              <a:t>(</a:t>
            </a:r>
            <a:r>
              <a:rPr lang="en-US" sz="3400" dirty="0"/>
              <a:t>22679419, 0.023305734437289196</a:t>
            </a:r>
            <a:r>
              <a:rPr lang="en-US" sz="3400" dirty="0" smtClean="0"/>
              <a:t>)</a:t>
            </a:r>
          </a:p>
          <a:p>
            <a:pPr marL="514350" indent="-514350">
              <a:buFont typeface="+mj-lt"/>
              <a:buAutoNum type="arabicPeriod"/>
            </a:pPr>
            <a:r>
              <a:rPr lang="en-US" sz="3400" dirty="0" smtClean="0"/>
              <a:t>(</a:t>
            </a:r>
            <a:r>
              <a:rPr lang="en-US" sz="3400" dirty="0"/>
              <a:t>14230524, 0.02023919043238272</a:t>
            </a:r>
            <a:r>
              <a:rPr lang="en-US" sz="3400" dirty="0" smtClean="0"/>
              <a:t>)</a:t>
            </a:r>
            <a:endParaRPr lang="en-US" sz="3400" dirty="0"/>
          </a:p>
        </p:txBody>
      </p:sp>
    </p:spTree>
    <p:extLst>
      <p:ext uri="{BB962C8B-B14F-4D97-AF65-F5344CB8AC3E}">
        <p14:creationId xmlns:p14="http://schemas.microsoft.com/office/powerpoint/2010/main" val="18520232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a:t>[1]</a:t>
            </a:r>
            <a:r>
              <a:rPr lang="en-US" dirty="0">
                <a:hlinkClick r:id="rId3"/>
              </a:rPr>
              <a:t> https://</a:t>
            </a:r>
            <a:r>
              <a:rPr lang="en-US" dirty="0" smtClean="0">
                <a:hlinkClick r:id="rId3"/>
              </a:rPr>
              <a:t>en.wikipedia.org/wiki/Centrality</a:t>
            </a:r>
          </a:p>
          <a:p>
            <a:r>
              <a:rPr lang="en-US" dirty="0" smtClean="0"/>
              <a:t>[2]</a:t>
            </a:r>
            <a:r>
              <a:rPr lang="en-US" dirty="0" smtClean="0">
                <a:hlinkClick r:id="rId4"/>
              </a:rPr>
              <a:t>Centrality measures</a:t>
            </a:r>
            <a:endParaRPr lang="en-US" dirty="0" smtClean="0"/>
          </a:p>
          <a:p>
            <a:r>
              <a:rPr lang="en-US" dirty="0" smtClean="0"/>
              <a:t>[</a:t>
            </a:r>
            <a:r>
              <a:rPr lang="en-US" dirty="0"/>
              <a:t>3] David </a:t>
            </a:r>
            <a:r>
              <a:rPr lang="en-US" dirty="0" err="1"/>
              <a:t>Eppstein</a:t>
            </a:r>
            <a:r>
              <a:rPr lang="en-US" dirty="0"/>
              <a:t>, Joseph </a:t>
            </a:r>
            <a:r>
              <a:rPr lang="en-US" dirty="0" smtClean="0"/>
              <a:t>Wang. </a:t>
            </a:r>
            <a:r>
              <a:rPr lang="en-US" b="1" dirty="0" smtClean="0"/>
              <a:t>Fast </a:t>
            </a:r>
            <a:r>
              <a:rPr lang="en-US" b="1" dirty="0"/>
              <a:t>Approximation of </a:t>
            </a:r>
            <a:r>
              <a:rPr lang="en-US" b="1" dirty="0" smtClean="0"/>
              <a:t>Centrality</a:t>
            </a:r>
          </a:p>
          <a:p>
            <a:r>
              <a:rPr lang="en-US" dirty="0" smtClean="0"/>
              <a:t>[</a:t>
            </a:r>
            <a:r>
              <a:rPr lang="en-US" altLang="zh-CN" dirty="0" smtClean="0"/>
              <a:t>4</a:t>
            </a:r>
            <a:r>
              <a:rPr lang="en-US" dirty="0" smtClean="0"/>
              <a:t>]</a:t>
            </a:r>
            <a:r>
              <a:rPr lang="en-US" dirty="0" err="1" smtClean="0"/>
              <a:t>Ulrik</a:t>
            </a:r>
            <a:r>
              <a:rPr lang="en-US" dirty="0" smtClean="0"/>
              <a:t> </a:t>
            </a:r>
            <a:r>
              <a:rPr lang="en-US" dirty="0" err="1" smtClean="0"/>
              <a:t>Brandes</a:t>
            </a:r>
            <a:r>
              <a:rPr lang="en-US" dirty="0" smtClean="0"/>
              <a:t>. </a:t>
            </a:r>
            <a:r>
              <a:rPr lang="en-US" b="1" dirty="0"/>
              <a:t>A Faster Algorithm for Betweenness Centrality </a:t>
            </a:r>
          </a:p>
          <a:p>
            <a:r>
              <a:rPr lang="en-US" dirty="0" smtClean="0"/>
              <a:t>[5]Matteo </a:t>
            </a:r>
            <a:r>
              <a:rPr lang="en-US" dirty="0" err="1"/>
              <a:t>Riondato</a:t>
            </a:r>
            <a:r>
              <a:rPr lang="en-US" dirty="0"/>
              <a:t>, </a:t>
            </a:r>
            <a:r>
              <a:rPr lang="en-US" dirty="0" err="1"/>
              <a:t>Evgenios</a:t>
            </a:r>
            <a:r>
              <a:rPr lang="en-US" dirty="0"/>
              <a:t> M. </a:t>
            </a:r>
            <a:r>
              <a:rPr lang="en-US" dirty="0" err="1" smtClean="0"/>
              <a:t>Kornaropoulos</a:t>
            </a:r>
            <a:r>
              <a:rPr lang="en-US" dirty="0" smtClean="0"/>
              <a:t>. </a:t>
            </a:r>
            <a:r>
              <a:rPr lang="en-US" b="1" dirty="0"/>
              <a:t>Fast Approximation of Betweenness Centrality through </a:t>
            </a:r>
            <a:r>
              <a:rPr lang="en-US" b="1" dirty="0" smtClean="0"/>
              <a:t>Sampling</a:t>
            </a:r>
            <a:endParaRPr lang="en-US" dirty="0"/>
          </a:p>
        </p:txBody>
      </p:sp>
    </p:spTree>
    <p:extLst>
      <p:ext uri="{BB962C8B-B14F-4D97-AF65-F5344CB8AC3E}">
        <p14:creationId xmlns:p14="http://schemas.microsoft.com/office/powerpoint/2010/main" val="14834440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Degree centrality</a:t>
            </a:r>
          </a:p>
          <a:p>
            <a:r>
              <a:rPr lang="en-US" dirty="0"/>
              <a:t>Closeness centrality </a:t>
            </a:r>
            <a:endParaRPr lang="en-US" dirty="0" smtClean="0"/>
          </a:p>
          <a:p>
            <a:r>
              <a:rPr lang="en-US" dirty="0"/>
              <a:t>Betweenness centrality </a:t>
            </a:r>
            <a:endParaRPr lang="en-US" dirty="0" smtClean="0"/>
          </a:p>
          <a:p>
            <a:endParaRPr lang="en-US" dirty="0"/>
          </a:p>
          <a:p>
            <a:endParaRPr lang="en-US" dirty="0"/>
          </a:p>
        </p:txBody>
      </p:sp>
    </p:spTree>
    <p:extLst>
      <p:ext uri="{BB962C8B-B14F-4D97-AF65-F5344CB8AC3E}">
        <p14:creationId xmlns:p14="http://schemas.microsoft.com/office/powerpoint/2010/main" val="1215408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Social </a:t>
            </a:r>
            <a:r>
              <a:rPr lang="en-US" b="1" dirty="0"/>
              <a:t>circles: </a:t>
            </a:r>
            <a:r>
              <a:rPr lang="en-US" b="1" dirty="0" smtClean="0"/>
              <a:t>Twitter</a:t>
            </a:r>
            <a:endParaRPr lang="en-US" dirty="0"/>
          </a:p>
        </p:txBody>
      </p:sp>
      <p:graphicFrame>
        <p:nvGraphicFramePr>
          <p:cNvPr id="4" name="Content Placeholder 3"/>
          <p:cNvGraphicFramePr>
            <a:graphicFrameLocks noGrp="1"/>
          </p:cNvGraphicFramePr>
          <p:nvPr>
            <p:ph idx="1"/>
          </p:nvPr>
        </p:nvGraphicFramePr>
        <p:xfrm>
          <a:off x="838200" y="1872774"/>
          <a:ext cx="10515600" cy="4257040"/>
        </p:xfrm>
        <a:graphic>
          <a:graphicData uri="http://schemas.openxmlformats.org/drawingml/2006/table">
            <a:tbl>
              <a:tblPr/>
              <a:tblGrid>
                <a:gridCol w="5257800"/>
                <a:gridCol w="5257800"/>
              </a:tblGrid>
              <a:tr h="0">
                <a:tc gridSpan="2">
                  <a:txBody>
                    <a:bodyPr/>
                    <a:lstStyle/>
                    <a:p>
                      <a:pPr algn="l"/>
                      <a:r>
                        <a:rPr lang="en-US" b="0" i="0">
                          <a:solidFill>
                            <a:srgbClr val="FFFFFF"/>
                          </a:solidFill>
                          <a:effectLst/>
                        </a:rPr>
                        <a:t>Dataset statistics</a:t>
                      </a:r>
                    </a:p>
                  </a:txBody>
                  <a:tcPr marL="127000" marR="127000" marT="63500" marB="63500" anchor="ctr">
                    <a:lnL>
                      <a:noFill/>
                    </a:lnL>
                    <a:lnR>
                      <a:noFill/>
                    </a:lnR>
                    <a:lnT>
                      <a:noFill/>
                    </a:lnT>
                    <a:lnB>
                      <a:noFill/>
                    </a:lnB>
                    <a:solidFill>
                      <a:srgbClr val="74A743"/>
                    </a:solidFill>
                  </a:tcPr>
                </a:tc>
                <a:tc hMerge="1">
                  <a:txBody>
                    <a:bodyPr/>
                    <a:lstStyle/>
                    <a:p>
                      <a:endParaRPr lang="en-US"/>
                    </a:p>
                  </a:txBody>
                  <a:tcPr/>
                </a:tc>
              </a:tr>
              <a:tr h="0">
                <a:tc>
                  <a:txBody>
                    <a:bodyPr/>
                    <a:lstStyle/>
                    <a:p>
                      <a:r>
                        <a:rPr lang="en-US">
                          <a:solidFill>
                            <a:srgbClr val="000000"/>
                          </a:solidFill>
                          <a:effectLst/>
                        </a:rPr>
                        <a:t>Nodes</a:t>
                      </a:r>
                    </a:p>
                  </a:txBody>
                  <a:tcPr marL="101600" marR="101600" marT="38100" marB="38100" anchor="ctr">
                    <a:lnL>
                      <a:noFill/>
                    </a:lnL>
                    <a:lnR>
                      <a:noFill/>
                    </a:lnR>
                    <a:lnT>
                      <a:noFill/>
                    </a:lnT>
                    <a:lnB w="12700" cap="flat" cmpd="sng" algn="ctr">
                      <a:solidFill>
                        <a:srgbClr val="CCCCCC"/>
                      </a:solidFill>
                      <a:prstDash val="solid"/>
                      <a:round/>
                      <a:headEnd type="none" w="med" len="med"/>
                      <a:tailEnd type="none" w="med" len="med"/>
                    </a:lnB>
                    <a:solidFill>
                      <a:srgbClr val="FFFFFF"/>
                    </a:solidFill>
                  </a:tcPr>
                </a:tc>
                <a:tc>
                  <a:txBody>
                    <a:bodyPr/>
                    <a:lstStyle/>
                    <a:p>
                      <a:r>
                        <a:rPr lang="is-IS">
                          <a:solidFill>
                            <a:srgbClr val="000000"/>
                          </a:solidFill>
                          <a:effectLst/>
                        </a:rPr>
                        <a:t>81306</a:t>
                      </a:r>
                    </a:p>
                  </a:txBody>
                  <a:tcPr marL="101600" marR="101600" marT="38100" marB="38100" anchor="ctr">
                    <a:lnL>
                      <a:noFill/>
                    </a:lnL>
                    <a:lnR>
                      <a:noFill/>
                    </a:lnR>
                    <a:lnT>
                      <a:noFill/>
                    </a:lnT>
                    <a:lnB w="12700" cap="flat" cmpd="sng" algn="ctr">
                      <a:solidFill>
                        <a:srgbClr val="CCCCCC"/>
                      </a:solidFill>
                      <a:prstDash val="solid"/>
                      <a:round/>
                      <a:headEnd type="none" w="med" len="med"/>
                      <a:tailEnd type="none" w="med" len="med"/>
                    </a:lnB>
                    <a:solidFill>
                      <a:srgbClr val="FFFFFF"/>
                    </a:solidFill>
                  </a:tcPr>
                </a:tc>
              </a:tr>
              <a:tr h="0">
                <a:tc>
                  <a:txBody>
                    <a:bodyPr/>
                    <a:lstStyle/>
                    <a:p>
                      <a:r>
                        <a:rPr lang="en-US" dirty="0">
                          <a:solidFill>
                            <a:srgbClr val="000000"/>
                          </a:solidFill>
                          <a:effectLst/>
                        </a:rPr>
                        <a:t>Edges</a:t>
                      </a:r>
                    </a:p>
                  </a:txBody>
                  <a:tcPr marL="101600" marR="101600" marT="38100" marB="38100" anchor="ctr">
                    <a:lnL>
                      <a:noFill/>
                    </a:lnL>
                    <a:lnR>
                      <a:noFill/>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r>
                        <a:rPr lang="cs-CZ">
                          <a:solidFill>
                            <a:srgbClr val="000000"/>
                          </a:solidFill>
                          <a:effectLst/>
                        </a:rPr>
                        <a:t>1768149</a:t>
                      </a:r>
                    </a:p>
                  </a:txBody>
                  <a:tcPr marL="101600" marR="101600" marT="38100" marB="38100" anchor="ctr">
                    <a:lnL>
                      <a:noFill/>
                    </a:lnL>
                    <a:lnR>
                      <a:noFill/>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0">
                <a:tc>
                  <a:txBody>
                    <a:bodyPr/>
                    <a:lstStyle/>
                    <a:p>
                      <a:r>
                        <a:rPr lang="en-US">
                          <a:solidFill>
                            <a:srgbClr val="000000"/>
                          </a:solidFill>
                          <a:effectLst/>
                        </a:rPr>
                        <a:t>Nodes in largest WCC</a:t>
                      </a:r>
                    </a:p>
                  </a:txBody>
                  <a:tcPr marL="101600" marR="101600" marT="38100" marB="38100" anchor="ctr">
                    <a:lnL>
                      <a:noFill/>
                    </a:lnL>
                    <a:lnR>
                      <a:noFill/>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r>
                        <a:rPr lang="is-IS">
                          <a:solidFill>
                            <a:srgbClr val="000000"/>
                          </a:solidFill>
                          <a:effectLst/>
                        </a:rPr>
                        <a:t>81306 (1.000)</a:t>
                      </a:r>
                    </a:p>
                  </a:txBody>
                  <a:tcPr marL="101600" marR="101600" marT="38100" marB="38100" anchor="ctr">
                    <a:lnL>
                      <a:noFill/>
                    </a:lnL>
                    <a:lnR>
                      <a:noFill/>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0">
                <a:tc>
                  <a:txBody>
                    <a:bodyPr/>
                    <a:lstStyle/>
                    <a:p>
                      <a:r>
                        <a:rPr lang="en-US">
                          <a:solidFill>
                            <a:srgbClr val="000000"/>
                          </a:solidFill>
                          <a:effectLst/>
                        </a:rPr>
                        <a:t>Edges in largest WCC</a:t>
                      </a:r>
                    </a:p>
                  </a:txBody>
                  <a:tcPr marL="101600" marR="101600" marT="38100" marB="38100" anchor="ctr">
                    <a:lnL>
                      <a:noFill/>
                    </a:lnL>
                    <a:lnR>
                      <a:noFill/>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r>
                        <a:rPr lang="cs-CZ">
                          <a:solidFill>
                            <a:srgbClr val="000000"/>
                          </a:solidFill>
                          <a:effectLst/>
                        </a:rPr>
                        <a:t>1768149 (1.000)</a:t>
                      </a:r>
                    </a:p>
                  </a:txBody>
                  <a:tcPr marL="101600" marR="101600" marT="38100" marB="38100" anchor="ctr">
                    <a:lnL>
                      <a:noFill/>
                    </a:lnL>
                    <a:lnR>
                      <a:noFill/>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0">
                <a:tc>
                  <a:txBody>
                    <a:bodyPr/>
                    <a:lstStyle/>
                    <a:p>
                      <a:r>
                        <a:rPr lang="en-US">
                          <a:solidFill>
                            <a:srgbClr val="000000"/>
                          </a:solidFill>
                          <a:effectLst/>
                        </a:rPr>
                        <a:t>Nodes in largest SCC</a:t>
                      </a:r>
                    </a:p>
                  </a:txBody>
                  <a:tcPr marL="101600" marR="101600" marT="38100" marB="38100" anchor="ctr">
                    <a:lnL>
                      <a:noFill/>
                    </a:lnL>
                    <a:lnR>
                      <a:noFill/>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r>
                        <a:rPr lang="mr-IN">
                          <a:solidFill>
                            <a:srgbClr val="000000"/>
                          </a:solidFill>
                          <a:effectLst/>
                        </a:rPr>
                        <a:t>68413 (0.841)</a:t>
                      </a:r>
                    </a:p>
                  </a:txBody>
                  <a:tcPr marL="101600" marR="101600" marT="38100" marB="38100" anchor="ctr">
                    <a:lnL>
                      <a:noFill/>
                    </a:lnL>
                    <a:lnR>
                      <a:noFill/>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0">
                <a:tc>
                  <a:txBody>
                    <a:bodyPr/>
                    <a:lstStyle/>
                    <a:p>
                      <a:r>
                        <a:rPr lang="en-US">
                          <a:solidFill>
                            <a:srgbClr val="000000"/>
                          </a:solidFill>
                          <a:effectLst/>
                        </a:rPr>
                        <a:t>Edges in largest SCC</a:t>
                      </a:r>
                    </a:p>
                  </a:txBody>
                  <a:tcPr marL="101600" marR="101600" marT="38100" marB="38100" anchor="ctr">
                    <a:lnL>
                      <a:noFill/>
                    </a:lnL>
                    <a:lnR>
                      <a:noFill/>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r>
                        <a:rPr lang="is-IS">
                          <a:solidFill>
                            <a:srgbClr val="000000"/>
                          </a:solidFill>
                          <a:effectLst/>
                        </a:rPr>
                        <a:t>1685163 (0.953)</a:t>
                      </a:r>
                    </a:p>
                  </a:txBody>
                  <a:tcPr marL="101600" marR="101600" marT="38100" marB="38100" anchor="ctr">
                    <a:lnL>
                      <a:noFill/>
                    </a:lnL>
                    <a:lnR>
                      <a:noFill/>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0">
                <a:tc>
                  <a:txBody>
                    <a:bodyPr/>
                    <a:lstStyle/>
                    <a:p>
                      <a:r>
                        <a:rPr lang="en-US">
                          <a:solidFill>
                            <a:srgbClr val="000000"/>
                          </a:solidFill>
                          <a:effectLst/>
                        </a:rPr>
                        <a:t>Average clustering coefficient</a:t>
                      </a:r>
                    </a:p>
                  </a:txBody>
                  <a:tcPr marL="101600" marR="101600" marT="38100" marB="38100" anchor="ctr">
                    <a:lnL>
                      <a:noFill/>
                    </a:lnL>
                    <a:lnR>
                      <a:noFill/>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r>
                        <a:rPr lang="nb-NO">
                          <a:solidFill>
                            <a:srgbClr val="000000"/>
                          </a:solidFill>
                          <a:effectLst/>
                        </a:rPr>
                        <a:t>0.5653</a:t>
                      </a:r>
                    </a:p>
                  </a:txBody>
                  <a:tcPr marL="101600" marR="101600" marT="38100" marB="38100" anchor="ctr">
                    <a:lnL>
                      <a:noFill/>
                    </a:lnL>
                    <a:lnR>
                      <a:noFill/>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0">
                <a:tc>
                  <a:txBody>
                    <a:bodyPr/>
                    <a:lstStyle/>
                    <a:p>
                      <a:r>
                        <a:rPr lang="en-US">
                          <a:solidFill>
                            <a:srgbClr val="000000"/>
                          </a:solidFill>
                          <a:effectLst/>
                        </a:rPr>
                        <a:t>Number of triangles</a:t>
                      </a:r>
                    </a:p>
                  </a:txBody>
                  <a:tcPr marL="101600" marR="101600" marT="38100" marB="38100" anchor="ctr">
                    <a:lnL>
                      <a:noFill/>
                    </a:lnL>
                    <a:lnR>
                      <a:noFill/>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r>
                        <a:rPr lang="is-IS">
                          <a:solidFill>
                            <a:srgbClr val="000000"/>
                          </a:solidFill>
                          <a:effectLst/>
                        </a:rPr>
                        <a:t>13082506</a:t>
                      </a:r>
                    </a:p>
                  </a:txBody>
                  <a:tcPr marL="101600" marR="101600" marT="38100" marB="38100" anchor="ctr">
                    <a:lnL>
                      <a:noFill/>
                    </a:lnL>
                    <a:lnR>
                      <a:noFill/>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0">
                <a:tc>
                  <a:txBody>
                    <a:bodyPr/>
                    <a:lstStyle/>
                    <a:p>
                      <a:r>
                        <a:rPr lang="en-US">
                          <a:solidFill>
                            <a:srgbClr val="000000"/>
                          </a:solidFill>
                          <a:effectLst/>
                        </a:rPr>
                        <a:t>Fraction of closed triangles</a:t>
                      </a:r>
                    </a:p>
                  </a:txBody>
                  <a:tcPr marL="101600" marR="101600" marT="38100" marB="38100" anchor="ctr">
                    <a:lnL>
                      <a:noFill/>
                    </a:lnL>
                    <a:lnR>
                      <a:noFill/>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r>
                        <a:rPr lang="pl-PL">
                          <a:solidFill>
                            <a:srgbClr val="000000"/>
                          </a:solidFill>
                          <a:effectLst/>
                        </a:rPr>
                        <a:t>0.06415</a:t>
                      </a:r>
                    </a:p>
                  </a:txBody>
                  <a:tcPr marL="101600" marR="101600" marT="38100" marB="38100" anchor="ctr">
                    <a:lnL>
                      <a:noFill/>
                    </a:lnL>
                    <a:lnR>
                      <a:noFill/>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0">
                <a:tc>
                  <a:txBody>
                    <a:bodyPr/>
                    <a:lstStyle/>
                    <a:p>
                      <a:r>
                        <a:rPr lang="en-US">
                          <a:solidFill>
                            <a:srgbClr val="000000"/>
                          </a:solidFill>
                          <a:effectLst/>
                        </a:rPr>
                        <a:t>Diameter (longest shortest path)</a:t>
                      </a:r>
                    </a:p>
                  </a:txBody>
                  <a:tcPr marL="101600" marR="101600" marT="38100" marB="38100" anchor="ctr">
                    <a:lnL>
                      <a:noFill/>
                    </a:lnL>
                    <a:lnR>
                      <a:noFill/>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r>
                        <a:rPr lang="en-US">
                          <a:solidFill>
                            <a:srgbClr val="000000"/>
                          </a:solidFill>
                          <a:effectLst/>
                        </a:rPr>
                        <a:t>7</a:t>
                      </a:r>
                    </a:p>
                  </a:txBody>
                  <a:tcPr marL="101600" marR="101600" marT="38100" marB="38100" anchor="ctr">
                    <a:lnL>
                      <a:noFill/>
                    </a:lnL>
                    <a:lnR>
                      <a:noFill/>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0">
                <a:tc>
                  <a:txBody>
                    <a:bodyPr/>
                    <a:lstStyle/>
                    <a:p>
                      <a:r>
                        <a:rPr lang="en-US">
                          <a:solidFill>
                            <a:srgbClr val="000000"/>
                          </a:solidFill>
                          <a:effectLst/>
                        </a:rPr>
                        <a:t>90-percentile effective diameter</a:t>
                      </a:r>
                    </a:p>
                  </a:txBody>
                  <a:tcPr marL="101600" marR="101600" marT="38100" marB="38100" anchor="ctr">
                    <a:lnL>
                      <a:noFill/>
                    </a:lnL>
                    <a:lnR>
                      <a:noFill/>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r>
                        <a:rPr lang="hr-HR" dirty="0">
                          <a:solidFill>
                            <a:srgbClr val="000000"/>
                          </a:solidFill>
                          <a:effectLst/>
                        </a:rPr>
                        <a:t>4.5</a:t>
                      </a:r>
                    </a:p>
                  </a:txBody>
                  <a:tcPr marL="101600" marR="101600" marT="38100" marB="38100" anchor="ctr">
                    <a:lnL>
                      <a:noFill/>
                    </a:lnL>
                    <a:lnR>
                      <a:noFill/>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
            </a:r>
            <a:br>
              <a:rPr kumimoji="0" lang="x-none" altLang="x-none" sz="1800" b="0" i="0" u="none" strike="noStrike" cap="none" normalizeH="0" baseline="0">
                <a:ln>
                  <a:noFill/>
                </a:ln>
                <a:solidFill>
                  <a:schemeClr val="tx1"/>
                </a:solidFill>
                <a:effectLst/>
                <a:latin typeface="Arial" charset="0"/>
              </a:rPr>
            </a:br>
            <a:endParaRPr kumimoji="0" lang="x-none" altLang="x-non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5934852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 Centrality</a:t>
            </a:r>
            <a:r>
              <a:rPr lang="en-US" baseline="30000" dirty="0" smtClean="0"/>
              <a:t>[1][2]</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14:m>
                  <m:oMath xmlns:m="http://schemas.openxmlformats.org/officeDocument/2006/math">
                    <m:sSub>
                      <m:sSubPr>
                        <m:ctrlPr>
                          <a:rPr lang="en-US" i="1" smtClean="0">
                            <a:latin typeface="Cambria Math" charset="0"/>
                          </a:rPr>
                        </m:ctrlPr>
                      </m:sSubPr>
                      <m:e>
                        <m:r>
                          <a:rPr lang="en-US" b="0" i="1" smtClean="0">
                            <a:latin typeface="Cambria Math" charset="0"/>
                          </a:rPr>
                          <m:t>𝐶</m:t>
                        </m:r>
                      </m:e>
                      <m:sub>
                        <m:r>
                          <a:rPr lang="en-US" b="0" i="1" smtClean="0">
                            <a:latin typeface="Cambria Math" charset="0"/>
                          </a:rPr>
                          <m:t>𝐷</m:t>
                        </m:r>
                      </m:sub>
                    </m:sSub>
                    <m:d>
                      <m:dPr>
                        <m:ctrlPr>
                          <a:rPr lang="en-US" b="0" i="1" smtClean="0">
                            <a:latin typeface="Cambria Math" charset="0"/>
                          </a:rPr>
                        </m:ctrlPr>
                      </m:dPr>
                      <m:e>
                        <m:r>
                          <a:rPr lang="en-US" b="0" i="1" smtClean="0">
                            <a:latin typeface="Cambria Math" charset="0"/>
                          </a:rPr>
                          <m:t>𝑣</m:t>
                        </m:r>
                      </m:e>
                    </m:d>
                    <m:r>
                      <a:rPr lang="en-US" b="0" i="1" smtClean="0">
                        <a:latin typeface="Cambria Math" charset="0"/>
                      </a:rPr>
                      <m:t>=</m:t>
                    </m:r>
                    <m:r>
                      <m:rPr>
                        <m:sty m:val="p"/>
                      </m:rPr>
                      <a:rPr lang="en-US" b="0" i="0" smtClean="0">
                        <a:latin typeface="Cambria Math" charset="0"/>
                      </a:rPr>
                      <m:t>deg</m:t>
                    </m:r>
                    <m:r>
                      <a:rPr lang="en-US" b="0" i="1" smtClean="0">
                        <a:latin typeface="Cambria Math" charset="0"/>
                      </a:rPr>
                      <m:t>⁡(</m:t>
                    </m:r>
                    <m:r>
                      <a:rPr lang="en-US" b="0" i="1" smtClean="0">
                        <a:latin typeface="Cambria Math" charset="0"/>
                      </a:rPr>
                      <m:t>𝑣</m:t>
                    </m:r>
                    <m:r>
                      <a:rPr lang="en-US" b="0" i="1" smtClean="0">
                        <a:latin typeface="Cambria Math" charset="0"/>
                      </a:rPr>
                      <m:t>)</m:t>
                    </m:r>
                  </m:oMath>
                </a14:m>
                <a:endParaRPr lang="en-US" dirty="0" smtClean="0"/>
              </a:p>
              <a:p>
                <a:r>
                  <a:rPr lang="en-US" dirty="0" smtClean="0"/>
                  <a:t>Let </a:t>
                </a:r>
                <a14:m>
                  <m:oMath xmlns:m="http://schemas.openxmlformats.org/officeDocument/2006/math">
                    <m:sSup>
                      <m:sSupPr>
                        <m:ctrlPr>
                          <a:rPr lang="en-US" i="1" smtClean="0">
                            <a:latin typeface="Cambria Math" charset="0"/>
                          </a:rPr>
                        </m:ctrlPr>
                      </m:sSupPr>
                      <m:e>
                        <m:r>
                          <a:rPr lang="en-US" b="0" i="1" smtClean="0">
                            <a:latin typeface="Cambria Math" charset="0"/>
                          </a:rPr>
                          <m:t>𝑣</m:t>
                        </m:r>
                      </m:e>
                      <m:sup>
                        <m:r>
                          <a:rPr lang="en-US" b="0" i="1" smtClean="0">
                            <a:latin typeface="Cambria Math" charset="0"/>
                          </a:rPr>
                          <m:t>∗</m:t>
                        </m:r>
                      </m:sup>
                    </m:sSup>
                  </m:oMath>
                </a14:m>
                <a:r>
                  <a:rPr lang="en-US" dirty="0" smtClean="0"/>
                  <a:t> be the node with highest degree centrality in G.</a:t>
                </a:r>
              </a:p>
              <a:p>
                <a:r>
                  <a:rPr lang="en-US" dirty="0" smtClean="0"/>
                  <a:t>Let </a:t>
                </a:r>
                <a14:m>
                  <m:oMath xmlns:m="http://schemas.openxmlformats.org/officeDocument/2006/math">
                    <m:r>
                      <a:rPr lang="en-US" b="0" i="1" smtClean="0">
                        <a:latin typeface="Cambria Math" charset="0"/>
                      </a:rPr>
                      <m:t>𝑋</m:t>
                    </m:r>
                    <m:r>
                      <a:rPr lang="en-US" b="0" i="1" smtClean="0">
                        <a:latin typeface="Cambria Math" charset="0"/>
                      </a:rPr>
                      <m:t>≔</m:t>
                    </m:r>
                    <m:d>
                      <m:dPr>
                        <m:ctrlPr>
                          <a:rPr lang="en-US" b="0" i="1" smtClean="0">
                            <a:latin typeface="Cambria Math" charset="0"/>
                          </a:rPr>
                        </m:ctrlPr>
                      </m:dPr>
                      <m:e>
                        <m:r>
                          <a:rPr lang="en-US" b="0" i="1" smtClean="0">
                            <a:latin typeface="Cambria Math" charset="0"/>
                          </a:rPr>
                          <m:t>𝑌</m:t>
                        </m:r>
                        <m:r>
                          <a:rPr lang="en-US" b="0" i="1" smtClean="0">
                            <a:latin typeface="Cambria Math" charset="0"/>
                          </a:rPr>
                          <m:t>,</m:t>
                        </m:r>
                        <m:r>
                          <a:rPr lang="en-US" b="0" i="1" smtClean="0">
                            <a:latin typeface="Cambria Math" charset="0"/>
                          </a:rPr>
                          <m:t>𝑍</m:t>
                        </m:r>
                      </m:e>
                    </m:d>
                  </m:oMath>
                </a14:m>
                <a:r>
                  <a:rPr lang="en-US" dirty="0" smtClean="0"/>
                  <a:t> be the </a:t>
                </a:r>
                <a14:m>
                  <m:oMath xmlns:m="http://schemas.openxmlformats.org/officeDocument/2006/math">
                    <m:r>
                      <a:rPr lang="en-US" b="0" i="1" smtClean="0">
                        <a:latin typeface="Cambria Math" charset="0"/>
                      </a:rPr>
                      <m:t>|</m:t>
                    </m:r>
                    <m:r>
                      <a:rPr lang="en-US" b="0" i="1" smtClean="0">
                        <a:latin typeface="Cambria Math" charset="0"/>
                      </a:rPr>
                      <m:t>𝑌</m:t>
                    </m:r>
                    <m:r>
                      <a:rPr lang="en-US" b="0" i="1" smtClean="0">
                        <a:latin typeface="Cambria Math" charset="0"/>
                      </a:rPr>
                      <m:t>|</m:t>
                    </m:r>
                  </m:oMath>
                </a14:m>
                <a:r>
                  <a:rPr lang="en-US" dirty="0" smtClean="0"/>
                  <a:t> node connected graph that maximizes the following quantity ( with </a:t>
                </a:r>
                <a14:m>
                  <m:oMath xmlns:m="http://schemas.openxmlformats.org/officeDocument/2006/math">
                    <m:sSup>
                      <m:sSupPr>
                        <m:ctrlPr>
                          <a:rPr lang="en-US" i="1" smtClean="0">
                            <a:latin typeface="Cambria Math" charset="0"/>
                          </a:rPr>
                        </m:ctrlPr>
                      </m:sSupPr>
                      <m:e>
                        <m:r>
                          <a:rPr lang="en-US" b="0" i="1" smtClean="0">
                            <a:latin typeface="Cambria Math" charset="0"/>
                          </a:rPr>
                          <m:t>𝑦</m:t>
                        </m:r>
                      </m:e>
                      <m:sup>
                        <m:r>
                          <a:rPr lang="en-US" b="0" i="1" smtClean="0">
                            <a:latin typeface="Cambria Math" charset="0"/>
                          </a:rPr>
                          <m:t>∗</m:t>
                        </m:r>
                      </m:sup>
                    </m:sSup>
                  </m:oMath>
                </a14:m>
                <a:r>
                  <a:rPr lang="en-US" dirty="0" smtClean="0"/>
                  <a:t> being the node with highest degree centrality in X):</a:t>
                </a:r>
              </a:p>
              <a:p>
                <a14:m>
                  <m:oMath xmlns:m="http://schemas.openxmlformats.org/officeDocument/2006/math">
                    <m:r>
                      <a:rPr lang="en-US" b="0" i="1" smtClean="0">
                        <a:latin typeface="Cambria Math" charset="0"/>
                      </a:rPr>
                      <m:t>𝐻</m:t>
                    </m:r>
                    <m:r>
                      <a:rPr lang="en-US" b="0" i="1" smtClean="0">
                        <a:latin typeface="Cambria Math" charset="0"/>
                      </a:rPr>
                      <m:t>=</m:t>
                    </m:r>
                    <m:nary>
                      <m:naryPr>
                        <m:chr m:val="∑"/>
                        <m:ctrlPr>
                          <a:rPr lang="is-IS" b="0" i="1" smtClean="0">
                            <a:latin typeface="Cambria Math" charset="0"/>
                          </a:rPr>
                        </m:ctrlPr>
                      </m:naryPr>
                      <m:sub>
                        <m:r>
                          <m:rPr>
                            <m:brk m:alnAt="23"/>
                          </m:rPr>
                          <a:rPr lang="en-US" b="0" i="1" smtClean="0">
                            <a:latin typeface="Cambria Math" charset="0"/>
                          </a:rPr>
                          <m:t>𝑗</m:t>
                        </m:r>
                        <m:r>
                          <a:rPr lang="en-US" b="0" i="1" smtClean="0">
                            <a:latin typeface="Cambria Math" charset="0"/>
                          </a:rPr>
                          <m:t>=1</m:t>
                        </m:r>
                      </m:sub>
                      <m:sup>
                        <m:d>
                          <m:dPr>
                            <m:begChr m:val="|"/>
                            <m:endChr m:val="|"/>
                            <m:ctrlPr>
                              <a:rPr lang="hr-HR" b="0" i="1" smtClean="0">
                                <a:latin typeface="Cambria Math" charset="0"/>
                              </a:rPr>
                            </m:ctrlPr>
                          </m:dPr>
                          <m:e>
                            <m:r>
                              <a:rPr lang="en-US" b="0" i="1" smtClean="0">
                                <a:latin typeface="Cambria Math" charset="0"/>
                              </a:rPr>
                              <m:t>𝑌</m:t>
                            </m:r>
                          </m:e>
                        </m:d>
                      </m:sup>
                      <m:e>
                        <m:d>
                          <m:dPr>
                            <m:begChr m:val="["/>
                            <m:endChr m:val="]"/>
                            <m:ctrlPr>
                              <a:rPr lang="mr-IN" b="0" i="1" smtClean="0">
                                <a:latin typeface="Cambria Math" charset="0"/>
                              </a:rPr>
                            </m:ctrlPr>
                          </m:dPr>
                          <m:e>
                            <m:sSub>
                              <m:sSubPr>
                                <m:ctrlPr>
                                  <a:rPr lang="en-US" b="0" i="1" smtClean="0">
                                    <a:latin typeface="Cambria Math" charset="0"/>
                                  </a:rPr>
                                </m:ctrlPr>
                              </m:sSubPr>
                              <m:e>
                                <m:r>
                                  <a:rPr lang="en-US" b="0" i="1" smtClean="0">
                                    <a:latin typeface="Cambria Math" charset="0"/>
                                  </a:rPr>
                                  <m:t>𝐶</m:t>
                                </m:r>
                              </m:e>
                              <m:sub>
                                <m:r>
                                  <a:rPr lang="en-US" b="0" i="1" smtClean="0">
                                    <a:latin typeface="Cambria Math" charset="0"/>
                                  </a:rPr>
                                  <m:t>𝐷</m:t>
                                </m:r>
                              </m:sub>
                            </m:sSub>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m:t>
                                    </m:r>
                                  </m:sup>
                                </m:sSup>
                              </m:e>
                            </m:d>
                            <m:r>
                              <a:rPr lang="en-US" b="0" i="1" smtClean="0">
                                <a:latin typeface="Cambria Math" charset="0"/>
                              </a:rPr>
                              <m:t>−</m:t>
                            </m:r>
                            <m:sSub>
                              <m:sSubPr>
                                <m:ctrlPr>
                                  <a:rPr lang="en-US" b="0" i="1" smtClean="0">
                                    <a:latin typeface="Cambria Math" charset="0"/>
                                  </a:rPr>
                                </m:ctrlPr>
                              </m:sSubPr>
                              <m:e>
                                <m:r>
                                  <a:rPr lang="en-US" b="0" i="1" smtClean="0">
                                    <a:latin typeface="Cambria Math" charset="0"/>
                                  </a:rPr>
                                  <m:t>𝐶</m:t>
                                </m:r>
                              </m:e>
                              <m:sub>
                                <m:r>
                                  <a:rPr lang="en-US" b="0" i="1" smtClean="0">
                                    <a:latin typeface="Cambria Math" charset="0"/>
                                  </a:rPr>
                                  <m:t>𝐷</m:t>
                                </m:r>
                              </m:sub>
                            </m:sSub>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𝑦</m:t>
                                    </m:r>
                                  </m:e>
                                  <m:sub>
                                    <m:r>
                                      <a:rPr lang="en-US" b="0" i="1" smtClean="0">
                                        <a:latin typeface="Cambria Math" charset="0"/>
                                      </a:rPr>
                                      <m:t>𝑗</m:t>
                                    </m:r>
                                  </m:sub>
                                </m:sSub>
                              </m:e>
                            </m:d>
                          </m:e>
                        </m:d>
                      </m:e>
                    </m:nary>
                  </m:oMath>
                </a14:m>
                <a:r>
                  <a:rPr lang="en-US" dirty="0" smtClean="0"/>
                  <a:t> , the value is maximized when the graph X constrains one central node to which all other nodes are connected as (star graph) and in this case </a:t>
                </a:r>
                <a14:m>
                  <m:oMath xmlns:m="http://schemas.openxmlformats.org/officeDocument/2006/math">
                    <m:r>
                      <a:rPr lang="en-US" b="0" i="1" smtClean="0">
                        <a:latin typeface="Cambria Math" charset="0"/>
                      </a:rPr>
                      <m:t>𝐻</m:t>
                    </m:r>
                    <m:r>
                      <a:rPr lang="en-US" b="0" i="1" smtClean="0">
                        <a:latin typeface="Cambria Math" charset="0"/>
                      </a:rPr>
                      <m:t>=</m:t>
                    </m:r>
                    <m:d>
                      <m:dPr>
                        <m:ctrlPr>
                          <a:rPr lang="en-US" b="0" i="1" smtClean="0">
                            <a:latin typeface="Cambria Math" charset="0"/>
                          </a:rPr>
                        </m:ctrlPr>
                      </m:dPr>
                      <m:e>
                        <m:r>
                          <a:rPr lang="en-US" b="0" i="1" smtClean="0">
                            <a:latin typeface="Cambria Math" charset="0"/>
                          </a:rPr>
                          <m:t>𝑛</m:t>
                        </m:r>
                        <m:r>
                          <a:rPr lang="en-US" b="0" i="1" smtClean="0">
                            <a:latin typeface="Cambria Math" charset="0"/>
                          </a:rPr>
                          <m:t>−1</m:t>
                        </m:r>
                      </m:e>
                    </m:d>
                    <m:d>
                      <m:dPr>
                        <m:ctrlPr>
                          <a:rPr lang="en-US" b="0" i="1" smtClean="0">
                            <a:latin typeface="Cambria Math" charset="0"/>
                          </a:rPr>
                        </m:ctrlPr>
                      </m:dPr>
                      <m:e>
                        <m:d>
                          <m:dPr>
                            <m:ctrlPr>
                              <a:rPr lang="en-US" b="0" i="1" smtClean="0">
                                <a:latin typeface="Cambria Math" charset="0"/>
                              </a:rPr>
                            </m:ctrlPr>
                          </m:dPr>
                          <m:e>
                            <m:r>
                              <a:rPr lang="en-US" b="0" i="1" smtClean="0">
                                <a:latin typeface="Cambria Math" charset="0"/>
                              </a:rPr>
                              <m:t>𝑛</m:t>
                            </m:r>
                            <m:r>
                              <a:rPr lang="en-US" b="0" i="1" smtClean="0">
                                <a:latin typeface="Cambria Math" charset="0"/>
                              </a:rPr>
                              <m:t>−1</m:t>
                            </m:r>
                          </m:e>
                        </m:d>
                        <m:r>
                          <a:rPr lang="en-US" b="0" i="1" smtClean="0">
                            <a:latin typeface="Cambria Math" charset="0"/>
                          </a:rPr>
                          <m:t>−1</m:t>
                        </m:r>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𝑛</m:t>
                        </m:r>
                      </m:e>
                      <m:sup>
                        <m:r>
                          <a:rPr lang="en-US" b="0" i="1" smtClean="0">
                            <a:latin typeface="Cambria Math" charset="0"/>
                          </a:rPr>
                          <m:t>2</m:t>
                        </m:r>
                      </m:sup>
                    </m:sSup>
                    <m:r>
                      <a:rPr lang="en-US" b="0" i="1" smtClean="0">
                        <a:latin typeface="Cambria Math" charset="0"/>
                      </a:rPr>
                      <m:t>−3</m:t>
                    </m:r>
                    <m:r>
                      <a:rPr lang="en-US" b="0" i="1" smtClean="0">
                        <a:latin typeface="Cambria Math" charset="0"/>
                      </a:rPr>
                      <m:t>𝑛</m:t>
                    </m:r>
                    <m:r>
                      <a:rPr lang="en-US" b="0" i="1" smtClean="0">
                        <a:latin typeface="Cambria Math" charset="0"/>
                      </a:rPr>
                      <m:t>+2</m:t>
                    </m:r>
                  </m:oMath>
                </a14:m>
                <a:endParaRPr lang="en-US" dirty="0"/>
              </a:p>
              <a:p>
                <a:r>
                  <a:rPr lang="en-US" dirty="0" smtClean="0"/>
                  <a:t>Correspondingly , the degree centralization of the graph G is as follows: </a:t>
                </a:r>
              </a:p>
              <a:p>
                <a14:m>
                  <m:oMath xmlns:m="http://schemas.openxmlformats.org/officeDocument/2006/math">
                    <m:sSub>
                      <m:sSubPr>
                        <m:ctrlPr>
                          <a:rPr lang="en-US" i="1" smtClean="0">
                            <a:latin typeface="Cambria Math" charset="0"/>
                          </a:rPr>
                        </m:ctrlPr>
                      </m:sSubPr>
                      <m:e>
                        <m:r>
                          <a:rPr lang="en-US" b="0" i="1" smtClean="0">
                            <a:latin typeface="Cambria Math" charset="0"/>
                          </a:rPr>
                          <m:t>𝐶</m:t>
                        </m:r>
                      </m:e>
                      <m:sub>
                        <m:r>
                          <a:rPr lang="en-US" b="0" i="1" smtClean="0">
                            <a:latin typeface="Cambria Math" charset="0"/>
                          </a:rPr>
                          <m:t>𝐷</m:t>
                        </m:r>
                      </m:sub>
                    </m:sSub>
                    <m:d>
                      <m:dPr>
                        <m:ctrlPr>
                          <a:rPr lang="mr-IN" i="1" smtClean="0">
                            <a:latin typeface="Cambria Math" charset="0"/>
                          </a:rPr>
                        </m:ctrlPr>
                      </m:dPr>
                      <m:e>
                        <m:r>
                          <a:rPr lang="en-US" b="0" i="1" smtClean="0">
                            <a:latin typeface="Cambria Math" charset="0"/>
                          </a:rPr>
                          <m:t>𝐺</m:t>
                        </m:r>
                      </m:e>
                    </m:d>
                    <m:r>
                      <a:rPr lang="en-US" b="0" i="1" smtClean="0">
                        <a:latin typeface="Cambria Math" charset="0"/>
                      </a:rPr>
                      <m:t>=</m:t>
                    </m:r>
                    <m:f>
                      <m:fPr>
                        <m:ctrlPr>
                          <a:rPr lang="mr-IN" b="0" i="1" smtClean="0">
                            <a:latin typeface="Cambria Math" charset="0"/>
                          </a:rPr>
                        </m:ctrlPr>
                      </m:fPr>
                      <m:num>
                        <m:nary>
                          <m:naryPr>
                            <m:chr m:val="∑"/>
                            <m:ctrlPr>
                              <a:rPr lang="is-IS" b="0" i="1" smtClean="0">
                                <a:latin typeface="Cambria Math" charset="0"/>
                              </a:rPr>
                            </m:ctrlPr>
                          </m:naryPr>
                          <m:sub>
                            <m:r>
                              <m:rPr>
                                <m:brk m:alnAt="23"/>
                              </m:rPr>
                              <a:rPr lang="en-US" b="0" i="1" smtClean="0">
                                <a:latin typeface="Cambria Math" charset="0"/>
                              </a:rPr>
                              <m:t>𝑖</m:t>
                            </m:r>
                            <m:r>
                              <a:rPr lang="en-US" b="0" i="1" smtClean="0">
                                <a:latin typeface="Cambria Math" charset="0"/>
                              </a:rPr>
                              <m:t>=1</m:t>
                            </m:r>
                          </m:sub>
                          <m:sup>
                            <m:r>
                              <a:rPr lang="en-US" b="0" i="1" smtClean="0">
                                <a:latin typeface="Cambria Math" charset="0"/>
                              </a:rPr>
                              <m:t>|</m:t>
                            </m:r>
                            <m:r>
                              <a:rPr lang="en-US" b="0" i="1" smtClean="0">
                                <a:latin typeface="Cambria Math" charset="0"/>
                              </a:rPr>
                              <m:t>𝑉</m:t>
                            </m:r>
                            <m:r>
                              <a:rPr lang="en-US" b="0" i="1" smtClean="0">
                                <a:latin typeface="Cambria Math" charset="0"/>
                              </a:rPr>
                              <m:t>|</m:t>
                            </m:r>
                          </m:sup>
                          <m:e>
                            <m:d>
                              <m:dPr>
                                <m:begChr m:val="["/>
                                <m:endChr m:val="]"/>
                                <m:ctrlPr>
                                  <a:rPr lang="mr-IN" b="0" i="1" smtClean="0">
                                    <a:latin typeface="Cambria Math" charset="0"/>
                                  </a:rPr>
                                </m:ctrlPr>
                              </m:dPr>
                              <m:e>
                                <m:sSub>
                                  <m:sSubPr>
                                    <m:ctrlPr>
                                      <a:rPr lang="en-US" b="0" i="1" smtClean="0">
                                        <a:latin typeface="Cambria Math" charset="0"/>
                                      </a:rPr>
                                    </m:ctrlPr>
                                  </m:sSubPr>
                                  <m:e>
                                    <m:r>
                                      <a:rPr lang="en-US" b="0" i="1" smtClean="0">
                                        <a:latin typeface="Cambria Math" charset="0"/>
                                      </a:rPr>
                                      <m:t>𝐶</m:t>
                                    </m:r>
                                  </m:e>
                                  <m:sub>
                                    <m:r>
                                      <a:rPr lang="en-US" b="0" i="1" smtClean="0">
                                        <a:latin typeface="Cambria Math" charset="0"/>
                                      </a:rPr>
                                      <m:t>𝐷</m:t>
                                    </m:r>
                                  </m:sub>
                                </m:sSub>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𝑉</m:t>
                                        </m:r>
                                      </m:e>
                                      <m:sup>
                                        <m:r>
                                          <a:rPr lang="en-US" b="0" i="1" smtClean="0">
                                            <a:latin typeface="Cambria Math" charset="0"/>
                                          </a:rPr>
                                          <m:t>∗</m:t>
                                        </m:r>
                                      </m:sup>
                                    </m:sSup>
                                  </m:e>
                                </m:d>
                                <m:r>
                                  <a:rPr lang="en-US" b="0" i="1" smtClean="0">
                                    <a:latin typeface="Cambria Math" charset="0"/>
                                  </a:rPr>
                                  <m:t>−</m:t>
                                </m:r>
                                <m:sSub>
                                  <m:sSubPr>
                                    <m:ctrlPr>
                                      <a:rPr lang="en-US" b="0" i="1" smtClean="0">
                                        <a:latin typeface="Cambria Math" charset="0"/>
                                      </a:rPr>
                                    </m:ctrlPr>
                                  </m:sSubPr>
                                  <m:e>
                                    <m:r>
                                      <a:rPr lang="en-US" b="0" i="1" smtClean="0">
                                        <a:latin typeface="Cambria Math" charset="0"/>
                                      </a:rPr>
                                      <m:t>𝐶</m:t>
                                    </m:r>
                                  </m:e>
                                  <m:sub>
                                    <m:r>
                                      <a:rPr lang="en-US" b="0" i="1" smtClean="0">
                                        <a:latin typeface="Cambria Math" charset="0"/>
                                      </a:rPr>
                                      <m:t>𝐷</m:t>
                                    </m:r>
                                  </m:sub>
                                </m:sSub>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𝑣</m:t>
                                        </m:r>
                                      </m:e>
                                      <m:sub>
                                        <m:r>
                                          <a:rPr lang="en-US" b="0" i="1" smtClean="0">
                                            <a:latin typeface="Cambria Math" charset="0"/>
                                          </a:rPr>
                                          <m:t>𝑖</m:t>
                                        </m:r>
                                      </m:sub>
                                    </m:sSub>
                                  </m:e>
                                </m:d>
                              </m:e>
                            </m:d>
                          </m:e>
                        </m:nary>
                      </m:num>
                      <m:den>
                        <m:r>
                          <a:rPr lang="en-US" b="0" i="1" smtClean="0">
                            <a:latin typeface="Cambria Math" charset="0"/>
                          </a:rPr>
                          <m:t>𝐻</m:t>
                        </m:r>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928" r="-1333"/>
                </a:stretch>
              </a:blipFill>
            </p:spPr>
            <p:txBody>
              <a:bodyPr/>
              <a:lstStyle/>
              <a:p>
                <a:r>
                  <a:rPr lang="en-US">
                    <a:noFill/>
                  </a:rPr>
                  <a:t> </a:t>
                </a:r>
              </a:p>
            </p:txBody>
          </p:sp>
        </mc:Fallback>
      </mc:AlternateContent>
    </p:spTree>
    <p:extLst>
      <p:ext uri="{BB962C8B-B14F-4D97-AF65-F5344CB8AC3E}">
        <p14:creationId xmlns:p14="http://schemas.microsoft.com/office/powerpoint/2010/main" val="2029317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for out-degree </a:t>
            </a:r>
            <a:r>
              <a:rPr lang="en-US" smtClean="0"/>
              <a:t>and in-degree</a:t>
            </a:r>
            <a:endParaRPr lang="en-US" dirty="0"/>
          </a:p>
        </p:txBody>
      </p:sp>
      <p:pic>
        <p:nvPicPr>
          <p:cNvPr id="3" name="Picture 2"/>
          <p:cNvPicPr>
            <a:picLocks noChangeAspect="1"/>
          </p:cNvPicPr>
          <p:nvPr/>
        </p:nvPicPr>
        <p:blipFill>
          <a:blip r:embed="rId3"/>
          <a:stretch>
            <a:fillRect/>
          </a:stretch>
        </p:blipFill>
        <p:spPr>
          <a:xfrm>
            <a:off x="6149917" y="1622914"/>
            <a:ext cx="6042083" cy="4665662"/>
          </a:xfrm>
          <a:prstGeom prst="rect">
            <a:avLst/>
          </a:prstGeom>
        </p:spPr>
      </p:pic>
      <p:pic>
        <p:nvPicPr>
          <p:cNvPr id="7" name="Content Placeholder 6"/>
          <p:cNvPicPr>
            <a:picLocks noGrp="1" noChangeAspect="1"/>
          </p:cNvPicPr>
          <p:nvPr>
            <p:ph idx="1"/>
          </p:nvPr>
        </p:nvPicPr>
        <p:blipFill>
          <a:blip r:embed="rId4"/>
          <a:stretch>
            <a:fillRect/>
          </a:stretch>
        </p:blipFill>
        <p:spPr>
          <a:xfrm>
            <a:off x="0" y="1622914"/>
            <a:ext cx="6210514" cy="4665662"/>
          </a:xfrm>
          <a:prstGeom prst="rect">
            <a:avLst/>
          </a:prstGeom>
        </p:spPr>
      </p:pic>
    </p:spTree>
    <p:extLst>
      <p:ext uri="{BB962C8B-B14F-4D97-AF65-F5344CB8AC3E}">
        <p14:creationId xmlns:p14="http://schemas.microsoft.com/office/powerpoint/2010/main" val="74052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 </a:t>
            </a:r>
            <a:r>
              <a:rPr lang="en-US" dirty="0"/>
              <a:t>of Degree </a:t>
            </a:r>
            <a:r>
              <a:rPr lang="en-US" dirty="0" smtClean="0"/>
              <a:t>Centrality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max out-degree is  1205</a:t>
                </a:r>
              </a:p>
              <a:p>
                <a14:m>
                  <m:oMath xmlns:m="http://schemas.openxmlformats.org/officeDocument/2006/math">
                    <m:sSub>
                      <m:sSubPr>
                        <m:ctrlPr>
                          <a:rPr lang="en-US" i="1" smtClean="0">
                            <a:latin typeface="Cambria Math" charset="0"/>
                          </a:rPr>
                        </m:ctrlPr>
                      </m:sSubPr>
                      <m:e>
                        <m:r>
                          <a:rPr lang="en-US" b="0" i="1" smtClean="0">
                            <a:latin typeface="Cambria Math" charset="0"/>
                          </a:rPr>
                          <m:t>𝐶</m:t>
                        </m:r>
                      </m:e>
                      <m:sub>
                        <m:r>
                          <a:rPr lang="en-US" b="0" i="1" smtClean="0">
                            <a:latin typeface="Cambria Math" charset="0"/>
                          </a:rPr>
                          <m:t>𝑜𝑢𝑡</m:t>
                        </m:r>
                        <m:r>
                          <a:rPr lang="en-US" b="0" i="1" smtClean="0">
                            <a:latin typeface="Cambria Math" charset="0"/>
                          </a:rPr>
                          <m:t>−</m:t>
                        </m:r>
                        <m:r>
                          <a:rPr lang="en-US" b="0" i="1" smtClean="0">
                            <a:latin typeface="Cambria Math" charset="0"/>
                          </a:rPr>
                          <m:t>𝐷𝑒𝑔𝑟𝑒𝑒</m:t>
                        </m:r>
                      </m:sub>
                    </m:sSub>
                    <m:d>
                      <m:dPr>
                        <m:ctrlPr>
                          <a:rPr lang="mr-IN" i="1" smtClean="0">
                            <a:latin typeface="Cambria Math" charset="0"/>
                          </a:rPr>
                        </m:ctrlPr>
                      </m:dPr>
                      <m:e>
                        <m:r>
                          <a:rPr lang="en-US" b="0" i="1" smtClean="0">
                            <a:latin typeface="Cambria Math" charset="0"/>
                          </a:rPr>
                          <m:t>𝐺</m:t>
                        </m:r>
                      </m:e>
                    </m:d>
                    <m:r>
                      <a:rPr lang="en-US" b="0" i="1" smtClean="0">
                        <a:latin typeface="Cambria Math" charset="0"/>
                      </a:rPr>
                      <m:t> </m:t>
                    </m:r>
                  </m:oMath>
                </a14:m>
                <a:r>
                  <a:rPr lang="en-US" dirty="0" smtClean="0"/>
                  <a:t>= 82703363.788500095</a:t>
                </a:r>
              </a:p>
              <a:p>
                <a:r>
                  <a:rPr lang="en-US" dirty="0" smtClean="0"/>
                  <a:t>max in-degree is  3383</a:t>
                </a:r>
              </a:p>
              <a:p>
                <a14:m>
                  <m:oMath xmlns:m="http://schemas.openxmlformats.org/officeDocument/2006/math">
                    <m:sSub>
                      <m:sSubPr>
                        <m:ctrlPr>
                          <a:rPr lang="en-US" i="1" smtClean="0">
                            <a:latin typeface="Cambria Math" charset="0"/>
                          </a:rPr>
                        </m:ctrlPr>
                      </m:sSubPr>
                      <m:e>
                        <m:r>
                          <a:rPr lang="en-US" b="0" i="1" smtClean="0">
                            <a:latin typeface="Cambria Math" charset="0"/>
                          </a:rPr>
                          <m:t>𝐶</m:t>
                        </m:r>
                      </m:e>
                      <m:sub>
                        <m:r>
                          <a:rPr lang="en-US" b="0" i="1" smtClean="0">
                            <a:latin typeface="Cambria Math" charset="0"/>
                          </a:rPr>
                          <m:t>𝑖𝑛</m:t>
                        </m:r>
                        <m:r>
                          <a:rPr lang="en-US" b="0" i="1" smtClean="0">
                            <a:latin typeface="Cambria Math" charset="0"/>
                          </a:rPr>
                          <m:t>−</m:t>
                        </m:r>
                        <m:r>
                          <a:rPr lang="en-US" b="0" i="1" smtClean="0">
                            <a:latin typeface="Cambria Math" charset="0"/>
                          </a:rPr>
                          <m:t>𝐷𝑒𝑔𝑟𝑒𝑒</m:t>
                        </m:r>
                      </m:sub>
                    </m:sSub>
                    <m:d>
                      <m:dPr>
                        <m:ctrlPr>
                          <a:rPr lang="mr-IN" i="1" smtClean="0">
                            <a:latin typeface="Cambria Math" charset="0"/>
                          </a:rPr>
                        </m:ctrlPr>
                      </m:dPr>
                      <m:e>
                        <m:r>
                          <a:rPr lang="en-US" b="0" i="1" smtClean="0">
                            <a:latin typeface="Cambria Math" charset="0"/>
                          </a:rPr>
                          <m:t>𝐺</m:t>
                        </m:r>
                      </m:e>
                    </m:d>
                    <m:r>
                      <a:rPr lang="en-US" b="0" i="1" smtClean="0">
                        <a:latin typeface="Cambria Math" charset="0"/>
                      </a:rPr>
                      <m:t> </m:t>
                    </m:r>
                  </m:oMath>
                </a14:m>
                <a:r>
                  <a:rPr lang="en-US" dirty="0" smtClean="0"/>
                  <a:t>= 256171180.21799397</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2671225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Closeness centrality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m:rPr>
                        <m:nor/>
                      </m:rPr>
                      <a:rPr lang="en-US" smtClean="0">
                        <a:latin typeface="Cambria Math" charset="0"/>
                      </a:rPr>
                      <m:t>C</m:t>
                    </m:r>
                    <m:r>
                      <m:rPr>
                        <m:nor/>
                      </m:rPr>
                      <a:rPr lang="en-US" smtClean="0"/>
                      <m:t>loseness</m:t>
                    </m:r>
                    <m:r>
                      <m:rPr>
                        <m:nor/>
                      </m:rPr>
                      <a:rPr lang="en-US" smtClean="0"/>
                      <m:t> </m:t>
                    </m:r>
                    <m:r>
                      <m:rPr>
                        <m:nor/>
                      </m:rPr>
                      <a:rPr lang="en-US" smtClean="0"/>
                      <m:t>centrality</m:t>
                    </m:r>
                    <m:r>
                      <m:rPr>
                        <m:nor/>
                      </m:rPr>
                      <a:rPr lang="en-US" smtClean="0"/>
                      <m:t> </m:t>
                    </m:r>
                    <m:r>
                      <m:rPr>
                        <m:nor/>
                      </m:rPr>
                      <a:rPr lang="en-US" smtClean="0"/>
                      <m:t>of</m:t>
                    </m:r>
                    <m:r>
                      <m:rPr>
                        <m:nor/>
                      </m:rPr>
                      <a:rPr lang="en-US" smtClean="0"/>
                      <m:t> </m:t>
                    </m:r>
                    <m:r>
                      <m:rPr>
                        <m:nor/>
                      </m:rPr>
                      <a:rPr lang="en-US" smtClean="0"/>
                      <m:t>agent</m:t>
                    </m:r>
                    <m:r>
                      <m:rPr>
                        <m:nor/>
                      </m:rPr>
                      <a:rPr lang="en-US" b="0" i="0" smtClean="0"/>
                      <m:t> </m:t>
                    </m:r>
                    <m:r>
                      <m:rPr>
                        <m:nor/>
                      </m:rPr>
                      <a:rPr lang="en-US" b="0" i="0" smtClean="0"/>
                      <m:t>i</m:t>
                    </m:r>
                  </m:oMath>
                </a14:m>
                <a:r>
                  <a:rPr lang="en-US" baseline="30000" dirty="0" smtClean="0"/>
                  <a:t>[2]</a:t>
                </a:r>
                <a:r>
                  <a:rPr lang="en-US" dirty="0" smtClean="0"/>
                  <a:t>:</a:t>
                </a:r>
                <a:endParaRPr lang="en-US" dirty="0"/>
              </a:p>
              <a:p>
                <a:pPr marL="0" indent="0">
                  <a:buNone/>
                </a:pPr>
                <a14:m>
                  <m:oMath xmlns:m="http://schemas.openxmlformats.org/officeDocument/2006/math">
                    <m:sSub>
                      <m:sSubPr>
                        <m:ctrlPr>
                          <a:rPr lang="en-US" i="1" smtClean="0">
                            <a:latin typeface="Cambria Math" charset="0"/>
                          </a:rPr>
                        </m:ctrlPr>
                      </m:sSubPr>
                      <m:e>
                        <m:r>
                          <a:rPr lang="en-US" b="0" i="1" smtClean="0">
                            <a:latin typeface="Cambria Math" charset="0"/>
                          </a:rPr>
                          <m:t>            </m:t>
                        </m:r>
                        <m:r>
                          <a:rPr lang="en-US" b="0" i="1" smtClean="0">
                            <a:latin typeface="Cambria Math" charset="0"/>
                          </a:rPr>
                          <m:t>𝐶</m:t>
                        </m:r>
                      </m:e>
                      <m:sub>
                        <m:r>
                          <a:rPr lang="en-US" b="0" i="1" smtClean="0">
                            <a:latin typeface="Cambria Math" charset="0"/>
                          </a:rPr>
                          <m:t>𝑖</m:t>
                        </m:r>
                      </m:sub>
                    </m:sSub>
                    <m:r>
                      <a:rPr lang="en-US" b="0" i="1" smtClean="0">
                        <a:latin typeface="Cambria Math" charset="0"/>
                      </a:rPr>
                      <m:t>=</m:t>
                    </m:r>
                    <m:f>
                      <m:fPr>
                        <m:ctrlPr>
                          <a:rPr lang="mr-IN" b="0" i="1" smtClean="0">
                            <a:latin typeface="Cambria Math" charset="0"/>
                          </a:rPr>
                        </m:ctrlPr>
                      </m:fPr>
                      <m:num>
                        <m:r>
                          <a:rPr lang="en-US" b="0" i="1" smtClean="0">
                            <a:latin typeface="Cambria Math" charset="0"/>
                          </a:rPr>
                          <m:t>𝑛</m:t>
                        </m:r>
                        <m:r>
                          <a:rPr lang="en-US" b="0" i="1" smtClean="0">
                            <a:latin typeface="Cambria Math" charset="0"/>
                          </a:rPr>
                          <m:t>−1</m:t>
                        </m:r>
                      </m:num>
                      <m:den>
                        <m:nary>
                          <m:naryPr>
                            <m:chr m:val="∑"/>
                            <m:limLoc m:val="subSup"/>
                            <m:supHide m:val="on"/>
                            <m:ctrlPr>
                              <a:rPr lang="mr-IN" b="0" i="1" smtClean="0">
                                <a:latin typeface="Cambria Math" charset="0"/>
                              </a:rPr>
                            </m:ctrlPr>
                          </m:naryPr>
                          <m:sub>
                            <m:r>
                              <m:rPr>
                                <m:brk m:alnAt="9"/>
                              </m:rPr>
                              <a:rPr lang="en-US" b="0" i="1" smtClean="0">
                                <a:latin typeface="Cambria Math" charset="0"/>
                              </a:rPr>
                              <m:t>𝑗</m:t>
                            </m:r>
                          </m:sub>
                          <m:sup/>
                          <m:e>
                            <m:sSub>
                              <m:sSubPr>
                                <m:ctrlPr>
                                  <a:rPr lang="en-US" b="0" i="1" smtClean="0">
                                    <a:latin typeface="Cambria Math" charset="0"/>
                                  </a:rPr>
                                </m:ctrlPr>
                              </m:sSubPr>
                              <m:e>
                                <m:r>
                                  <a:rPr lang="en-US" b="0" i="1" smtClean="0">
                                    <a:latin typeface="Cambria Math" charset="0"/>
                                  </a:rPr>
                                  <m:t>𝑑</m:t>
                                </m:r>
                              </m:e>
                              <m:sub>
                                <m:r>
                                  <a:rPr lang="en-US" b="0" i="1" smtClean="0">
                                    <a:latin typeface="Cambria Math" charset="0"/>
                                  </a:rPr>
                                  <m:t>𝑖𝑗</m:t>
                                </m:r>
                              </m:sub>
                            </m:sSub>
                          </m:e>
                        </m:nary>
                      </m:den>
                    </m:f>
                  </m:oMath>
                </a14:m>
                <a:r>
                  <a:rPr lang="en-US" dirty="0" smtClean="0"/>
                  <a:t> ,</a:t>
                </a:r>
                <a:r>
                  <a:rPr lang="en-US" dirty="0"/>
                  <a:t> </a:t>
                </a:r>
                <a14:m>
                  <m:oMath xmlns:m="http://schemas.openxmlformats.org/officeDocument/2006/math">
                    <m:sSub>
                      <m:sSubPr>
                        <m:ctrlPr>
                          <a:rPr lang="en-US" i="1" dirty="0">
                            <a:latin typeface="Cambria Math" charset="0"/>
                          </a:rPr>
                        </m:ctrlPr>
                      </m:sSubPr>
                      <m:e>
                        <m:r>
                          <a:rPr lang="en-US" i="1" dirty="0">
                            <a:latin typeface="Cambria Math" charset="0"/>
                          </a:rPr>
                          <m:t>𝑑</m:t>
                        </m:r>
                      </m:e>
                      <m:sub>
                        <m:r>
                          <a:rPr lang="en-US" i="1" dirty="0">
                            <a:latin typeface="Cambria Math" charset="0"/>
                          </a:rPr>
                          <m:t>𝑖𝑗</m:t>
                        </m:r>
                      </m:sub>
                    </m:sSub>
                  </m:oMath>
                </a14:m>
                <a:r>
                  <a:rPr lang="en-US" dirty="0"/>
                  <a:t> is the distance between vertices i and </a:t>
                </a:r>
                <a:r>
                  <a:rPr lang="en-US" dirty="0" smtClean="0"/>
                  <a:t>j</a:t>
                </a:r>
              </a:p>
              <a:p>
                <a:endParaRPr lang="en-US" dirty="0" smtClean="0"/>
              </a:p>
              <a:p>
                <a:r>
                  <a:rPr lang="en-US" dirty="0" smtClean="0"/>
                  <a:t>Fast approximation RAID</a:t>
                </a:r>
                <a:r>
                  <a:rPr lang="en-US" baseline="30000" dirty="0" smtClean="0"/>
                  <a:t>[3]</a:t>
                </a:r>
                <a:r>
                  <a:rPr lang="en-US" dirty="0" smtClean="0"/>
                  <a:t> --- Centrality </a:t>
                </a:r>
                <a:r>
                  <a:rPr lang="en-US" dirty="0"/>
                  <a:t>estimator for vertex u : </a:t>
                </a:r>
              </a:p>
              <a:p>
                <a:pPr marL="0" indent="0">
                  <a:buNone/>
                </a:pPr>
                <a:r>
                  <a:rPr lang="en-US" dirty="0" smtClean="0"/>
                  <a:t>                </a:t>
                </a:r>
                <a14:m>
                  <m:oMath xmlns:m="http://schemas.openxmlformats.org/officeDocument/2006/math">
                    <m:sSub>
                      <m:sSubPr>
                        <m:ctrlPr>
                          <a:rPr lang="en-US" i="1">
                            <a:latin typeface="Cambria Math" charset="0"/>
                          </a:rPr>
                        </m:ctrlPr>
                      </m:sSubPr>
                      <m:e>
                        <m:acc>
                          <m:accPr>
                            <m:chr m:val="̂"/>
                            <m:ctrlPr>
                              <a:rPr lang="en-US" i="1">
                                <a:latin typeface="Cambria Math" charset="0"/>
                              </a:rPr>
                            </m:ctrlPr>
                          </m:accPr>
                          <m:e>
                            <m:r>
                              <a:rPr lang="en-US" i="1">
                                <a:latin typeface="Cambria Math" charset="0"/>
                              </a:rPr>
                              <m:t>𝑐</m:t>
                            </m:r>
                          </m:e>
                        </m:acc>
                      </m:e>
                      <m:sub>
                        <m:r>
                          <a:rPr lang="en-US" i="1">
                            <a:latin typeface="Cambria Math" charset="0"/>
                          </a:rPr>
                          <m:t>𝑢</m:t>
                        </m:r>
                      </m:sub>
                    </m:sSub>
                    <m:r>
                      <a:rPr lang="en-US" i="1">
                        <a:latin typeface="Cambria Math" charset="0"/>
                      </a:rPr>
                      <m:t>=</m:t>
                    </m:r>
                    <m:f>
                      <m:fPr>
                        <m:ctrlPr>
                          <a:rPr lang="mr-IN" i="1">
                            <a:latin typeface="Cambria Math" charset="0"/>
                          </a:rPr>
                        </m:ctrlPr>
                      </m:fPr>
                      <m:num>
                        <m:r>
                          <a:rPr lang="en-US" i="1">
                            <a:latin typeface="Cambria Math" charset="0"/>
                          </a:rPr>
                          <m:t>1</m:t>
                        </m:r>
                      </m:num>
                      <m:den>
                        <m:nary>
                          <m:naryPr>
                            <m:chr m:val="∑"/>
                            <m:ctrlPr>
                              <a:rPr lang="is-IS" i="1">
                                <a:latin typeface="Cambria Math" charset="0"/>
                              </a:rPr>
                            </m:ctrlPr>
                          </m:naryPr>
                          <m:sub>
                            <m:r>
                              <m:rPr>
                                <m:brk m:alnAt="23"/>
                              </m:rPr>
                              <a:rPr lang="en-US" i="1">
                                <a:latin typeface="Cambria Math" charset="0"/>
                              </a:rPr>
                              <m:t>𝑖</m:t>
                            </m:r>
                            <m:r>
                              <a:rPr lang="en-US" i="1">
                                <a:latin typeface="Cambria Math" charset="0"/>
                              </a:rPr>
                              <m:t>=1</m:t>
                            </m:r>
                          </m:sub>
                          <m:sup>
                            <m:r>
                              <a:rPr lang="en-US" i="1">
                                <a:latin typeface="Cambria Math" charset="0"/>
                              </a:rPr>
                              <m:t>𝑘</m:t>
                            </m:r>
                          </m:sup>
                          <m:e>
                            <m:f>
                              <m:fPr>
                                <m:ctrlPr>
                                  <a:rPr lang="mr-IN" i="1">
                                    <a:latin typeface="Cambria Math" charset="0"/>
                                  </a:rPr>
                                </m:ctrlPr>
                              </m:fPr>
                              <m:num>
                                <m:r>
                                  <a:rPr lang="en-US" i="1">
                                    <a:latin typeface="Cambria Math" charset="0"/>
                                  </a:rPr>
                                  <m:t>𝑛𝑑</m:t>
                                </m:r>
                                <m:r>
                                  <a:rPr lang="en-US" i="1">
                                    <a:latin typeface="Cambria Math" charset="0"/>
                                  </a:rPr>
                                  <m:t>(</m:t>
                                </m:r>
                                <m:r>
                                  <a:rPr lang="en-US" i="1">
                                    <a:latin typeface="Cambria Math" charset="0"/>
                                  </a:rPr>
                                  <m:t>𝑢</m:t>
                                </m:r>
                                <m:r>
                                  <a:rPr lang="en-US" b="0" i="1" smtClean="0">
                                    <a:latin typeface="Cambria Math" charset="0"/>
                                  </a:rPr>
                                  <m:t>,</m:t>
                                </m:r>
                                <m:sSub>
                                  <m:sSubPr>
                                    <m:ctrlPr>
                                      <a:rPr lang="en-US" i="1">
                                        <a:latin typeface="Cambria Math" charset="0"/>
                                      </a:rPr>
                                    </m:ctrlPr>
                                  </m:sSubPr>
                                  <m:e>
                                    <m:r>
                                      <a:rPr lang="en-US" i="1">
                                        <a:latin typeface="Cambria Math" charset="0"/>
                                      </a:rPr>
                                      <m:t>𝑣</m:t>
                                    </m:r>
                                  </m:e>
                                  <m:sub>
                                    <m:r>
                                      <a:rPr lang="en-US" i="1">
                                        <a:latin typeface="Cambria Math" charset="0"/>
                                      </a:rPr>
                                      <m:t>𝑖</m:t>
                                    </m:r>
                                  </m:sub>
                                </m:sSub>
                                <m:r>
                                  <a:rPr lang="en-US" i="1">
                                    <a:latin typeface="Cambria Math" charset="0"/>
                                  </a:rPr>
                                  <m:t>)</m:t>
                                </m:r>
                              </m:num>
                              <m:den>
                                <m:r>
                                  <a:rPr lang="en-US" i="1">
                                    <a:latin typeface="Cambria Math" charset="0"/>
                                  </a:rPr>
                                  <m:t>𝑘</m:t>
                                </m:r>
                                <m:r>
                                  <a:rPr lang="en-US" i="1">
                                    <a:latin typeface="Cambria Math" charset="0"/>
                                  </a:rPr>
                                  <m:t>(</m:t>
                                </m:r>
                                <m:r>
                                  <a:rPr lang="en-US" i="1">
                                    <a:latin typeface="Cambria Math" charset="0"/>
                                  </a:rPr>
                                  <m:t>𝑛</m:t>
                                </m:r>
                                <m:r>
                                  <a:rPr lang="en-US" i="1">
                                    <a:latin typeface="Cambria Math" charset="0"/>
                                  </a:rPr>
                                  <m:t>−1)</m:t>
                                </m:r>
                              </m:den>
                            </m:f>
                          </m:e>
                        </m:nary>
                      </m:den>
                    </m:f>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215614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9690" y="388619"/>
            <a:ext cx="8282940" cy="6212205"/>
          </a:xfrm>
          <a:prstGeom prst="rect">
            <a:avLst/>
          </a:prstGeom>
        </p:spPr>
      </p:pic>
    </p:spTree>
    <p:extLst>
      <p:ext uri="{BB962C8B-B14F-4D97-AF65-F5344CB8AC3E}">
        <p14:creationId xmlns:p14="http://schemas.microsoft.com/office/powerpoint/2010/main" val="10131254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Betweenness centrality</a:t>
            </a:r>
            <a:r>
              <a:rPr lang="en-US" baseline="30000" dirty="0" smtClean="0"/>
              <a:t>[2]</a:t>
            </a:r>
            <a:r>
              <a:rPr lang="en-US" dirty="0" smtClean="0"/>
              <a:t>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sSub>
                      <m:sSubPr>
                        <m:ctrlPr>
                          <a:rPr lang="en-US" b="0" i="1" smtClean="0">
                            <a:latin typeface="Cambria Math" charset="0"/>
                          </a:rPr>
                        </m:ctrlPr>
                      </m:sSubPr>
                      <m:e>
                        <m:r>
                          <a:rPr lang="en-US" b="0" i="1" smtClean="0">
                            <a:latin typeface="Cambria Math" charset="0"/>
                            <a:ea typeface="Cambria Math" charset="0"/>
                            <a:cs typeface="Cambria Math" charset="0"/>
                          </a:rPr>
                          <m:t>𝜎</m:t>
                        </m:r>
                      </m:e>
                      <m:sub>
                        <m:r>
                          <a:rPr lang="en-US" b="0" i="1" smtClean="0">
                            <a:latin typeface="Cambria Math" charset="0"/>
                          </a:rPr>
                          <m:t>𝑠𝑡</m:t>
                        </m:r>
                      </m:sub>
                    </m:sSub>
                    <m:r>
                      <a:rPr lang="en-US" b="0" i="1" smtClean="0">
                        <a:latin typeface="Cambria Math" charset="0"/>
                      </a:rPr>
                      <m:t> </m:t>
                    </m:r>
                  </m:oMath>
                </a14:m>
                <a:r>
                  <a:rPr lang="en-US" dirty="0" smtClean="0"/>
                  <a:t>:number of the shortest paths between pairs of vertices (s, t)</a:t>
                </a:r>
              </a:p>
              <a:p>
                <a14:m>
                  <m:oMath xmlns:m="http://schemas.openxmlformats.org/officeDocument/2006/math">
                    <m:sSub>
                      <m:sSubPr>
                        <m:ctrlPr>
                          <a:rPr lang="en-US" b="0" i="1" smtClean="0">
                            <a:latin typeface="Cambria Math" charset="0"/>
                          </a:rPr>
                        </m:ctrlPr>
                      </m:sSubPr>
                      <m:e>
                        <m:r>
                          <a:rPr lang="en-US" b="0" i="1" smtClean="0">
                            <a:latin typeface="Cambria Math" charset="0"/>
                            <a:ea typeface="Cambria Math" charset="0"/>
                            <a:cs typeface="Cambria Math" charset="0"/>
                          </a:rPr>
                          <m:t>𝜎</m:t>
                        </m:r>
                      </m:e>
                      <m:sub>
                        <m:r>
                          <a:rPr lang="en-US" b="0" i="1" smtClean="0">
                            <a:latin typeface="Cambria Math" charset="0"/>
                          </a:rPr>
                          <m:t>𝑠𝑡</m:t>
                        </m:r>
                      </m:sub>
                    </m:sSub>
                    <m:d>
                      <m:dPr>
                        <m:ctrlPr>
                          <a:rPr lang="mr-IN" b="0" i="1" smtClean="0">
                            <a:latin typeface="Cambria Math" charset="0"/>
                          </a:rPr>
                        </m:ctrlPr>
                      </m:dPr>
                      <m:e>
                        <m:r>
                          <a:rPr lang="en-US" b="0" i="1" smtClean="0">
                            <a:latin typeface="Cambria Math" charset="0"/>
                          </a:rPr>
                          <m:t>𝑣</m:t>
                        </m:r>
                      </m:e>
                    </m:d>
                  </m:oMath>
                </a14:m>
                <a:r>
                  <a:rPr lang="en-US" dirty="0" smtClean="0"/>
                  <a:t>:number of shortest paths that pass through the vertex v between pair of vertices(s, t)</a:t>
                </a:r>
              </a:p>
              <a:p>
                <a14:m>
                  <m:oMath xmlns:m="http://schemas.openxmlformats.org/officeDocument/2006/math">
                    <m:sSub>
                      <m:sSubPr>
                        <m:ctrlPr>
                          <a:rPr lang="en-US" i="1" smtClean="0">
                            <a:latin typeface="Cambria Math" charset="0"/>
                          </a:rPr>
                        </m:ctrlPr>
                      </m:sSubPr>
                      <m:e>
                        <m:r>
                          <a:rPr lang="en-US" b="0" i="1" smtClean="0">
                            <a:latin typeface="Cambria Math" charset="0"/>
                          </a:rPr>
                          <m:t>𝐶</m:t>
                        </m:r>
                      </m:e>
                      <m:sub>
                        <m:r>
                          <a:rPr lang="en-US" b="0" i="1" smtClean="0">
                            <a:latin typeface="Cambria Math" charset="0"/>
                          </a:rPr>
                          <m:t>𝐵</m:t>
                        </m:r>
                      </m:sub>
                    </m:sSub>
                    <m:d>
                      <m:dPr>
                        <m:ctrlPr>
                          <a:rPr lang="en-US" b="0" i="1" smtClean="0">
                            <a:latin typeface="Cambria Math" charset="0"/>
                          </a:rPr>
                        </m:ctrlPr>
                      </m:dPr>
                      <m:e>
                        <m:r>
                          <a:rPr lang="en-US" b="0" i="1" smtClean="0">
                            <a:latin typeface="Cambria Math" charset="0"/>
                          </a:rPr>
                          <m:t>𝑣</m:t>
                        </m:r>
                      </m:e>
                    </m:d>
                    <m:r>
                      <a:rPr lang="en-US" b="0" i="1" smtClean="0">
                        <a:latin typeface="Cambria Math" charset="0"/>
                      </a:rPr>
                      <m:t>=</m:t>
                    </m:r>
                    <m:nary>
                      <m:naryPr>
                        <m:chr m:val="∑"/>
                        <m:supHide m:val="on"/>
                        <m:ctrlPr>
                          <a:rPr lang="en-US" b="0" i="1" smtClean="0">
                            <a:latin typeface="Cambria Math" charset="0"/>
                          </a:rPr>
                        </m:ctrlPr>
                      </m:naryPr>
                      <m:sub>
                        <m:r>
                          <m:rPr>
                            <m:brk m:alnAt="7"/>
                          </m:rPr>
                          <a:rPr lang="en-US" b="0" i="1" smtClean="0">
                            <a:latin typeface="Cambria Math" charset="0"/>
                          </a:rPr>
                          <m:t>𝑠</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𝑣</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𝑉</m:t>
                        </m:r>
                      </m:sub>
                      <m:sup/>
                      <m:e>
                        <m:f>
                          <m:fPr>
                            <m:ctrlPr>
                              <a:rPr lang="mr-IN" b="0" i="1" smtClean="0">
                                <a:latin typeface="Cambria Math" charset="0"/>
                              </a:rPr>
                            </m:ctrlPr>
                          </m:fPr>
                          <m:num>
                            <m:sSub>
                              <m:sSubPr>
                                <m:ctrlPr>
                                  <a:rPr lang="en-US" b="0" i="1" smtClean="0">
                                    <a:latin typeface="Cambria Math" charset="0"/>
                                  </a:rPr>
                                </m:ctrlPr>
                              </m:sSubPr>
                              <m:e>
                                <m:r>
                                  <a:rPr lang="en-US" b="0" i="1" smtClean="0">
                                    <a:latin typeface="Cambria Math" charset="0"/>
                                    <a:ea typeface="Cambria Math" charset="0"/>
                                    <a:cs typeface="Cambria Math" charset="0"/>
                                  </a:rPr>
                                  <m:t>𝜎</m:t>
                                </m:r>
                              </m:e>
                              <m:sub>
                                <m:r>
                                  <a:rPr lang="en-US" b="0" i="1" smtClean="0">
                                    <a:latin typeface="Cambria Math" charset="0"/>
                                  </a:rPr>
                                  <m:t>𝑠𝑡</m:t>
                                </m:r>
                              </m:sub>
                            </m:sSub>
                            <m:d>
                              <m:dPr>
                                <m:ctrlPr>
                                  <a:rPr lang="mr-IN" b="0" i="1" smtClean="0">
                                    <a:latin typeface="Cambria Math" charset="0"/>
                                  </a:rPr>
                                </m:ctrlPr>
                              </m:dPr>
                              <m:e>
                                <m:r>
                                  <a:rPr lang="en-US" b="0" i="1" smtClean="0">
                                    <a:latin typeface="Cambria Math" charset="0"/>
                                  </a:rPr>
                                  <m:t>𝑣</m:t>
                                </m:r>
                              </m:e>
                            </m:d>
                          </m:num>
                          <m:den>
                            <m:sSub>
                              <m:sSubPr>
                                <m:ctrlPr>
                                  <a:rPr lang="en-US" b="0" i="1" smtClean="0">
                                    <a:latin typeface="Cambria Math" charset="0"/>
                                  </a:rPr>
                                </m:ctrlPr>
                              </m:sSubPr>
                              <m:e>
                                <m:r>
                                  <a:rPr lang="en-US" b="0" i="1" smtClean="0">
                                    <a:latin typeface="Cambria Math" charset="0"/>
                                    <a:ea typeface="Cambria Math" charset="0"/>
                                    <a:cs typeface="Cambria Math" charset="0"/>
                                  </a:rPr>
                                  <m:t>𝜎</m:t>
                                </m:r>
                              </m:e>
                              <m:sub>
                                <m:r>
                                  <a:rPr lang="en-US" b="0" i="1" smtClean="0">
                                    <a:latin typeface="Cambria Math" charset="0"/>
                                  </a:rPr>
                                  <m:t>𝑠𝑡</m:t>
                                </m:r>
                              </m:sub>
                            </m:sSub>
                          </m:den>
                        </m:f>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t="-2241"/>
                </a:stretch>
              </a:blipFill>
            </p:spPr>
            <p:txBody>
              <a:bodyPr/>
              <a:lstStyle/>
              <a:p>
                <a:r>
                  <a:rPr lang="en-US">
                    <a:noFill/>
                  </a:rPr>
                  <a:t> </a:t>
                </a:r>
              </a:p>
            </p:txBody>
          </p:sp>
        </mc:Fallback>
      </mc:AlternateContent>
    </p:spTree>
    <p:extLst>
      <p:ext uri="{BB962C8B-B14F-4D97-AF65-F5344CB8AC3E}">
        <p14:creationId xmlns:p14="http://schemas.microsoft.com/office/powerpoint/2010/main" val="5541370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3104</TotalTime>
  <Words>3114</Words>
  <Application>Microsoft Macintosh PowerPoint</Application>
  <PresentationFormat>Widescreen</PresentationFormat>
  <Paragraphs>164</Paragraphs>
  <Slides>13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Calibri Light</vt:lpstr>
      <vt:lpstr>Cambria Math</vt:lpstr>
      <vt:lpstr>DengXian</vt:lpstr>
      <vt:lpstr>Mangal</vt:lpstr>
      <vt:lpstr>Arial</vt:lpstr>
      <vt:lpstr>Office Theme</vt:lpstr>
      <vt:lpstr>Centrality</vt:lpstr>
      <vt:lpstr>Agenda</vt:lpstr>
      <vt:lpstr>Social circles: Twitter</vt:lpstr>
      <vt:lpstr>Degree Centrality[1][2]</vt:lpstr>
      <vt:lpstr>Distribution for out-degree and in-degree</vt:lpstr>
      <vt:lpstr>Statistic of Degree Centrality</vt:lpstr>
      <vt:lpstr>Closeness centrality </vt:lpstr>
      <vt:lpstr>PowerPoint Presentation</vt:lpstr>
      <vt:lpstr>Betweenness centrality[2] </vt:lpstr>
      <vt:lpstr>Fast Algorithm[4]</vt:lpstr>
      <vt:lpstr>Faster Algorithm[5]</vt:lpstr>
      <vt:lpstr>Top 10 Approximate Betweenness centrality </vt:lpstr>
      <vt:lpstr>Reference</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Centrality</dc:title>
  <dc:creator>Nana Zhu</dc:creator>
  <cp:lastModifiedBy>Nana Zhu</cp:lastModifiedBy>
  <cp:revision>258</cp:revision>
  <dcterms:created xsi:type="dcterms:W3CDTF">2017-06-25T16:44:13Z</dcterms:created>
  <dcterms:modified xsi:type="dcterms:W3CDTF">2017-06-29T22:17:39Z</dcterms:modified>
</cp:coreProperties>
</file>