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957"/>
    <p:restoredTop sz="85302"/>
  </p:normalViewPr>
  <p:slideViewPr>
    <p:cSldViewPr snapToGrid="0" snapToObjects="1">
      <p:cViewPr varScale="1">
        <p:scale>
          <a:sx n="107" d="100"/>
          <a:sy n="107" d="100"/>
        </p:scale>
        <p:origin x="15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Iterative_algorithm" TargetMode="External"/><Relationship Id="rId4" Type="http://schemas.openxmlformats.org/officeDocument/2006/relationships/hyperlink" Target="https://en.wikipedia.org/wiki/Mathematical_optimization" TargetMode="External"/><Relationship Id="rId5" Type="http://schemas.openxmlformats.org/officeDocument/2006/relationships/hyperlink" Target="https://en.wikipedia.org/wiki/Algorithm" TargetMode="External"/><Relationship Id="rId6" Type="http://schemas.openxmlformats.org/officeDocument/2006/relationships/hyperlink" Target="https://en.wikipedia.org/wiki/Local_minimum" TargetMode="External"/><Relationship Id="rId7" Type="http://schemas.openxmlformats.org/officeDocument/2006/relationships/hyperlink" Target="https://en.wikipedia.org/wiki/Gradient" TargetMode="External"/><Relationship Id="rId8" Type="http://schemas.openxmlformats.org/officeDocument/2006/relationships/hyperlink" Target="https://www.coursera.org/learn/machine-learning/lecture/DoRHJ/stochastic-gradient-descent"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61111"/>
              <a:buFont typeface="Arial"/>
              <a:buNone/>
            </a:pPr>
            <a:r>
              <a:rPr lang="en-US" sz="1800"/>
              <a:t>The proper scheduling of  </a:t>
            </a:r>
            <a:r>
              <a:rPr lang="en-US" sz="1800" i="1"/>
              <a:t>a</a:t>
            </a:r>
            <a:r>
              <a:rPr lang="en-US" sz="1800"/>
              <a:t>(t) is very important for the network performance. If </a:t>
            </a:r>
            <a:r>
              <a:rPr lang="en-US" sz="1800" i="1"/>
              <a:t>a</a:t>
            </a:r>
            <a:r>
              <a:rPr lang="en-US" sz="1800"/>
              <a:t>(t) is too high, it disturbs training even for labeled data. Whereas if </a:t>
            </a:r>
            <a:r>
              <a:rPr lang="en-US" sz="1800" i="1"/>
              <a:t>a</a:t>
            </a:r>
            <a:r>
              <a:rPr lang="en-US" sz="1800"/>
              <a:t>(t) is too small, we cannot use benefit from unlabeled data.</a:t>
            </a:r>
            <a:r>
              <a:rPr lang="en-US" sz="1000"/>
              <a:t>  </a:t>
            </a:r>
          </a:p>
        </p:txBody>
      </p:sp>
      <p:sp>
        <p:nvSpPr>
          <p:cNvPr id="154" name="Shape 1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63" name="Shape 16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172" name="Shape 1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177800" lvl="0" indent="-69850" rtl="0">
              <a:lnSpc>
                <a:spcPct val="90000"/>
              </a:lnSpc>
              <a:spcBef>
                <a:spcPts val="1000"/>
              </a:spcBef>
              <a:buClr>
                <a:schemeClr val="dk1"/>
              </a:buClr>
              <a:buSzPct val="91666"/>
              <a:buFont typeface="Arial"/>
              <a:buNone/>
            </a:pPr>
            <a:endParaRPr/>
          </a:p>
        </p:txBody>
      </p:sp>
      <p:sp>
        <p:nvSpPr>
          <p:cNvPr id="94" name="Shape 9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91666"/>
              <a:buFont typeface="Arial"/>
              <a:buNone/>
            </a:pPr>
            <a:r>
              <a:rPr lang="en-US"/>
              <a:t>The MNIST database was constructed from NIST's Special Database 3 and Special Database 1 which contain binary images of handwritten digits. NIST originally designated SD-3 as their training set and SD-1 as their test set. However, SD-3 is much cleaner and easier to recognize than SD-1. The reason for this can be found on the fact that SD-3 was collected among Census Bureau employees, while SD-1 was collected among high-school students. Drawing sensible conclusions from learning experiments requires that the result be independent of the choice of training set and test among the complete set of samples. Therefore it was necessary to build a new database by mixing NIST's datasets.</a:t>
            </a:r>
          </a:p>
          <a:p>
            <a:pPr lvl="0" rtl="0">
              <a:lnSpc>
                <a:spcPct val="115000"/>
              </a:lnSpc>
              <a:spcBef>
                <a:spcPts val="0"/>
              </a:spcBef>
              <a:buClr>
                <a:schemeClr val="dk1"/>
              </a:buClr>
              <a:buSzPct val="91666"/>
              <a:buFont typeface="Arial"/>
              <a:buNone/>
            </a:pPr>
            <a:r>
              <a:rPr lang="en-US"/>
              <a:t>The MNIST training set is composed of 30,000 patterns from SD-3 and 30,000 patterns from SD-1. Our test set was composed of 5,000 patterns from SD-3 and 5,000 patterns from SD-1. The 60,000 pattern training set contained examples from approximately 250 writers. We made sure that the sets of writers of the training set and test set were disjoint.</a:t>
            </a:r>
          </a:p>
          <a:p>
            <a:pPr lvl="0">
              <a:spcBef>
                <a:spcPts val="0"/>
              </a:spcBef>
              <a:buNone/>
            </a:pPr>
            <a:endParaRPr/>
          </a:p>
        </p:txBody>
      </p:sp>
      <p:sp>
        <p:nvSpPr>
          <p:cNvPr id="100" name="Shape 1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107" name="Shape 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r>
              <a:rPr lang="en-US">
                <a:solidFill>
                  <a:srgbClr val="000000"/>
                </a:solidFill>
                <a:latin typeface="Arial"/>
                <a:ea typeface="Arial"/>
                <a:cs typeface="Arial"/>
                <a:sym typeface="Arial"/>
              </a:rPr>
              <a:t>weight : </a:t>
            </a:r>
            <a:r>
              <a:rPr lang="en-US">
                <a:solidFill>
                  <a:srgbClr val="000000"/>
                </a:solidFill>
                <a:highlight>
                  <a:srgbClr val="FFFFFF"/>
                </a:highlight>
                <a:latin typeface="Arial"/>
                <a:ea typeface="Arial"/>
                <a:cs typeface="Arial"/>
                <a:sym typeface="Arial"/>
              </a:rPr>
              <a:t>Each input has an associated weight (w), which is assigned on the basis of its relative importance to other inputs. </a:t>
            </a:r>
          </a:p>
          <a:p>
            <a:pPr lvl="0">
              <a:spcBef>
                <a:spcPts val="0"/>
              </a:spcBef>
              <a:buNone/>
            </a:pPr>
            <a:r>
              <a:rPr lang="en-US">
                <a:solidFill>
                  <a:srgbClr val="000000"/>
                </a:solidFill>
                <a:highlight>
                  <a:srgbClr val="FFFFFF"/>
                </a:highlight>
                <a:latin typeface="Arial"/>
                <a:ea typeface="Arial"/>
                <a:cs typeface="Arial"/>
                <a:sym typeface="Arial"/>
              </a:rPr>
              <a:t>bias : </a:t>
            </a:r>
            <a:r>
              <a:rPr lang="en-US" sz="1150">
                <a:solidFill>
                  <a:srgbClr val="000000"/>
                </a:solidFill>
                <a:highlight>
                  <a:srgbClr val="FFFFFF"/>
                </a:highlight>
                <a:latin typeface="Arial"/>
                <a:ea typeface="Arial"/>
                <a:cs typeface="Arial"/>
                <a:sym typeface="Arial"/>
              </a:rPr>
              <a:t>you want to be able to shift the entire curve to the right.which may be critical for successful learning.</a:t>
            </a:r>
          </a:p>
          <a:p>
            <a:pPr lvl="0" rtl="0">
              <a:lnSpc>
                <a:spcPct val="115000"/>
              </a:lnSpc>
              <a:spcBef>
                <a:spcPts val="0"/>
              </a:spcBef>
              <a:buClr>
                <a:schemeClr val="dk1"/>
              </a:buClr>
              <a:buSzPct val="95652"/>
              <a:buFont typeface="Arial"/>
              <a:buNone/>
            </a:pPr>
            <a:endParaRPr sz="1150">
              <a:solidFill>
                <a:srgbClr val="000000"/>
              </a:solidFill>
              <a:highlight>
                <a:srgbClr val="FFFFFF"/>
              </a:highlight>
              <a:latin typeface="Arial"/>
              <a:ea typeface="Arial"/>
              <a:cs typeface="Arial"/>
              <a:sym typeface="Arial"/>
            </a:endParaRPr>
          </a:p>
          <a:p>
            <a:pPr lvl="0">
              <a:spcBef>
                <a:spcPts val="0"/>
              </a:spcBef>
              <a:buNone/>
            </a:pPr>
            <a:endParaRPr sz="1150">
              <a:solidFill>
                <a:srgbClr val="000000"/>
              </a:solidFill>
              <a:highlight>
                <a:srgbClr val="FFFFFF"/>
              </a:highlight>
              <a:latin typeface="Arial"/>
              <a:ea typeface="Arial"/>
              <a:cs typeface="Arial"/>
              <a:sym typeface="Arial"/>
            </a:endParaRPr>
          </a:p>
        </p:txBody>
      </p:sp>
      <p:sp>
        <p:nvSpPr>
          <p:cNvPr id="116" name="Shape 11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r>
              <a:rPr lang="en-US" sz="1500">
                <a:solidFill>
                  <a:srgbClr val="333333"/>
                </a:solidFill>
                <a:highlight>
                  <a:srgbClr val="FFFFFF"/>
                </a:highlight>
                <a:latin typeface="Georgia"/>
                <a:ea typeface="Georgia"/>
                <a:cs typeface="Georgia"/>
                <a:sym typeface="Georgia"/>
              </a:rPr>
              <a:t>when </a:t>
            </a:r>
            <a:r>
              <a:rPr lang="en-US" sz="1550">
                <a:solidFill>
                  <a:srgbClr val="2A2A2A"/>
                </a:solidFill>
                <a:highlight>
                  <a:srgbClr val="FFFFFF"/>
                </a:highlight>
                <a:latin typeface="Georgia"/>
                <a:ea typeface="Georgia"/>
                <a:cs typeface="Georgia"/>
                <a:sym typeface="Georgia"/>
              </a:rPr>
              <a:t>z=w⋅x+b</a:t>
            </a:r>
            <a:r>
              <a:rPr lang="en-US" sz="1500">
                <a:solidFill>
                  <a:srgbClr val="333333"/>
                </a:solidFill>
                <a:highlight>
                  <a:srgbClr val="FFFFFF"/>
                </a:highlight>
                <a:latin typeface="Georgia"/>
                <a:ea typeface="Georgia"/>
                <a:cs typeface="Georgia"/>
                <a:sym typeface="Georgia"/>
              </a:rPr>
              <a:t> is large and positive, the output from the sigmoid neuron is approximately </a:t>
            </a:r>
            <a:r>
              <a:rPr lang="en-US" sz="1500">
                <a:solidFill>
                  <a:srgbClr val="2A2A2A"/>
                </a:solidFill>
                <a:highlight>
                  <a:srgbClr val="FFFFFF"/>
                </a:highlight>
                <a:latin typeface="Georgia"/>
                <a:ea typeface="Georgia"/>
                <a:cs typeface="Georgia"/>
                <a:sym typeface="Georgia"/>
              </a:rPr>
              <a:t>1</a:t>
            </a:r>
            <a:r>
              <a:rPr lang="en-US" sz="1500">
                <a:solidFill>
                  <a:srgbClr val="333333"/>
                </a:solidFill>
                <a:highlight>
                  <a:srgbClr val="FFFFFF"/>
                </a:highlight>
                <a:latin typeface="Georgia"/>
                <a:ea typeface="Georgia"/>
                <a:cs typeface="Georgia"/>
                <a:sym typeface="Georgia"/>
              </a:rPr>
              <a:t>, just as it would have been for a perceptron. Suppose on the other hand that </a:t>
            </a:r>
            <a:r>
              <a:rPr lang="en-US" sz="1550">
                <a:solidFill>
                  <a:srgbClr val="2A2A2A"/>
                </a:solidFill>
                <a:highlight>
                  <a:srgbClr val="FFFFFF"/>
                </a:highlight>
                <a:latin typeface="Georgia"/>
                <a:ea typeface="Georgia"/>
                <a:cs typeface="Georgia"/>
                <a:sym typeface="Georgia"/>
              </a:rPr>
              <a:t>z=w⋅x+b</a:t>
            </a:r>
            <a:r>
              <a:rPr lang="en-US" sz="1500">
                <a:solidFill>
                  <a:srgbClr val="2A2A2A"/>
                </a:solidFill>
                <a:highlight>
                  <a:srgbClr val="FFFFFF"/>
                </a:highlight>
                <a:latin typeface="Georgia"/>
                <a:ea typeface="Georgia"/>
                <a:cs typeface="Georgia"/>
                <a:sym typeface="Georgia"/>
              </a:rPr>
              <a:t>z=w⋅x+b</a:t>
            </a:r>
            <a:r>
              <a:rPr lang="en-US" sz="1500">
                <a:solidFill>
                  <a:srgbClr val="333333"/>
                </a:solidFill>
                <a:highlight>
                  <a:srgbClr val="FFFFFF"/>
                </a:highlight>
                <a:latin typeface="Georgia"/>
                <a:ea typeface="Georgia"/>
                <a:cs typeface="Georgia"/>
                <a:sym typeface="Georgia"/>
              </a:rPr>
              <a:t> is very negative. Then </a:t>
            </a:r>
            <a:r>
              <a:rPr lang="en-US" sz="1550">
                <a:solidFill>
                  <a:srgbClr val="2A2A2A"/>
                </a:solidFill>
                <a:highlight>
                  <a:srgbClr val="FFFFFF"/>
                </a:highlight>
                <a:latin typeface="Georgia"/>
                <a:ea typeface="Georgia"/>
                <a:cs typeface="Georgia"/>
                <a:sym typeface="Georgia"/>
              </a:rPr>
              <a:t>e</a:t>
            </a:r>
            <a:r>
              <a:rPr lang="en-US" sz="1100">
                <a:solidFill>
                  <a:srgbClr val="2A2A2A"/>
                </a:solidFill>
                <a:highlight>
                  <a:srgbClr val="FFFFFF"/>
                </a:highlight>
                <a:latin typeface="Georgia"/>
                <a:ea typeface="Georgia"/>
                <a:cs typeface="Georgia"/>
                <a:sym typeface="Georgia"/>
              </a:rPr>
              <a:t>−z</a:t>
            </a:r>
            <a:r>
              <a:rPr lang="en-US" sz="1550">
                <a:solidFill>
                  <a:srgbClr val="2A2A2A"/>
                </a:solidFill>
                <a:highlight>
                  <a:srgbClr val="FFFFFF"/>
                </a:highlight>
                <a:latin typeface="Georgia"/>
                <a:ea typeface="Georgia"/>
                <a:cs typeface="Georgia"/>
                <a:sym typeface="Georgia"/>
              </a:rPr>
              <a:t>→∞</a:t>
            </a:r>
            <a:r>
              <a:rPr lang="en-US" sz="1500">
                <a:solidFill>
                  <a:srgbClr val="333333"/>
                </a:solidFill>
                <a:highlight>
                  <a:srgbClr val="FFFFFF"/>
                </a:highlight>
                <a:latin typeface="Georgia"/>
                <a:ea typeface="Georgia"/>
                <a:cs typeface="Georgia"/>
                <a:sym typeface="Georgia"/>
              </a:rPr>
              <a:t>, and </a:t>
            </a:r>
            <a:r>
              <a:rPr lang="en-US" sz="1550">
                <a:solidFill>
                  <a:srgbClr val="2A2A2A"/>
                </a:solidFill>
                <a:highlight>
                  <a:srgbClr val="FFFFFF"/>
                </a:highlight>
                <a:latin typeface="Georgia"/>
                <a:ea typeface="Georgia"/>
                <a:cs typeface="Georgia"/>
                <a:sym typeface="Georgia"/>
              </a:rPr>
              <a:t>σ(z)≈0</a:t>
            </a:r>
            <a:r>
              <a:rPr lang="en-US" sz="1500">
                <a:solidFill>
                  <a:srgbClr val="333333"/>
                </a:solidFill>
                <a:highlight>
                  <a:srgbClr val="FFFFFF"/>
                </a:highlight>
                <a:latin typeface="Georgia"/>
                <a:ea typeface="Georgia"/>
                <a:cs typeface="Georgia"/>
                <a:sym typeface="Georgia"/>
              </a:rPr>
              <a:t>. So when </a:t>
            </a:r>
            <a:r>
              <a:rPr lang="en-US" sz="1550">
                <a:solidFill>
                  <a:srgbClr val="2A2A2A"/>
                </a:solidFill>
                <a:highlight>
                  <a:srgbClr val="FFFFFF"/>
                </a:highlight>
                <a:latin typeface="Georgia"/>
                <a:ea typeface="Georgia"/>
                <a:cs typeface="Georgia"/>
                <a:sym typeface="Georgia"/>
              </a:rPr>
              <a:t>z=w⋅x+b</a:t>
            </a:r>
            <a:r>
              <a:rPr lang="en-US" sz="1500">
                <a:solidFill>
                  <a:srgbClr val="333333"/>
                </a:solidFill>
                <a:highlight>
                  <a:srgbClr val="FFFFFF"/>
                </a:highlight>
                <a:latin typeface="Georgia"/>
                <a:ea typeface="Georgia"/>
                <a:cs typeface="Georgia"/>
                <a:sym typeface="Georgia"/>
              </a:rPr>
              <a:t> is very negative, the behaviour of a sigmoid neuron also closely approximates a perceptron.</a:t>
            </a:r>
          </a:p>
        </p:txBody>
      </p:sp>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91666"/>
              <a:buFont typeface="Arial"/>
              <a:buNone/>
            </a:pPr>
            <a:r>
              <a:rPr lang="en-US"/>
              <a:t>WHY need cost function :</a:t>
            </a:r>
          </a:p>
          <a:p>
            <a:pPr lvl="0" rtl="0">
              <a:lnSpc>
                <a:spcPct val="115000"/>
              </a:lnSpc>
              <a:spcBef>
                <a:spcPts val="0"/>
              </a:spcBef>
              <a:buClr>
                <a:schemeClr val="dk1"/>
              </a:buClr>
              <a:buSzPct val="91666"/>
              <a:buFont typeface="Arial"/>
              <a:buNone/>
            </a:pPr>
            <a:r>
              <a:rPr lang="en-US"/>
              <a:t>The problem with that is that the </a:t>
            </a:r>
            <a:r>
              <a:rPr lang="en-US" b="1"/>
              <a:t>number of images correctly classified is not a smooth function</a:t>
            </a:r>
            <a:r>
              <a:rPr lang="en-US"/>
              <a:t> of the weights and biases in the network.</a:t>
            </a:r>
          </a:p>
          <a:p>
            <a:pPr lvl="0" rtl="0">
              <a:lnSpc>
                <a:spcPct val="115000"/>
              </a:lnSpc>
              <a:spcBef>
                <a:spcPts val="0"/>
              </a:spcBef>
              <a:buClr>
                <a:schemeClr val="dk1"/>
              </a:buClr>
              <a:buSzPct val="91666"/>
              <a:buFont typeface="Arial"/>
              <a:buNone/>
            </a:pPr>
            <a:r>
              <a:rPr lang="en-US"/>
              <a:t>For the most part, making small changes to the weights and biases won't cause any change at all in the number of training images classified correctly,  to get improved performance.</a:t>
            </a:r>
          </a:p>
          <a:p>
            <a:pPr lvl="0" rtl="0">
              <a:lnSpc>
                <a:spcPct val="115000"/>
              </a:lnSpc>
              <a:spcBef>
                <a:spcPts val="0"/>
              </a:spcBef>
              <a:buClr>
                <a:schemeClr val="dk1"/>
              </a:buClr>
              <a:buSzPct val="91666"/>
              <a:buFont typeface="Arial"/>
              <a:buNone/>
            </a:pPr>
            <a:r>
              <a:rPr lang="en-US"/>
              <a:t>So the aim of our training algorithm will be to minimize the cost C(w,b)  as a function of the weights and biases.  we want to find a set of weights and biases which make the cost as small as possible.</a:t>
            </a:r>
          </a:p>
          <a:p>
            <a:pPr lvl="0" rtl="0">
              <a:lnSpc>
                <a:spcPct val="115000"/>
              </a:lnSpc>
              <a:spcBef>
                <a:spcPts val="0"/>
              </a:spcBef>
              <a:buClr>
                <a:schemeClr val="dk1"/>
              </a:buClr>
              <a:buSzPct val="91666"/>
              <a:buFont typeface="Arial"/>
              <a:buNone/>
            </a:pPr>
            <a:r>
              <a:rPr lang="en-US"/>
              <a:t>We'll do that using an algorithm known as </a:t>
            </a:r>
            <a:r>
              <a:rPr lang="en-US" i="1"/>
              <a:t>gradient descent</a:t>
            </a:r>
          </a:p>
          <a:p>
            <a:pPr lvl="0">
              <a:spcBef>
                <a:spcPts val="0"/>
              </a:spcBef>
              <a:buNone/>
            </a:pPr>
            <a:endParaRPr/>
          </a:p>
        </p:txBody>
      </p:sp>
      <p:sp>
        <p:nvSpPr>
          <p:cNvPr id="134" name="Shape 13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91666"/>
              <a:buFont typeface="Arial"/>
              <a:buNone/>
            </a:pPr>
            <a:r>
              <a:rPr lang="en-US"/>
              <a:t>--------------------------------------</a:t>
            </a:r>
          </a:p>
          <a:p>
            <a:pPr lvl="0" rtl="0">
              <a:lnSpc>
                <a:spcPct val="115000"/>
              </a:lnSpc>
              <a:spcBef>
                <a:spcPts val="0"/>
              </a:spcBef>
              <a:buClr>
                <a:schemeClr val="dk1"/>
              </a:buClr>
              <a:buSzPct val="91666"/>
              <a:buFont typeface="Arial"/>
              <a:buNone/>
            </a:pPr>
            <a:r>
              <a:rPr lang="en-US"/>
              <a:t>why cross-entropy</a:t>
            </a:r>
          </a:p>
          <a:p>
            <a:pPr lvl="0" rtl="0">
              <a:lnSpc>
                <a:spcPct val="115000"/>
              </a:lnSpc>
              <a:spcBef>
                <a:spcPts val="0"/>
              </a:spcBef>
              <a:buClr>
                <a:schemeClr val="dk1"/>
              </a:buClr>
              <a:buSzPct val="91666"/>
              <a:buFont typeface="Arial"/>
              <a:buNone/>
            </a:pPr>
            <a:r>
              <a:rPr lang="en-US"/>
              <a:t>1 it's non-negative</a:t>
            </a:r>
          </a:p>
          <a:p>
            <a:pPr lvl="0" rtl="0">
              <a:lnSpc>
                <a:spcPct val="115000"/>
              </a:lnSpc>
              <a:spcBef>
                <a:spcPts val="0"/>
              </a:spcBef>
              <a:buClr>
                <a:schemeClr val="dk1"/>
              </a:buClr>
              <a:buSzPct val="91666"/>
              <a:buFont typeface="Arial"/>
              <a:buNone/>
            </a:pPr>
            <a:r>
              <a:rPr lang="en-US"/>
              <a:t>2 tends toward zero as the neuron gets better at computing the desired output, y, for all training inputs, x.</a:t>
            </a:r>
          </a:p>
          <a:p>
            <a:pPr lvl="0" rtl="0">
              <a:lnSpc>
                <a:spcPct val="115000"/>
              </a:lnSpc>
              <a:spcBef>
                <a:spcPts val="0"/>
              </a:spcBef>
              <a:buClr>
                <a:schemeClr val="dk1"/>
              </a:buClr>
              <a:buSzPct val="91666"/>
              <a:buFont typeface="Arial"/>
              <a:buNone/>
            </a:pPr>
            <a:r>
              <a:rPr lang="en-US"/>
              <a:t>3 ∂C/∂wj=1/n* ∑xj*(σ(z)−y) make the error bigger ---&gt; the cost function are bigger</a:t>
            </a:r>
          </a:p>
          <a:p>
            <a:pPr lvl="0" rtl="0">
              <a:lnSpc>
                <a:spcPct val="115000"/>
              </a:lnSpc>
              <a:spcBef>
                <a:spcPts val="0"/>
              </a:spcBef>
              <a:buClr>
                <a:schemeClr val="dk1"/>
              </a:buClr>
              <a:buSzPct val="91666"/>
              <a:buFont typeface="Arial"/>
              <a:buNone/>
            </a:pPr>
            <a:r>
              <a:rPr lang="en-US"/>
              <a:t>---------------------------------------</a:t>
            </a:r>
          </a:p>
          <a:p>
            <a:pPr lvl="0" rtl="0">
              <a:lnSpc>
                <a:spcPct val="115000"/>
              </a:lnSpc>
              <a:spcBef>
                <a:spcPts val="0"/>
              </a:spcBef>
              <a:buClr>
                <a:schemeClr val="dk1"/>
              </a:buClr>
              <a:buSzPct val="91666"/>
              <a:buFont typeface="Arial"/>
              <a:buNone/>
            </a:pPr>
            <a:r>
              <a:rPr lang="en-US"/>
              <a:t>how to update the weight and bias</a:t>
            </a:r>
          </a:p>
          <a:p>
            <a:pPr lvl="0" rtl="0">
              <a:lnSpc>
                <a:spcPct val="115000"/>
              </a:lnSpc>
              <a:spcBef>
                <a:spcPts val="0"/>
              </a:spcBef>
              <a:buClr>
                <a:schemeClr val="dk1"/>
              </a:buClr>
              <a:buSzPct val="91666"/>
              <a:buFont typeface="Arial"/>
              <a:buNone/>
            </a:pPr>
            <a:endParaRPr/>
          </a:p>
          <a:p>
            <a:pPr lvl="0" rtl="0">
              <a:lnSpc>
                <a:spcPct val="115000"/>
              </a:lnSpc>
              <a:spcBef>
                <a:spcPts val="0"/>
              </a:spcBef>
              <a:buClr>
                <a:schemeClr val="dk1"/>
              </a:buClr>
              <a:buSzPct val="91666"/>
              <a:buFont typeface="Arial"/>
              <a:buNone/>
            </a:pPr>
            <a:r>
              <a:rPr lang="en-US"/>
              <a:t>The weight's output delta and input activation are multiplied to find the gradient of the weight.  ----&gt; ∂C/∂wj=1/n* ∑xj*(σ(z)−y)</a:t>
            </a:r>
          </a:p>
          <a:p>
            <a:pPr lvl="0" rtl="0">
              <a:lnSpc>
                <a:spcPct val="115000"/>
              </a:lnSpc>
              <a:spcBef>
                <a:spcPts val="0"/>
              </a:spcBef>
              <a:buClr>
                <a:schemeClr val="dk1"/>
              </a:buClr>
              <a:buSzPct val="91666"/>
              <a:buFont typeface="Arial"/>
              <a:buNone/>
            </a:pPr>
            <a:r>
              <a:rPr lang="en-US"/>
              <a:t>The sign of the gradient of a weight indicates whether the error varies directly with, or inversely to, the weight. </a:t>
            </a:r>
          </a:p>
          <a:p>
            <a:pPr lvl="0" rtl="0">
              <a:lnSpc>
                <a:spcPct val="115000"/>
              </a:lnSpc>
              <a:spcBef>
                <a:spcPts val="0"/>
              </a:spcBef>
              <a:buClr>
                <a:schemeClr val="dk1"/>
              </a:buClr>
              <a:buSzPct val="91666"/>
              <a:buFont typeface="Arial"/>
              <a:buNone/>
            </a:pPr>
            <a:r>
              <a:rPr lang="en-US"/>
              <a:t>Therefore, the weight must be updated in the opposite direction, "descending" the gradient.</a:t>
            </a:r>
          </a:p>
          <a:p>
            <a:pPr lvl="0" rtl="0">
              <a:lnSpc>
                <a:spcPct val="115000"/>
              </a:lnSpc>
              <a:spcBef>
                <a:spcPts val="0"/>
              </a:spcBef>
              <a:buClr>
                <a:schemeClr val="dk1"/>
              </a:buClr>
              <a:buSzPct val="91666"/>
              <a:buFont typeface="Arial"/>
              <a:buNone/>
            </a:pPr>
            <a:endParaRPr/>
          </a:p>
          <a:p>
            <a:pPr lvl="0" rtl="0">
              <a:lnSpc>
                <a:spcPct val="115000"/>
              </a:lnSpc>
              <a:spcBef>
                <a:spcPts val="0"/>
              </a:spcBef>
              <a:buClr>
                <a:schemeClr val="dk1"/>
              </a:buClr>
              <a:buSzPct val="91666"/>
              <a:buFont typeface="Arial"/>
              <a:buNone/>
            </a:pPr>
            <a:r>
              <a:rPr lang="en-US"/>
              <a:t>A ratio (percentage) of the weight's gradient is subtracted from the weight -----&gt; . w = w - learning rate * ∂C/∂wj</a:t>
            </a:r>
          </a:p>
          <a:p>
            <a:pPr lvl="0" rtl="0">
              <a:lnSpc>
                <a:spcPct val="115000"/>
              </a:lnSpc>
              <a:spcBef>
                <a:spcPts val="0"/>
              </a:spcBef>
              <a:buClr>
                <a:schemeClr val="dk1"/>
              </a:buClr>
              <a:buSzPct val="91666"/>
              <a:buFont typeface="Arial"/>
              <a:buNone/>
            </a:pPr>
            <a:r>
              <a:rPr lang="en-US"/>
              <a:t>This ratio (percentage) influences the speed and quality of learning; it is called the </a:t>
            </a:r>
            <a:r>
              <a:rPr lang="en-US" i="1"/>
              <a:t>learning rate</a:t>
            </a:r>
            <a:r>
              <a:rPr lang="en-US"/>
              <a:t>. </a:t>
            </a:r>
          </a:p>
          <a:p>
            <a:pPr lvl="0" rtl="0">
              <a:lnSpc>
                <a:spcPct val="115000"/>
              </a:lnSpc>
              <a:spcBef>
                <a:spcPts val="0"/>
              </a:spcBef>
              <a:buClr>
                <a:schemeClr val="dk1"/>
              </a:buClr>
              <a:buSzPct val="91666"/>
              <a:buFont typeface="Arial"/>
              <a:buNone/>
            </a:pPr>
            <a:r>
              <a:rPr lang="en-US"/>
              <a:t>The greater the ratio, the faster the neuron trains, but the lower the ratio, the more accurate the training is.</a:t>
            </a:r>
          </a:p>
          <a:p>
            <a:pPr lvl="0" rtl="0">
              <a:lnSpc>
                <a:spcPct val="115000"/>
              </a:lnSpc>
              <a:spcBef>
                <a:spcPts val="0"/>
              </a:spcBef>
              <a:buClr>
                <a:schemeClr val="dk1"/>
              </a:buClr>
              <a:buSzPct val="91666"/>
              <a:buFont typeface="Arial"/>
              <a:buNone/>
            </a:pPr>
            <a:r>
              <a:rPr lang="en-US"/>
              <a:t>Learning is repeated (on new batches) until the network performs adequately.</a:t>
            </a:r>
          </a:p>
          <a:p>
            <a:pPr lvl="0" rtl="0">
              <a:lnSpc>
                <a:spcPct val="115000"/>
              </a:lnSpc>
              <a:spcBef>
                <a:spcPts val="0"/>
              </a:spcBef>
              <a:buClr>
                <a:schemeClr val="dk1"/>
              </a:buClr>
              <a:buSzPct val="91666"/>
              <a:buFont typeface="Arial"/>
              <a:buNone/>
            </a:pPr>
            <a:endParaRPr/>
          </a:p>
          <a:p>
            <a:pPr lvl="0" rtl="0">
              <a:lnSpc>
                <a:spcPct val="115000"/>
              </a:lnSpc>
              <a:spcBef>
                <a:spcPts val="0"/>
              </a:spcBef>
              <a:buClr>
                <a:schemeClr val="dk1"/>
              </a:buClr>
              <a:buSzPct val="91666"/>
              <a:buFont typeface="Arial"/>
              <a:buNone/>
            </a:pPr>
            <a:endParaRPr/>
          </a:p>
          <a:p>
            <a:pPr lvl="0">
              <a:spcBef>
                <a:spcPts val="0"/>
              </a:spcBef>
              <a:buNone/>
            </a:pPr>
            <a:endParaRPr sz="1400"/>
          </a:p>
        </p:txBody>
      </p:sp>
      <p:sp>
        <p:nvSpPr>
          <p:cNvPr id="140" name="Shape 1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rtl="0">
              <a:lnSpc>
                <a:spcPct val="90000"/>
              </a:lnSpc>
              <a:spcBef>
                <a:spcPts val="0"/>
              </a:spcBef>
              <a:buClr>
                <a:schemeClr val="dk1"/>
              </a:buClr>
              <a:buSzPct val="78571"/>
              <a:buFont typeface="Arial"/>
              <a:buNone/>
            </a:pPr>
            <a:r>
              <a:rPr lang="en-US" sz="1400" b="1">
                <a:solidFill>
                  <a:srgbClr val="222222"/>
                </a:solidFill>
                <a:highlight>
                  <a:srgbClr val="FFFFFF"/>
                </a:highlight>
                <a:latin typeface="Arial"/>
                <a:ea typeface="Arial"/>
                <a:cs typeface="Arial"/>
                <a:sym typeface="Arial"/>
              </a:rPr>
              <a:t>Gradient descent</a:t>
            </a:r>
            <a:r>
              <a:rPr lang="en-US" sz="1400">
                <a:solidFill>
                  <a:srgbClr val="222222"/>
                </a:solidFill>
                <a:highlight>
                  <a:srgbClr val="FFFFFF"/>
                </a:highlight>
                <a:latin typeface="Arial"/>
                <a:ea typeface="Arial"/>
                <a:cs typeface="Arial"/>
                <a:sym typeface="Arial"/>
              </a:rPr>
              <a:t> is a </a:t>
            </a:r>
            <a:r>
              <a:rPr lang="en-US" sz="1400" u="sng">
                <a:solidFill>
                  <a:schemeClr val="hlink"/>
                </a:solidFill>
                <a:highlight>
                  <a:srgbClr val="FFFFFF"/>
                </a:highlight>
                <a:latin typeface="Arial"/>
                <a:ea typeface="Arial"/>
                <a:cs typeface="Arial"/>
                <a:sym typeface="Arial"/>
                <a:hlinkClick r:id="rId3"/>
              </a:rPr>
              <a:t>iterative</a:t>
            </a:r>
            <a:r>
              <a:rPr lang="en-US" sz="1400">
                <a:solidFill>
                  <a:srgbClr val="222222"/>
                </a:solidFill>
                <a:highlight>
                  <a:srgbClr val="FFFFFF"/>
                </a:highlight>
                <a:latin typeface="Arial"/>
                <a:ea typeface="Arial"/>
                <a:cs typeface="Arial"/>
                <a:sym typeface="Arial"/>
                <a:hlinkClick r:id="rId4"/>
              </a:rPr>
              <a:t> </a:t>
            </a:r>
            <a:r>
              <a:rPr lang="en-US" sz="1400" u="sng">
                <a:solidFill>
                  <a:schemeClr val="hlink"/>
                </a:solidFill>
                <a:highlight>
                  <a:srgbClr val="FFFFFF"/>
                </a:highlight>
                <a:latin typeface="Arial"/>
                <a:ea typeface="Arial"/>
                <a:cs typeface="Arial"/>
                <a:sym typeface="Arial"/>
                <a:hlinkClick r:id="rId4"/>
              </a:rPr>
              <a:t>optimization</a:t>
            </a:r>
            <a:r>
              <a:rPr lang="en-US" sz="1400">
                <a:solidFill>
                  <a:srgbClr val="222222"/>
                </a:solidFill>
                <a:highlight>
                  <a:srgbClr val="FFFFFF"/>
                </a:highlight>
                <a:latin typeface="Arial"/>
                <a:ea typeface="Arial"/>
                <a:cs typeface="Arial"/>
                <a:sym typeface="Arial"/>
                <a:hlinkClick r:id="rId5"/>
              </a:rPr>
              <a:t> </a:t>
            </a:r>
            <a:r>
              <a:rPr lang="en-US" sz="1400" u="sng">
                <a:solidFill>
                  <a:schemeClr val="hlink"/>
                </a:solidFill>
                <a:highlight>
                  <a:srgbClr val="FFFFFF"/>
                </a:highlight>
                <a:latin typeface="Arial"/>
                <a:ea typeface="Arial"/>
                <a:cs typeface="Arial"/>
                <a:sym typeface="Arial"/>
                <a:hlinkClick r:id="rId5"/>
              </a:rPr>
              <a:t>algorithm</a:t>
            </a:r>
            <a:r>
              <a:rPr lang="en-US" sz="1400">
                <a:solidFill>
                  <a:srgbClr val="222222"/>
                </a:solidFill>
                <a:highlight>
                  <a:srgbClr val="FFFFFF"/>
                </a:highlight>
                <a:latin typeface="Arial"/>
                <a:ea typeface="Arial"/>
                <a:cs typeface="Arial"/>
                <a:sym typeface="Arial"/>
              </a:rPr>
              <a:t> for finding the minimum of a function.</a:t>
            </a:r>
          </a:p>
          <a:p>
            <a:pPr lvl="0" rtl="0">
              <a:lnSpc>
                <a:spcPct val="90000"/>
              </a:lnSpc>
              <a:spcBef>
                <a:spcPts val="0"/>
              </a:spcBef>
              <a:buClr>
                <a:schemeClr val="dk1"/>
              </a:buClr>
              <a:buSzPct val="78571"/>
              <a:buFont typeface="Arial"/>
              <a:buNone/>
            </a:pPr>
            <a:r>
              <a:rPr lang="en-US" sz="1400">
                <a:solidFill>
                  <a:srgbClr val="222222"/>
                </a:solidFill>
                <a:highlight>
                  <a:srgbClr val="FFFFFF"/>
                </a:highlight>
                <a:latin typeface="Arial"/>
                <a:ea typeface="Arial"/>
                <a:cs typeface="Arial"/>
                <a:sym typeface="Arial"/>
              </a:rPr>
              <a:t>To find a</a:t>
            </a:r>
            <a:r>
              <a:rPr lang="en-US" sz="1400">
                <a:solidFill>
                  <a:srgbClr val="222222"/>
                </a:solidFill>
                <a:highlight>
                  <a:srgbClr val="FFFFFF"/>
                </a:highlight>
                <a:latin typeface="Arial"/>
                <a:ea typeface="Arial"/>
                <a:cs typeface="Arial"/>
                <a:sym typeface="Arial"/>
                <a:hlinkClick r:id="rId6"/>
              </a:rPr>
              <a:t> </a:t>
            </a:r>
            <a:r>
              <a:rPr lang="en-US" sz="1400" u="sng">
                <a:solidFill>
                  <a:schemeClr val="hlink"/>
                </a:solidFill>
                <a:highlight>
                  <a:srgbClr val="FFFFFF"/>
                </a:highlight>
                <a:latin typeface="Arial"/>
                <a:ea typeface="Arial"/>
                <a:cs typeface="Arial"/>
                <a:sym typeface="Arial"/>
                <a:hlinkClick r:id="rId6"/>
              </a:rPr>
              <a:t>local minimum</a:t>
            </a:r>
            <a:r>
              <a:rPr lang="en-US" sz="1400">
                <a:solidFill>
                  <a:srgbClr val="222222"/>
                </a:solidFill>
                <a:highlight>
                  <a:srgbClr val="FFFFFF"/>
                </a:highlight>
                <a:latin typeface="Arial"/>
                <a:ea typeface="Arial"/>
                <a:cs typeface="Arial"/>
                <a:sym typeface="Arial"/>
              </a:rPr>
              <a:t> of a function using gradient descent, one takes steps proportional to the </a:t>
            </a:r>
            <a:r>
              <a:rPr lang="en-US" sz="1400" i="1">
                <a:solidFill>
                  <a:srgbClr val="222222"/>
                </a:solidFill>
                <a:highlight>
                  <a:srgbClr val="FFFFFF"/>
                </a:highlight>
                <a:latin typeface="Arial"/>
                <a:ea typeface="Arial"/>
                <a:cs typeface="Arial"/>
                <a:sym typeface="Arial"/>
              </a:rPr>
              <a:t>negative</a:t>
            </a:r>
            <a:r>
              <a:rPr lang="en-US" sz="1400">
                <a:solidFill>
                  <a:srgbClr val="222222"/>
                </a:solidFill>
                <a:highlight>
                  <a:srgbClr val="FFFFFF"/>
                </a:highlight>
                <a:latin typeface="Arial"/>
                <a:ea typeface="Arial"/>
                <a:cs typeface="Arial"/>
                <a:sym typeface="Arial"/>
              </a:rPr>
              <a:t> of the</a:t>
            </a:r>
            <a:r>
              <a:rPr lang="en-US" sz="1400">
                <a:solidFill>
                  <a:srgbClr val="222222"/>
                </a:solidFill>
                <a:highlight>
                  <a:srgbClr val="FFFFFF"/>
                </a:highlight>
                <a:latin typeface="Arial"/>
                <a:ea typeface="Arial"/>
                <a:cs typeface="Arial"/>
                <a:sym typeface="Arial"/>
                <a:hlinkClick r:id="rId7"/>
              </a:rPr>
              <a:t> </a:t>
            </a:r>
            <a:r>
              <a:rPr lang="en-US" sz="1400" u="sng">
                <a:solidFill>
                  <a:schemeClr val="hlink"/>
                </a:solidFill>
                <a:highlight>
                  <a:srgbClr val="FFFFFF"/>
                </a:highlight>
                <a:latin typeface="Arial"/>
                <a:ea typeface="Arial"/>
                <a:cs typeface="Arial"/>
                <a:sym typeface="Arial"/>
                <a:hlinkClick r:id="rId7"/>
              </a:rPr>
              <a:t>gradient</a:t>
            </a:r>
            <a:r>
              <a:rPr lang="en-US" sz="1400">
                <a:solidFill>
                  <a:srgbClr val="222222"/>
                </a:solidFill>
                <a:highlight>
                  <a:srgbClr val="FFFFFF"/>
                </a:highlight>
                <a:latin typeface="Arial"/>
                <a:ea typeface="Arial"/>
                <a:cs typeface="Arial"/>
                <a:sym typeface="Arial"/>
              </a:rPr>
              <a:t> (or of the approximate gradient) of the function at the current point.</a:t>
            </a:r>
          </a:p>
          <a:p>
            <a:pPr lvl="0" rtl="0">
              <a:lnSpc>
                <a:spcPct val="90000"/>
              </a:lnSpc>
              <a:spcBef>
                <a:spcPts val="0"/>
              </a:spcBef>
              <a:buClr>
                <a:schemeClr val="dk1"/>
              </a:buClr>
              <a:buSzPct val="78571"/>
              <a:buFont typeface="Arial"/>
              <a:buNone/>
            </a:pPr>
            <a:r>
              <a:rPr lang="en-US" sz="1400" b="1"/>
              <a:t>Iterative</a:t>
            </a:r>
            <a:r>
              <a:rPr lang="en-US" sz="1400"/>
              <a:t> : </a:t>
            </a:r>
            <a:r>
              <a:rPr lang="en-US" sz="1400">
                <a:latin typeface="Arial"/>
                <a:ea typeface="Arial"/>
                <a:cs typeface="Arial"/>
                <a:sym typeface="Arial"/>
              </a:rPr>
              <a:t>Gradient descent algorithm works is to repeatedly compute the gradient ∇C, and then to move in the </a:t>
            </a:r>
            <a:r>
              <a:rPr lang="en-US" sz="1400" i="1">
                <a:latin typeface="Arial"/>
                <a:ea typeface="Arial"/>
                <a:cs typeface="Arial"/>
                <a:sym typeface="Arial"/>
              </a:rPr>
              <a:t>opposite</a:t>
            </a:r>
            <a:r>
              <a:rPr lang="en-US" sz="1400">
                <a:latin typeface="Arial"/>
                <a:ea typeface="Arial"/>
                <a:cs typeface="Arial"/>
                <a:sym typeface="Arial"/>
              </a:rPr>
              <a:t> direction, "falling down" the slope of the valley</a:t>
            </a:r>
          </a:p>
          <a:p>
            <a:pPr lvl="0" rtl="0">
              <a:lnSpc>
                <a:spcPct val="90000"/>
              </a:lnSpc>
              <a:spcBef>
                <a:spcPts val="0"/>
              </a:spcBef>
              <a:buClr>
                <a:schemeClr val="dk1"/>
              </a:buClr>
              <a:buSzPct val="78571"/>
              <a:buFont typeface="Arial"/>
              <a:buNone/>
            </a:pPr>
            <a:r>
              <a:rPr lang="en-US" sz="1400" u="sng">
                <a:solidFill>
                  <a:schemeClr val="hlink"/>
                </a:solidFill>
                <a:latin typeface="Arial"/>
                <a:ea typeface="Arial"/>
                <a:cs typeface="Arial"/>
                <a:sym typeface="Arial"/>
                <a:hlinkClick r:id="rId8"/>
              </a:rPr>
              <a:t>https://www.coursera.org/learn/machine-learning/lecture/DoRHJ/stochastic-gradient-descent</a:t>
            </a:r>
          </a:p>
          <a:p>
            <a:pPr lvl="0" rtl="0">
              <a:lnSpc>
                <a:spcPct val="90000"/>
              </a:lnSpc>
              <a:spcBef>
                <a:spcPts val="0"/>
              </a:spcBef>
              <a:buClr>
                <a:schemeClr val="dk1"/>
              </a:buClr>
              <a:buSzPct val="78571"/>
              <a:buFont typeface="Arial"/>
              <a:buNone/>
            </a:pPr>
            <a:endParaRPr sz="1400" b="1">
              <a:solidFill>
                <a:srgbClr val="222222"/>
              </a:solidFill>
              <a:highlight>
                <a:srgbClr val="FFFFFF"/>
              </a:highlight>
              <a:latin typeface="Arial"/>
              <a:ea typeface="Arial"/>
              <a:cs typeface="Arial"/>
              <a:sym typeface="Arial"/>
            </a:endParaRPr>
          </a:p>
        </p:txBody>
      </p:sp>
      <p:sp>
        <p:nvSpPr>
          <p:cNvPr id="147" name="Shape 1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ct val="1000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850800" y="2397650"/>
            <a:ext cx="9891600" cy="2387700"/>
          </a:xfrm>
          <a:prstGeom prst="rect">
            <a:avLst/>
          </a:prstGeom>
          <a:noFill/>
          <a:ln>
            <a:noFill/>
          </a:ln>
        </p:spPr>
        <p:txBody>
          <a:bodyPr wrap="square" lIns="91425" tIns="45700" rIns="91425" bIns="45700" anchor="b" anchorCtr="0">
            <a:noAutofit/>
          </a:bodyPr>
          <a:lstStyle/>
          <a:p>
            <a:pPr marL="0" marR="0" lvl="0" indent="-342900" rtl="0">
              <a:lnSpc>
                <a:spcPct val="90000"/>
              </a:lnSpc>
              <a:spcBef>
                <a:spcPts val="0"/>
              </a:spcBef>
              <a:buClr>
                <a:schemeClr val="dk1"/>
              </a:buClr>
              <a:buSzPct val="100000"/>
              <a:buFont typeface="Calibri"/>
              <a:buNone/>
            </a:pPr>
            <a:r>
              <a:rPr lang="en-US" sz="5400" b="0" i="0" u="none" strike="noStrike" cap="none" dirty="0">
                <a:solidFill>
                  <a:schemeClr val="dk1"/>
                </a:solidFill>
                <a:latin typeface="Calibri"/>
                <a:ea typeface="Calibri"/>
                <a:cs typeface="Calibri"/>
                <a:sym typeface="Calibri"/>
              </a:rPr>
              <a:t>Pseudo-Label </a:t>
            </a:r>
          </a:p>
          <a:p>
            <a:pPr marL="0" marR="0" lvl="0" indent="-342900" rtl="0">
              <a:lnSpc>
                <a:spcPct val="90000"/>
              </a:lnSpc>
              <a:spcBef>
                <a:spcPts val="0"/>
              </a:spcBef>
              <a:buClr>
                <a:schemeClr val="dk1"/>
              </a:buClr>
              <a:buSzPct val="100000"/>
              <a:buFont typeface="Calibri"/>
              <a:buNone/>
            </a:pPr>
            <a:r>
              <a:rPr lang="en-US" sz="5400" b="0" i="0" u="none" strike="noStrike" cap="none" dirty="0">
                <a:solidFill>
                  <a:schemeClr val="dk1"/>
                </a:solidFill>
                <a:latin typeface="Calibri"/>
                <a:ea typeface="Calibri"/>
                <a:cs typeface="Calibri"/>
                <a:sym typeface="Calibri"/>
              </a:rPr>
              <a:t>The Simple and Efficient Semi-Supervised Learning Method </a:t>
            </a:r>
          </a:p>
          <a:p>
            <a:pPr marL="0" marR="0" lvl="0" indent="-342900" rtl="0">
              <a:lnSpc>
                <a:spcPct val="90000"/>
              </a:lnSpc>
              <a:spcBef>
                <a:spcPts val="0"/>
              </a:spcBef>
              <a:buClr>
                <a:schemeClr val="dk1"/>
              </a:buClr>
              <a:buSzPct val="100000"/>
              <a:buFont typeface="Calibri"/>
              <a:buNone/>
            </a:pPr>
            <a:r>
              <a:rPr lang="en-US" sz="5400" b="0" i="0" u="none" strike="noStrike" cap="none" dirty="0">
                <a:solidFill>
                  <a:schemeClr val="dk1"/>
                </a:solidFill>
                <a:latin typeface="Calibri"/>
                <a:ea typeface="Calibri"/>
                <a:cs typeface="Calibri"/>
                <a:sym typeface="Calibri"/>
              </a:rPr>
              <a:t>for </a:t>
            </a:r>
          </a:p>
          <a:p>
            <a:pPr marL="0" marR="0" lvl="0" indent="-342900" rtl="0">
              <a:lnSpc>
                <a:spcPct val="90000"/>
              </a:lnSpc>
              <a:spcBef>
                <a:spcPts val="0"/>
              </a:spcBef>
              <a:buClr>
                <a:schemeClr val="dk1"/>
              </a:buClr>
              <a:buSzPct val="100000"/>
              <a:buFont typeface="Calibri"/>
              <a:buNone/>
            </a:pPr>
            <a:r>
              <a:rPr lang="en-US" sz="5400" b="0" i="0" u="none" strike="noStrike" cap="none" dirty="0">
                <a:solidFill>
                  <a:schemeClr val="dk1"/>
                </a:solidFill>
                <a:latin typeface="Calibri"/>
                <a:ea typeface="Calibri"/>
                <a:cs typeface="Calibri"/>
                <a:sym typeface="Calibri"/>
              </a:rPr>
              <a:t>Deep Neural Networks</a:t>
            </a:r>
          </a:p>
        </p:txBody>
      </p:sp>
      <p:sp>
        <p:nvSpPr>
          <p:cNvPr id="89" name="Shape 89"/>
          <p:cNvSpPr txBox="1">
            <a:spLocks noGrp="1"/>
          </p:cNvSpPr>
          <p:nvPr>
            <p:ph type="subTitle" idx="1"/>
          </p:nvPr>
        </p:nvSpPr>
        <p:spPr>
          <a:xfrm>
            <a:off x="2809400" y="5064463"/>
            <a:ext cx="9144000" cy="1655700"/>
          </a:xfrm>
          <a:prstGeom prst="rect">
            <a:avLst/>
          </a:prstGeom>
          <a:noFill/>
          <a:ln>
            <a:noFill/>
          </a:ln>
        </p:spPr>
        <p:txBody>
          <a:bodyPr wrap="square" lIns="91425" tIns="45700" rIns="91425" bIns="45700" anchor="t" anchorCtr="0">
            <a:noAutofit/>
          </a:bodyPr>
          <a:lstStyle/>
          <a:p>
            <a:pPr marL="1828800" lvl="0" indent="-69850" algn="r">
              <a:lnSpc>
                <a:spcPct val="115000"/>
              </a:lnSpc>
              <a:spcBef>
                <a:spcPts val="0"/>
              </a:spcBef>
              <a:buSzPct val="45833"/>
            </a:pPr>
            <a:r>
              <a:rPr lang="en-US" b="1" dirty="0">
                <a:latin typeface="Arial"/>
                <a:ea typeface="Arial"/>
                <a:cs typeface="Arial"/>
                <a:sym typeface="Arial"/>
              </a:rPr>
              <a:t>   José Vicente </a:t>
            </a:r>
            <a:r>
              <a:rPr lang="en-US" b="1" dirty="0" smtClean="0">
                <a:latin typeface="Arial"/>
                <a:ea typeface="Arial"/>
                <a:cs typeface="Arial"/>
                <a:sym typeface="Arial"/>
              </a:rPr>
              <a:t>Jaramillo </a:t>
            </a:r>
            <a:r>
              <a:rPr lang="is-IS" b="1"/>
              <a:t>1735915</a:t>
            </a:r>
            <a:endParaRPr lang="en-US" b="1">
              <a:latin typeface="Arial"/>
              <a:ea typeface="Arial"/>
              <a:cs typeface="Arial"/>
              <a:sym typeface="Arial"/>
            </a:endParaRPr>
          </a:p>
          <a:p>
            <a:pPr marL="457200" lvl="0" indent="-69850" algn="r" rtl="0">
              <a:lnSpc>
                <a:spcPct val="115000"/>
              </a:lnSpc>
              <a:spcBef>
                <a:spcPts val="0"/>
              </a:spcBef>
              <a:buClr>
                <a:schemeClr val="dk1"/>
              </a:buClr>
              <a:buSzPct val="45833"/>
              <a:buFont typeface="Arial"/>
              <a:buNone/>
            </a:pPr>
            <a:r>
              <a:rPr lang="en-US" b="1" dirty="0">
                <a:latin typeface="Arial"/>
                <a:ea typeface="Arial"/>
                <a:cs typeface="Arial"/>
                <a:sym typeface="Arial"/>
              </a:rPr>
              <a:t>           	   Na Zhu 1706409</a:t>
            </a:r>
          </a:p>
          <a:p>
            <a:pPr marL="457200" lvl="0" indent="387350" algn="r" rtl="0">
              <a:lnSpc>
                <a:spcPct val="115000"/>
              </a:lnSpc>
              <a:spcBef>
                <a:spcPts val="0"/>
              </a:spcBef>
              <a:buClr>
                <a:schemeClr val="dk1"/>
              </a:buClr>
              <a:buSzPct val="45833"/>
              <a:buFont typeface="Arial"/>
              <a:buNone/>
            </a:pPr>
            <a:r>
              <a:rPr lang="en-US" b="1" dirty="0">
                <a:latin typeface="Arial"/>
                <a:ea typeface="Arial"/>
                <a:cs typeface="Arial"/>
                <a:sym typeface="Arial"/>
              </a:rPr>
              <a:t> 	  	   </a:t>
            </a:r>
            <a:r>
              <a:rPr lang="en-US" b="1" dirty="0" err="1">
                <a:latin typeface="Arial"/>
                <a:ea typeface="Arial"/>
                <a:cs typeface="Arial"/>
                <a:sym typeface="Arial"/>
              </a:rPr>
              <a:t>Arikhan</a:t>
            </a:r>
            <a:r>
              <a:rPr lang="en-US" b="1" dirty="0">
                <a:latin typeface="Arial"/>
                <a:ea typeface="Arial"/>
                <a:cs typeface="Arial"/>
                <a:sym typeface="Arial"/>
              </a:rPr>
              <a:t> Arik 1629435 </a:t>
            </a:r>
          </a:p>
          <a:p>
            <a:pPr marL="0" marR="0" lvl="0" indent="-152400" algn="ctr" rtl="0">
              <a:lnSpc>
                <a:spcPct val="90000"/>
              </a:lnSpc>
              <a:spcBef>
                <a:spcPts val="0"/>
              </a:spcBef>
              <a:buClr>
                <a:schemeClr val="dk1"/>
              </a:buClr>
              <a:buSzPct val="100000"/>
              <a:buFont typeface="Arial"/>
              <a:buNone/>
            </a:pPr>
            <a:endParaRPr dirty="0"/>
          </a:p>
        </p:txBody>
      </p:sp>
      <p:sp>
        <p:nvSpPr>
          <p:cNvPr id="90" name="Shape 90"/>
          <p:cNvSpPr txBox="1"/>
          <p:nvPr/>
        </p:nvSpPr>
        <p:spPr>
          <a:xfrm>
            <a:off x="11768667" y="4572000"/>
            <a:ext cx="184731" cy="64633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ct val="100000"/>
              <a:buFont typeface="Calibri"/>
              <a:buNone/>
            </a:pPr>
            <a:r>
              <a:rPr lang="en-US" sz="4400" b="0" i="0" u="none" strike="noStrike" cap="none">
                <a:solidFill>
                  <a:schemeClr val="dk1"/>
                </a:solidFill>
                <a:latin typeface="Calibri"/>
                <a:ea typeface="Calibri"/>
                <a:cs typeface="Calibri"/>
                <a:sym typeface="Calibri"/>
              </a:rPr>
              <a:t>Pseudo-Label</a:t>
            </a:r>
          </a:p>
        </p:txBody>
      </p:sp>
      <p:sp>
        <p:nvSpPr>
          <p:cNvPr id="157" name="Shape 157"/>
          <p:cNvSpPr txBox="1">
            <a:spLocks noGrp="1"/>
          </p:cNvSpPr>
          <p:nvPr>
            <p:ph type="body" idx="1"/>
          </p:nvPr>
        </p:nvSpPr>
        <p:spPr>
          <a:xfrm>
            <a:off x="838200" y="1825625"/>
            <a:ext cx="10515600" cy="2824800"/>
          </a:xfrm>
          <a:prstGeom prst="rect">
            <a:avLst/>
          </a:prstGeom>
          <a:noFill/>
          <a:ln>
            <a:noFill/>
          </a:ln>
        </p:spPr>
        <p:txBody>
          <a:bodyPr wrap="square" lIns="91425" tIns="45700" rIns="91425" bIns="45700" anchor="t" anchorCtr="0">
            <a:noAutofit/>
          </a:bodyPr>
          <a:lstStyle/>
          <a:p>
            <a:pPr marL="457200" marR="0" lvl="0" indent="-406400" algn="l" rtl="0">
              <a:lnSpc>
                <a:spcPct val="90000"/>
              </a:lnSpc>
              <a:spcBef>
                <a:spcPts val="0"/>
              </a:spcBef>
              <a:spcAft>
                <a:spcPts val="0"/>
              </a:spcAft>
              <a:buSzPct val="100000"/>
              <a:buAutoNum type="arabicPeriod"/>
            </a:pPr>
            <a:r>
              <a:rPr lang="en-US"/>
              <a:t>Network is trained in a supervised fashion.</a:t>
            </a:r>
          </a:p>
          <a:p>
            <a:pPr marL="457200" marR="0" lvl="0" indent="-406400" algn="l" rtl="0">
              <a:lnSpc>
                <a:spcPct val="90000"/>
              </a:lnSpc>
              <a:spcBef>
                <a:spcPts val="0"/>
              </a:spcBef>
              <a:spcAft>
                <a:spcPts val="0"/>
              </a:spcAft>
              <a:buSzPct val="100000"/>
              <a:buAutoNum type="arabicPeriod"/>
            </a:pPr>
            <a:r>
              <a:rPr lang="en-US"/>
              <a:t>Pre-trained network is trained in with a group of labeled data and unlabeled data simultaneously.</a:t>
            </a:r>
          </a:p>
          <a:p>
            <a:pPr marL="457200" marR="0" lvl="0" indent="-406400" algn="l" rtl="0">
              <a:lnSpc>
                <a:spcPct val="90000"/>
              </a:lnSpc>
              <a:spcBef>
                <a:spcPts val="0"/>
              </a:spcBef>
              <a:spcAft>
                <a:spcPts val="0"/>
              </a:spcAft>
              <a:buSzPct val="100000"/>
              <a:buAutoNum type="arabicPeriod"/>
            </a:pPr>
            <a:r>
              <a:rPr lang="en-US"/>
              <a:t>For unlabeled data, the </a:t>
            </a:r>
            <a:r>
              <a:rPr lang="en-US" i="1"/>
              <a:t>Pseudo-labels</a:t>
            </a:r>
            <a:r>
              <a:rPr lang="en-US"/>
              <a:t> are computed with the trained network.</a:t>
            </a:r>
          </a:p>
          <a:p>
            <a:pPr marL="457200" marR="0" lvl="0" indent="-406400" algn="l" rtl="0">
              <a:lnSpc>
                <a:spcPct val="90000"/>
              </a:lnSpc>
              <a:spcBef>
                <a:spcPts val="0"/>
              </a:spcBef>
              <a:spcAft>
                <a:spcPts val="0"/>
              </a:spcAft>
              <a:buSzPct val="100000"/>
              <a:buAutoNum type="arabicPeriod"/>
            </a:pPr>
            <a:r>
              <a:rPr lang="en-US"/>
              <a:t>Pseudo-labels are computed (updated) each interaction.</a:t>
            </a:r>
          </a:p>
        </p:txBody>
      </p:sp>
      <p:pic>
        <p:nvPicPr>
          <p:cNvPr id="158" name="Shape 158"/>
          <p:cNvPicPr preferRelativeResize="0"/>
          <p:nvPr/>
        </p:nvPicPr>
        <p:blipFill rotWithShape="1">
          <a:blip r:embed="rId3">
            <a:alphaModFix/>
          </a:blip>
          <a:srcRect/>
          <a:stretch/>
        </p:blipFill>
        <p:spPr>
          <a:xfrm>
            <a:off x="2094400" y="8390200"/>
            <a:ext cx="5051165" cy="1325575"/>
          </a:xfrm>
          <a:prstGeom prst="rect">
            <a:avLst/>
          </a:prstGeom>
          <a:noFill/>
          <a:ln>
            <a:noFill/>
          </a:ln>
        </p:spPr>
      </p:pic>
      <p:pic>
        <p:nvPicPr>
          <p:cNvPr id="159" name="Shape 159" descr="alfa .jpg"/>
          <p:cNvPicPr preferRelativeResize="0"/>
          <p:nvPr/>
        </p:nvPicPr>
        <p:blipFill>
          <a:blip r:embed="rId4">
            <a:alphaModFix/>
          </a:blip>
          <a:stretch>
            <a:fillRect/>
          </a:stretch>
        </p:blipFill>
        <p:spPr>
          <a:xfrm>
            <a:off x="7772975" y="8189471"/>
            <a:ext cx="3246591" cy="13255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38200" y="356300"/>
            <a:ext cx="5269800" cy="1334400"/>
          </a:xfrm>
          <a:prstGeom prst="rect">
            <a:avLst/>
          </a:prstGeom>
        </p:spPr>
        <p:txBody>
          <a:bodyPr wrap="square" lIns="91425" tIns="91425" rIns="91425" bIns="91425" anchor="ctr" anchorCtr="0">
            <a:noAutofit/>
          </a:bodyPr>
          <a:lstStyle/>
          <a:p>
            <a:pPr lvl="0">
              <a:spcBef>
                <a:spcPts val="0"/>
              </a:spcBef>
              <a:buNone/>
            </a:pPr>
            <a:r>
              <a:rPr lang="en-US"/>
              <a:t>Overall loss function</a:t>
            </a:r>
          </a:p>
        </p:txBody>
      </p:sp>
      <p:sp>
        <p:nvSpPr>
          <p:cNvPr id="166" name="Shape 166"/>
          <p:cNvSpPr txBox="1">
            <a:spLocks noGrp="1"/>
          </p:cNvSpPr>
          <p:nvPr>
            <p:ph type="body" idx="1"/>
          </p:nvPr>
        </p:nvSpPr>
        <p:spPr>
          <a:xfrm>
            <a:off x="174825" y="1690700"/>
            <a:ext cx="11638200" cy="5007300"/>
          </a:xfrm>
          <a:prstGeom prst="rect">
            <a:avLst/>
          </a:prstGeom>
        </p:spPr>
        <p:txBody>
          <a:bodyPr wrap="square" lIns="91425" tIns="91425" rIns="91425" bIns="91425" anchor="t"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a:spcBef>
                <a:spcPts val="0"/>
              </a:spcBef>
              <a:buNone/>
            </a:pPr>
            <a:endParaRPr/>
          </a:p>
        </p:txBody>
      </p:sp>
      <p:pic>
        <p:nvPicPr>
          <p:cNvPr id="167" name="Shape 167"/>
          <p:cNvPicPr preferRelativeResize="0"/>
          <p:nvPr/>
        </p:nvPicPr>
        <p:blipFill rotWithShape="1">
          <a:blip r:embed="rId3">
            <a:alphaModFix/>
          </a:blip>
          <a:srcRect/>
          <a:stretch/>
        </p:blipFill>
        <p:spPr>
          <a:xfrm>
            <a:off x="2947351" y="1953544"/>
            <a:ext cx="6297299" cy="999575"/>
          </a:xfrm>
          <a:prstGeom prst="rect">
            <a:avLst/>
          </a:prstGeom>
          <a:noFill/>
          <a:ln>
            <a:noFill/>
          </a:ln>
        </p:spPr>
      </p:pic>
      <p:sp>
        <p:nvSpPr>
          <p:cNvPr id="168" name="Shape 168"/>
          <p:cNvSpPr txBox="1">
            <a:spLocks noGrp="1"/>
          </p:cNvSpPr>
          <p:nvPr>
            <p:ph type="title"/>
          </p:nvPr>
        </p:nvSpPr>
        <p:spPr>
          <a:xfrm>
            <a:off x="838200" y="3578150"/>
            <a:ext cx="5269800" cy="1334400"/>
          </a:xfrm>
          <a:prstGeom prst="rect">
            <a:avLst/>
          </a:prstGeom>
        </p:spPr>
        <p:txBody>
          <a:bodyPr wrap="square" lIns="91425" tIns="91425" rIns="91425" bIns="91425" anchor="ctr" anchorCtr="0">
            <a:noAutofit/>
          </a:bodyPr>
          <a:lstStyle/>
          <a:p>
            <a:pPr lvl="0" rtl="0">
              <a:spcBef>
                <a:spcPts val="0"/>
              </a:spcBef>
              <a:buNone/>
            </a:pPr>
            <a:r>
              <a:rPr lang="en-US"/>
              <a:t>Alpha </a:t>
            </a:r>
          </a:p>
        </p:txBody>
      </p:sp>
      <p:pic>
        <p:nvPicPr>
          <p:cNvPr id="169" name="Shape 169"/>
          <p:cNvPicPr preferRelativeResize="0"/>
          <p:nvPr/>
        </p:nvPicPr>
        <p:blipFill>
          <a:blip r:embed="rId4">
            <a:alphaModFix/>
          </a:blip>
          <a:stretch>
            <a:fillRect/>
          </a:stretch>
        </p:blipFill>
        <p:spPr>
          <a:xfrm>
            <a:off x="3732473" y="4632848"/>
            <a:ext cx="4727049" cy="15156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ct val="100000"/>
              <a:buFont typeface="Calibri"/>
              <a:buNone/>
            </a:pPr>
            <a:r>
              <a:rPr lang="en-US"/>
              <a:t>Results obtained</a:t>
            </a:r>
          </a:p>
        </p:txBody>
      </p:sp>
      <p:pic>
        <p:nvPicPr>
          <p:cNvPr id="175" name="Shape 175"/>
          <p:cNvPicPr preferRelativeResize="0">
            <a:picLocks noGrp="1"/>
          </p:cNvPicPr>
          <p:nvPr>
            <p:ph type="body" idx="1"/>
          </p:nvPr>
        </p:nvPicPr>
        <p:blipFill rotWithShape="1">
          <a:blip r:embed="rId3">
            <a:alphaModFix/>
          </a:blip>
          <a:srcRect/>
          <a:stretch/>
        </p:blipFill>
        <p:spPr>
          <a:xfrm>
            <a:off x="1292537" y="3443000"/>
            <a:ext cx="4100400" cy="2983200"/>
          </a:xfrm>
          <a:prstGeom prst="rect">
            <a:avLst/>
          </a:prstGeom>
          <a:noFill/>
          <a:ln>
            <a:noFill/>
          </a:ln>
        </p:spPr>
      </p:pic>
      <p:pic>
        <p:nvPicPr>
          <p:cNvPr id="176" name="Shape 176"/>
          <p:cNvPicPr preferRelativeResize="0"/>
          <p:nvPr/>
        </p:nvPicPr>
        <p:blipFill>
          <a:blip r:embed="rId4">
            <a:alphaModFix/>
          </a:blip>
          <a:stretch>
            <a:fillRect/>
          </a:stretch>
        </p:blipFill>
        <p:spPr>
          <a:xfrm>
            <a:off x="644725" y="1798175"/>
            <a:ext cx="5396027" cy="1325575"/>
          </a:xfrm>
          <a:prstGeom prst="rect">
            <a:avLst/>
          </a:prstGeom>
          <a:noFill/>
          <a:ln>
            <a:noFill/>
          </a:ln>
        </p:spPr>
      </p:pic>
      <p:sp>
        <p:nvSpPr>
          <p:cNvPr id="177" name="Shape 177"/>
          <p:cNvSpPr txBox="1"/>
          <p:nvPr/>
        </p:nvSpPr>
        <p:spPr>
          <a:xfrm>
            <a:off x="7141925" y="51000"/>
            <a:ext cx="4283100" cy="618900"/>
          </a:xfrm>
          <a:prstGeom prst="rect">
            <a:avLst/>
          </a:prstGeom>
          <a:noFill/>
          <a:ln>
            <a:noFill/>
          </a:ln>
        </p:spPr>
        <p:txBody>
          <a:bodyPr wrap="square" lIns="91425" tIns="91425" rIns="91425" bIns="91425" anchor="t" anchorCtr="0">
            <a:noAutofit/>
          </a:bodyPr>
          <a:lstStyle/>
          <a:p>
            <a:pPr lvl="0">
              <a:spcBef>
                <a:spcPts val="0"/>
              </a:spcBef>
              <a:buNone/>
            </a:pPr>
            <a:r>
              <a:rPr lang="en-US"/>
              <a:t>100 training data</a:t>
            </a:r>
          </a:p>
        </p:txBody>
      </p:sp>
      <p:pic>
        <p:nvPicPr>
          <p:cNvPr id="178" name="Shape 178"/>
          <p:cNvPicPr preferRelativeResize="0"/>
          <p:nvPr/>
        </p:nvPicPr>
        <p:blipFill>
          <a:blip r:embed="rId5">
            <a:alphaModFix/>
          </a:blip>
          <a:stretch>
            <a:fillRect/>
          </a:stretch>
        </p:blipFill>
        <p:spPr>
          <a:xfrm>
            <a:off x="7141925" y="365125"/>
            <a:ext cx="4753950" cy="2899325"/>
          </a:xfrm>
          <a:prstGeom prst="rect">
            <a:avLst/>
          </a:prstGeom>
          <a:noFill/>
          <a:ln>
            <a:noFill/>
          </a:ln>
        </p:spPr>
      </p:pic>
      <p:pic>
        <p:nvPicPr>
          <p:cNvPr id="179" name="Shape 179"/>
          <p:cNvPicPr preferRelativeResize="0"/>
          <p:nvPr/>
        </p:nvPicPr>
        <p:blipFill>
          <a:blip r:embed="rId6">
            <a:alphaModFix/>
          </a:blip>
          <a:stretch>
            <a:fillRect/>
          </a:stretch>
        </p:blipFill>
        <p:spPr>
          <a:xfrm>
            <a:off x="7141925" y="3659074"/>
            <a:ext cx="4753951" cy="2831492"/>
          </a:xfrm>
          <a:prstGeom prst="rect">
            <a:avLst/>
          </a:prstGeom>
          <a:noFill/>
          <a:ln>
            <a:noFill/>
          </a:ln>
        </p:spPr>
      </p:pic>
      <p:sp>
        <p:nvSpPr>
          <p:cNvPr id="180" name="Shape 180"/>
          <p:cNvSpPr txBox="1"/>
          <p:nvPr/>
        </p:nvSpPr>
        <p:spPr>
          <a:xfrm>
            <a:off x="7141925" y="3264450"/>
            <a:ext cx="4283100" cy="618900"/>
          </a:xfrm>
          <a:prstGeom prst="rect">
            <a:avLst/>
          </a:prstGeom>
          <a:noFill/>
          <a:ln>
            <a:noFill/>
          </a:ln>
        </p:spPr>
        <p:txBody>
          <a:bodyPr wrap="square" lIns="91425" tIns="91425" rIns="91425" bIns="91425" anchor="t" anchorCtr="0">
            <a:noAutofit/>
          </a:bodyPr>
          <a:lstStyle/>
          <a:p>
            <a:pPr lvl="0" rtl="0">
              <a:spcBef>
                <a:spcPts val="0"/>
              </a:spcBef>
              <a:buNone/>
            </a:pPr>
            <a:r>
              <a:rPr lang="en-US"/>
              <a:t>1000 training data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ct val="30555"/>
              <a:buFont typeface="Arial"/>
              <a:buNone/>
            </a:pPr>
            <a:r>
              <a:rPr lang="en-US" sz="3600">
                <a:solidFill>
                  <a:srgbClr val="222222"/>
                </a:solidFill>
                <a:highlight>
                  <a:srgbClr val="FFFFFF"/>
                </a:highlight>
                <a:latin typeface="Arial"/>
                <a:ea typeface="Arial"/>
                <a:cs typeface="Arial"/>
                <a:sym typeface="Arial"/>
              </a:rPr>
              <a:t>Semi-supervised learning </a:t>
            </a:r>
          </a:p>
        </p:txBody>
      </p:sp>
      <p:pic>
        <p:nvPicPr>
          <p:cNvPr id="97" name="Shape 97"/>
          <p:cNvPicPr preferRelativeResize="0"/>
          <p:nvPr/>
        </p:nvPicPr>
        <p:blipFill>
          <a:blip r:embed="rId3">
            <a:alphaModFix/>
          </a:blip>
          <a:stretch>
            <a:fillRect/>
          </a:stretch>
        </p:blipFill>
        <p:spPr>
          <a:xfrm>
            <a:off x="3255906" y="1962206"/>
            <a:ext cx="5680200" cy="41579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ct val="100000"/>
              <a:buFont typeface="Calibri"/>
              <a:buNone/>
            </a:pPr>
            <a:r>
              <a:rPr lang="en-US" sz="4400" b="0" i="0" u="none" strike="noStrike" cap="none">
                <a:solidFill>
                  <a:schemeClr val="dk1"/>
                </a:solidFill>
                <a:latin typeface="Calibri"/>
                <a:ea typeface="Calibri"/>
                <a:cs typeface="Calibri"/>
                <a:sym typeface="Calibri"/>
              </a:rPr>
              <a:t>Data Set Demo</a:t>
            </a:r>
          </a:p>
        </p:txBody>
      </p:sp>
      <p:pic>
        <p:nvPicPr>
          <p:cNvPr id="103" name="Shape 103"/>
          <p:cNvPicPr preferRelativeResize="0"/>
          <p:nvPr/>
        </p:nvPicPr>
        <p:blipFill>
          <a:blip r:embed="rId3">
            <a:alphaModFix/>
          </a:blip>
          <a:stretch>
            <a:fillRect/>
          </a:stretch>
        </p:blipFill>
        <p:spPr>
          <a:xfrm>
            <a:off x="5545125" y="1561600"/>
            <a:ext cx="6096019" cy="4928199"/>
          </a:xfrm>
          <a:prstGeom prst="rect">
            <a:avLst/>
          </a:prstGeom>
          <a:noFill/>
          <a:ln>
            <a:noFill/>
          </a:ln>
        </p:spPr>
      </p:pic>
      <p:sp>
        <p:nvSpPr>
          <p:cNvPr id="104" name="Shape 104"/>
          <p:cNvSpPr txBox="1"/>
          <p:nvPr/>
        </p:nvSpPr>
        <p:spPr>
          <a:xfrm>
            <a:off x="687200" y="1767100"/>
            <a:ext cx="4618800" cy="4351200"/>
          </a:xfrm>
          <a:prstGeom prst="rect">
            <a:avLst/>
          </a:prstGeom>
          <a:noFill/>
          <a:ln>
            <a:noFill/>
          </a:ln>
        </p:spPr>
        <p:txBody>
          <a:bodyPr wrap="square" lIns="91425" tIns="91425" rIns="91425" bIns="91425" anchor="t" anchorCtr="0">
            <a:noAutofit/>
          </a:bodyPr>
          <a:lstStyle/>
          <a:p>
            <a:pPr lvl="0">
              <a:spcBef>
                <a:spcPts val="0"/>
              </a:spcBef>
              <a:buNone/>
            </a:pPr>
            <a:r>
              <a:rPr lang="en-US" sz="1800" b="1"/>
              <a:t>As data set, the known and popular MNIST has been used.</a:t>
            </a:r>
          </a:p>
          <a:p>
            <a:pPr lvl="0">
              <a:spcBef>
                <a:spcPts val="0"/>
              </a:spcBef>
              <a:buNone/>
            </a:pPr>
            <a:endParaRPr sz="1800" b="1"/>
          </a:p>
          <a:p>
            <a:pPr lvl="0" rtl="0">
              <a:lnSpc>
                <a:spcPct val="115000"/>
              </a:lnSpc>
              <a:spcBef>
                <a:spcPts val="0"/>
              </a:spcBef>
              <a:buClr>
                <a:schemeClr val="dk1"/>
              </a:buClr>
              <a:buSzPct val="78571"/>
              <a:buFont typeface="Arial"/>
              <a:buNone/>
            </a:pPr>
            <a:r>
              <a:rPr lang="en-US" b="1" i="1">
                <a:solidFill>
                  <a:schemeClr val="dk1"/>
                </a:solidFill>
                <a:latin typeface="Calibri"/>
                <a:ea typeface="Calibri"/>
                <a:cs typeface="Calibri"/>
                <a:sym typeface="Calibri"/>
              </a:rPr>
              <a:t>Four files are available on this site:</a:t>
            </a:r>
          </a:p>
          <a:p>
            <a:pPr lvl="0" rtl="0">
              <a:lnSpc>
                <a:spcPct val="115000"/>
              </a:lnSpc>
              <a:spcBef>
                <a:spcPts val="0"/>
              </a:spcBef>
              <a:buClr>
                <a:schemeClr val="dk1"/>
              </a:buClr>
              <a:buSzPct val="78571"/>
              <a:buFont typeface="Arial"/>
              <a:buNone/>
            </a:pPr>
            <a:r>
              <a:rPr lang="en-US" b="1" i="1">
                <a:solidFill>
                  <a:schemeClr val="dk1"/>
                </a:solidFill>
                <a:latin typeface="Calibri"/>
                <a:ea typeface="Calibri"/>
                <a:cs typeface="Calibri"/>
                <a:sym typeface="Calibri"/>
              </a:rPr>
              <a:t> training set images (9912422 bytes) </a:t>
            </a:r>
          </a:p>
          <a:p>
            <a:pPr lvl="0" rtl="0">
              <a:lnSpc>
                <a:spcPct val="115000"/>
              </a:lnSpc>
              <a:spcBef>
                <a:spcPts val="0"/>
              </a:spcBef>
              <a:buClr>
                <a:schemeClr val="dk1"/>
              </a:buClr>
              <a:buSzPct val="78571"/>
              <a:buFont typeface="Arial"/>
              <a:buNone/>
            </a:pPr>
            <a:r>
              <a:rPr lang="en-US" b="1" i="1">
                <a:solidFill>
                  <a:schemeClr val="dk1"/>
                </a:solidFill>
                <a:latin typeface="Calibri"/>
                <a:ea typeface="Calibri"/>
                <a:cs typeface="Calibri"/>
                <a:sym typeface="Calibri"/>
              </a:rPr>
              <a:t> training set labels (28881 bytes) </a:t>
            </a:r>
          </a:p>
          <a:p>
            <a:pPr lvl="0" rtl="0">
              <a:lnSpc>
                <a:spcPct val="115000"/>
              </a:lnSpc>
              <a:spcBef>
                <a:spcPts val="0"/>
              </a:spcBef>
              <a:buClr>
                <a:schemeClr val="dk1"/>
              </a:buClr>
              <a:buSzPct val="78571"/>
              <a:buFont typeface="Arial"/>
              <a:buNone/>
            </a:pPr>
            <a:r>
              <a:rPr lang="en-US" b="1" i="1">
                <a:solidFill>
                  <a:schemeClr val="dk1"/>
                </a:solidFill>
                <a:latin typeface="Calibri"/>
                <a:ea typeface="Calibri"/>
                <a:cs typeface="Calibri"/>
                <a:sym typeface="Calibri"/>
              </a:rPr>
              <a:t> test set images (1648877 bytes) </a:t>
            </a:r>
          </a:p>
          <a:p>
            <a:pPr lvl="0" rtl="0">
              <a:lnSpc>
                <a:spcPct val="115000"/>
              </a:lnSpc>
              <a:spcBef>
                <a:spcPts val="0"/>
              </a:spcBef>
              <a:buClr>
                <a:schemeClr val="dk1"/>
              </a:buClr>
              <a:buSzPct val="78571"/>
              <a:buFont typeface="Arial"/>
              <a:buNone/>
            </a:pPr>
            <a:r>
              <a:rPr lang="en-US" b="1" i="1">
                <a:solidFill>
                  <a:schemeClr val="dk1"/>
                </a:solidFill>
                <a:latin typeface="Calibri"/>
                <a:ea typeface="Calibri"/>
                <a:cs typeface="Calibri"/>
                <a:sym typeface="Calibri"/>
              </a:rPr>
              <a:t> test set labels (4542 bytes)</a:t>
            </a:r>
          </a:p>
          <a:p>
            <a:pPr lvl="0">
              <a:spcBef>
                <a:spcPts val="0"/>
              </a:spcBef>
              <a:buNone/>
            </a:pPr>
            <a:r>
              <a:rPr lang="en-US" b="1"/>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365125"/>
            <a:ext cx="10515600" cy="1325700"/>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ct val="100000"/>
              <a:buFont typeface="Calibri"/>
              <a:buNone/>
            </a:pPr>
            <a:r>
              <a:rPr lang="en-US" sz="4400" b="0" i="0" u="none" strike="noStrike" cap="none">
                <a:solidFill>
                  <a:schemeClr val="dk1"/>
                </a:solidFill>
                <a:latin typeface="Calibri"/>
                <a:ea typeface="Calibri"/>
                <a:cs typeface="Calibri"/>
                <a:sym typeface="Calibri"/>
              </a:rPr>
              <a:t>Neural network</a:t>
            </a:r>
          </a:p>
        </p:txBody>
      </p:sp>
      <p:pic>
        <p:nvPicPr>
          <p:cNvPr id="110" name="Shape 110"/>
          <p:cNvPicPr preferRelativeResize="0">
            <a:picLocks noGrp="1"/>
          </p:cNvPicPr>
          <p:nvPr>
            <p:ph type="body" idx="1"/>
          </p:nvPr>
        </p:nvPicPr>
        <p:blipFill rotWithShape="1">
          <a:blip r:embed="rId3">
            <a:alphaModFix/>
          </a:blip>
          <a:srcRect/>
          <a:stretch/>
        </p:blipFill>
        <p:spPr>
          <a:xfrm>
            <a:off x="2874300" y="2178000"/>
            <a:ext cx="6443400" cy="2502000"/>
          </a:xfrm>
          <a:prstGeom prst="rect">
            <a:avLst/>
          </a:prstGeom>
          <a:noFill/>
          <a:ln>
            <a:noFill/>
          </a:ln>
        </p:spPr>
      </p:pic>
      <p:sp>
        <p:nvSpPr>
          <p:cNvPr id="111" name="Shape 111"/>
          <p:cNvSpPr txBox="1"/>
          <p:nvPr/>
        </p:nvSpPr>
        <p:spPr>
          <a:xfrm>
            <a:off x="1535050" y="1584750"/>
            <a:ext cx="9440400" cy="441900"/>
          </a:xfrm>
          <a:prstGeom prst="rect">
            <a:avLst/>
          </a:prstGeom>
          <a:noFill/>
          <a:ln>
            <a:noFill/>
          </a:ln>
        </p:spPr>
        <p:txBody>
          <a:bodyPr wrap="square" lIns="91425" tIns="91425" rIns="91425" bIns="91425" anchor="t" anchorCtr="0">
            <a:noAutofit/>
          </a:bodyPr>
          <a:lstStyle/>
          <a:p>
            <a:pPr lvl="0">
              <a:spcBef>
                <a:spcPts val="0"/>
              </a:spcBef>
              <a:buNone/>
            </a:pPr>
            <a:r>
              <a:rPr lang="en-US" b="1"/>
              <a:t>The example of the general representation of the Neural Network has been shown in the below figure.</a:t>
            </a:r>
          </a:p>
          <a:p>
            <a:pPr lvl="0">
              <a:spcBef>
                <a:spcPts val="0"/>
              </a:spcBef>
              <a:buNone/>
            </a:pPr>
            <a:endParaRPr b="1"/>
          </a:p>
          <a:p>
            <a:pPr lvl="0">
              <a:spcBef>
                <a:spcPts val="0"/>
              </a:spcBef>
              <a:buNone/>
            </a:pPr>
            <a:endParaRPr b="1"/>
          </a:p>
        </p:txBody>
      </p:sp>
      <p:sp>
        <p:nvSpPr>
          <p:cNvPr id="112" name="Shape 112"/>
          <p:cNvSpPr txBox="1"/>
          <p:nvPr/>
        </p:nvSpPr>
        <p:spPr>
          <a:xfrm>
            <a:off x="3622900" y="4767450"/>
            <a:ext cx="5264700" cy="1725300"/>
          </a:xfrm>
          <a:prstGeom prst="rect">
            <a:avLst/>
          </a:prstGeom>
          <a:noFill/>
          <a:ln>
            <a:noFill/>
          </a:ln>
        </p:spPr>
        <p:txBody>
          <a:bodyPr wrap="square" lIns="91425" tIns="91425" rIns="91425" bIns="91425" anchor="t" anchorCtr="0">
            <a:noAutofit/>
          </a:bodyPr>
          <a:lstStyle/>
          <a:p>
            <a:pPr lvl="0">
              <a:spcBef>
                <a:spcPts val="0"/>
              </a:spcBef>
              <a:buNone/>
            </a:pPr>
            <a:r>
              <a:rPr lang="en-US" sz="1800" b="1" u="sng"/>
              <a:t>In our case:</a:t>
            </a:r>
          </a:p>
          <a:p>
            <a:pPr lvl="0">
              <a:spcBef>
                <a:spcPts val="0"/>
              </a:spcBef>
              <a:buNone/>
            </a:pPr>
            <a:r>
              <a:rPr lang="en-US" sz="1800"/>
              <a:t>Input Layer Nodes: 784</a:t>
            </a:r>
          </a:p>
          <a:p>
            <a:pPr lvl="0">
              <a:spcBef>
                <a:spcPts val="0"/>
              </a:spcBef>
              <a:buNone/>
            </a:pPr>
            <a:r>
              <a:rPr lang="en-US" sz="1800"/>
              <a:t>First Hidden Layer Nodes:392</a:t>
            </a:r>
          </a:p>
          <a:p>
            <a:pPr lvl="0">
              <a:spcBef>
                <a:spcPts val="0"/>
              </a:spcBef>
              <a:buNone/>
            </a:pPr>
            <a:r>
              <a:rPr lang="en-US" sz="1800"/>
              <a:t>Second hidden Layer Nodes:89</a:t>
            </a:r>
          </a:p>
          <a:p>
            <a:pPr lvl="0">
              <a:spcBef>
                <a:spcPts val="0"/>
              </a:spcBef>
              <a:buNone/>
            </a:pPr>
            <a:r>
              <a:rPr lang="en-US" sz="1800"/>
              <a:t>Output Layer Nodes: 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lvl="0">
              <a:spcBef>
                <a:spcPts val="0"/>
              </a:spcBef>
              <a:buNone/>
            </a:pPr>
            <a:r>
              <a:rPr lang="en-US"/>
              <a:t>Deep Neural Networks</a:t>
            </a:r>
          </a:p>
        </p:txBody>
      </p:sp>
      <p:sp>
        <p:nvSpPr>
          <p:cNvPr id="119" name="Shape 11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marL="0" lvl="0" indent="0">
              <a:spcBef>
                <a:spcPts val="0"/>
              </a:spcBef>
              <a:buNone/>
            </a:pPr>
            <a:r>
              <a:rPr lang="en-US"/>
              <a:t>Where s is the nonlinear activation function such as sigmoid, W is the weight, h is the j-th hidden layer and b is the corresponding bias and M is the total number of the hidden layers.</a:t>
            </a:r>
          </a:p>
        </p:txBody>
      </p:sp>
      <p:pic>
        <p:nvPicPr>
          <p:cNvPr id="120" name="Shape 120" descr="Deep nn.jpg"/>
          <p:cNvPicPr preferRelativeResize="0"/>
          <p:nvPr/>
        </p:nvPicPr>
        <p:blipFill>
          <a:blip r:embed="rId3">
            <a:alphaModFix/>
          </a:blip>
          <a:stretch>
            <a:fillRect/>
          </a:stretch>
        </p:blipFill>
        <p:spPr>
          <a:xfrm>
            <a:off x="1016347" y="1588119"/>
            <a:ext cx="9812149" cy="22020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38200" y="351100"/>
            <a:ext cx="10515600" cy="1325700"/>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ct val="100000"/>
              <a:buFont typeface="Calibri"/>
              <a:buNone/>
            </a:pPr>
            <a:r>
              <a:rPr lang="en-US" sz="4400" b="0" i="0" u="none" strike="noStrike" cap="none">
                <a:solidFill>
                  <a:schemeClr val="dk1"/>
                </a:solidFill>
                <a:latin typeface="Calibri"/>
                <a:ea typeface="Calibri"/>
                <a:cs typeface="Calibri"/>
                <a:sym typeface="Calibri"/>
              </a:rPr>
              <a:t>Sigmoid function</a:t>
            </a:r>
          </a:p>
        </p:txBody>
      </p:sp>
      <p:pic>
        <p:nvPicPr>
          <p:cNvPr id="126" name="Shape 126"/>
          <p:cNvPicPr preferRelativeResize="0">
            <a:picLocks noGrp="1"/>
          </p:cNvPicPr>
          <p:nvPr>
            <p:ph type="body" idx="1"/>
          </p:nvPr>
        </p:nvPicPr>
        <p:blipFill rotWithShape="1">
          <a:blip r:embed="rId3">
            <a:alphaModFix/>
          </a:blip>
          <a:srcRect/>
          <a:stretch/>
        </p:blipFill>
        <p:spPr>
          <a:xfrm>
            <a:off x="5520728" y="2023602"/>
            <a:ext cx="5931000" cy="3898800"/>
          </a:xfrm>
          <a:prstGeom prst="rect">
            <a:avLst/>
          </a:prstGeom>
          <a:noFill/>
          <a:ln>
            <a:noFill/>
          </a:ln>
        </p:spPr>
      </p:pic>
      <p:pic>
        <p:nvPicPr>
          <p:cNvPr id="127" name="Shape 127"/>
          <p:cNvPicPr preferRelativeResize="0"/>
          <p:nvPr/>
        </p:nvPicPr>
        <p:blipFill>
          <a:blip r:embed="rId4">
            <a:alphaModFix/>
          </a:blip>
          <a:stretch>
            <a:fillRect/>
          </a:stretch>
        </p:blipFill>
        <p:spPr>
          <a:xfrm>
            <a:off x="653050" y="1676798"/>
            <a:ext cx="3507876" cy="1757725"/>
          </a:xfrm>
          <a:prstGeom prst="rect">
            <a:avLst/>
          </a:prstGeom>
          <a:noFill/>
          <a:ln>
            <a:noFill/>
          </a:ln>
        </p:spPr>
      </p:pic>
      <p:pic>
        <p:nvPicPr>
          <p:cNvPr id="128" name="Shape 128"/>
          <p:cNvPicPr preferRelativeResize="0"/>
          <p:nvPr/>
        </p:nvPicPr>
        <p:blipFill>
          <a:blip r:embed="rId5">
            <a:alphaModFix/>
          </a:blip>
          <a:stretch>
            <a:fillRect/>
          </a:stretch>
        </p:blipFill>
        <p:spPr>
          <a:xfrm>
            <a:off x="1022750" y="3377650"/>
            <a:ext cx="4058025" cy="1423650"/>
          </a:xfrm>
          <a:prstGeom prst="rect">
            <a:avLst/>
          </a:prstGeom>
          <a:noFill/>
          <a:ln>
            <a:noFill/>
          </a:ln>
        </p:spPr>
      </p:pic>
      <p:pic>
        <p:nvPicPr>
          <p:cNvPr id="129" name="Shape 129"/>
          <p:cNvPicPr preferRelativeResize="0"/>
          <p:nvPr/>
        </p:nvPicPr>
        <p:blipFill>
          <a:blip r:embed="rId6">
            <a:alphaModFix/>
          </a:blip>
          <a:stretch>
            <a:fillRect/>
          </a:stretch>
        </p:blipFill>
        <p:spPr>
          <a:xfrm>
            <a:off x="426300" y="3746027"/>
            <a:ext cx="652553" cy="686898"/>
          </a:xfrm>
          <a:prstGeom prst="rect">
            <a:avLst/>
          </a:prstGeom>
          <a:noFill/>
          <a:ln>
            <a:noFill/>
          </a:ln>
        </p:spPr>
      </p:pic>
      <p:sp>
        <p:nvSpPr>
          <p:cNvPr id="130" name="Shape 130"/>
          <p:cNvSpPr txBox="1"/>
          <p:nvPr/>
        </p:nvSpPr>
        <p:spPr>
          <a:xfrm>
            <a:off x="659150" y="5273225"/>
            <a:ext cx="4347600" cy="1107900"/>
          </a:xfrm>
          <a:prstGeom prst="rect">
            <a:avLst/>
          </a:prstGeom>
          <a:noFill/>
          <a:ln>
            <a:noFill/>
          </a:ln>
        </p:spPr>
        <p:txBody>
          <a:bodyPr wrap="square"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lvl="0">
              <a:spcBef>
                <a:spcPts val="0"/>
              </a:spcBef>
              <a:buNone/>
            </a:pPr>
            <a:r>
              <a:rPr lang="en-US"/>
              <a:t>Training</a:t>
            </a:r>
          </a:p>
        </p:txBody>
      </p:sp>
      <p:sp>
        <p:nvSpPr>
          <p:cNvPr id="137" name="Shape 13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0" rtl="0">
              <a:lnSpc>
                <a:spcPct val="200000"/>
              </a:lnSpc>
              <a:spcBef>
                <a:spcPts val="0"/>
              </a:spcBef>
              <a:buNone/>
            </a:pPr>
            <a:r>
              <a:rPr lang="en-US" sz="2400" dirty="0">
                <a:solidFill>
                  <a:srgbClr val="222222"/>
                </a:solidFill>
                <a:latin typeface="Arial"/>
                <a:ea typeface="Arial"/>
                <a:cs typeface="Arial"/>
                <a:sym typeface="Arial"/>
              </a:rPr>
              <a:t>•</a:t>
            </a:r>
            <a:r>
              <a:rPr lang="en-US" sz="2400" dirty="0">
                <a:solidFill>
                  <a:srgbClr val="222222"/>
                </a:solidFill>
                <a:highlight>
                  <a:srgbClr val="FFFFFF"/>
                </a:highlight>
                <a:latin typeface="Arial"/>
                <a:ea typeface="Arial"/>
                <a:cs typeface="Arial"/>
                <a:sym typeface="Arial"/>
              </a:rPr>
              <a:t>Send the training set images into the network</a:t>
            </a:r>
          </a:p>
          <a:p>
            <a:pPr marL="0" lvl="0" indent="0" rtl="0">
              <a:lnSpc>
                <a:spcPct val="200000"/>
              </a:lnSpc>
              <a:spcBef>
                <a:spcPts val="0"/>
              </a:spcBef>
              <a:buNone/>
            </a:pPr>
            <a:r>
              <a:rPr lang="en-US" sz="2400" dirty="0">
                <a:solidFill>
                  <a:srgbClr val="222222"/>
                </a:solidFill>
                <a:latin typeface="Arial"/>
                <a:ea typeface="Arial"/>
                <a:cs typeface="Arial"/>
                <a:sym typeface="Arial"/>
              </a:rPr>
              <a:t>•</a:t>
            </a:r>
            <a:r>
              <a:rPr lang="en-US" sz="2400" dirty="0">
                <a:solidFill>
                  <a:srgbClr val="222222"/>
                </a:solidFill>
                <a:highlight>
                  <a:srgbClr val="FFFFFF"/>
                </a:highlight>
                <a:latin typeface="Arial"/>
                <a:ea typeface="Arial"/>
                <a:cs typeface="Arial"/>
                <a:sym typeface="Arial"/>
              </a:rPr>
              <a:t>Propagate forward through the network to generate the labels</a:t>
            </a:r>
          </a:p>
          <a:p>
            <a:pPr marL="0" lvl="0" indent="0" rtl="0">
              <a:lnSpc>
                <a:spcPct val="200000"/>
              </a:lnSpc>
              <a:spcBef>
                <a:spcPts val="0"/>
              </a:spcBef>
              <a:buNone/>
            </a:pPr>
            <a:r>
              <a:rPr lang="en-US" sz="2400" dirty="0">
                <a:latin typeface="Arial"/>
                <a:ea typeface="Arial"/>
                <a:cs typeface="Arial"/>
                <a:sym typeface="Arial"/>
              </a:rPr>
              <a:t>•</a:t>
            </a:r>
            <a:r>
              <a:rPr lang="en-US" sz="2400" dirty="0">
                <a:highlight>
                  <a:srgbClr val="FFFFFF"/>
                </a:highlight>
                <a:latin typeface="Arial"/>
                <a:ea typeface="Arial"/>
                <a:cs typeface="Arial"/>
                <a:sym typeface="Arial"/>
              </a:rPr>
              <a:t>Calculate the </a:t>
            </a:r>
            <a:r>
              <a:rPr lang="en-US" sz="2400" dirty="0" smtClean="0">
                <a:highlight>
                  <a:srgbClr val="FFFFFF"/>
                </a:highlight>
                <a:latin typeface="Arial"/>
                <a:ea typeface="Arial"/>
                <a:cs typeface="Arial"/>
                <a:sym typeface="Arial"/>
              </a:rPr>
              <a:t>loss function </a:t>
            </a:r>
            <a:r>
              <a:rPr lang="en-US" sz="2400" dirty="0">
                <a:highlight>
                  <a:srgbClr val="FFFFFF"/>
                </a:highlight>
                <a:latin typeface="Arial"/>
                <a:ea typeface="Arial"/>
                <a:cs typeface="Arial"/>
                <a:sym typeface="Arial"/>
              </a:rPr>
              <a:t>between target labels with the output ones</a:t>
            </a:r>
          </a:p>
          <a:p>
            <a:pPr marL="0" lvl="0" indent="0" rtl="0">
              <a:lnSpc>
                <a:spcPct val="200000"/>
              </a:lnSpc>
              <a:spcBef>
                <a:spcPts val="0"/>
              </a:spcBef>
              <a:buNone/>
            </a:pPr>
            <a:r>
              <a:rPr lang="en-US" sz="2400" dirty="0">
                <a:latin typeface="Arial"/>
                <a:ea typeface="Arial"/>
                <a:cs typeface="Arial"/>
                <a:sym typeface="Arial"/>
              </a:rPr>
              <a:t>•</a:t>
            </a:r>
            <a:r>
              <a:rPr lang="en-US" sz="2400" dirty="0">
                <a:highlight>
                  <a:srgbClr val="FFFFFF"/>
                </a:highlight>
                <a:latin typeface="Arial"/>
                <a:ea typeface="Arial"/>
                <a:cs typeface="Arial"/>
                <a:sym typeface="Arial"/>
              </a:rPr>
              <a:t>Using stochastic gradient descent to back propagate the update of weights and biases on all output and hidden neurons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38200" y="365125"/>
            <a:ext cx="10515600" cy="1325700"/>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ct val="100000"/>
              <a:buFont typeface="Calibri"/>
              <a:buNone/>
            </a:pPr>
            <a:r>
              <a:rPr lang="en-US" sz="4400" b="0" i="0" u="none" strike="noStrike" cap="none" dirty="0" smtClean="0">
                <a:solidFill>
                  <a:schemeClr val="dk1"/>
                </a:solidFill>
                <a:latin typeface="Calibri"/>
                <a:ea typeface="Calibri"/>
                <a:cs typeface="Calibri"/>
                <a:sym typeface="Calibri"/>
              </a:rPr>
              <a:t>Loss function </a:t>
            </a:r>
            <a:r>
              <a:rPr lang="en-US" dirty="0"/>
              <a:t>Cross-Entropy </a:t>
            </a:r>
          </a:p>
        </p:txBody>
      </p:sp>
      <p:pic>
        <p:nvPicPr>
          <p:cNvPr id="143" name="Shape 143"/>
          <p:cNvPicPr preferRelativeResize="0"/>
          <p:nvPr/>
        </p:nvPicPr>
        <p:blipFill>
          <a:blip r:embed="rId3">
            <a:alphaModFix/>
          </a:blip>
          <a:stretch>
            <a:fillRect/>
          </a:stretch>
        </p:blipFill>
        <p:spPr>
          <a:xfrm>
            <a:off x="1456775" y="2488538"/>
            <a:ext cx="8613689" cy="1763087"/>
          </a:xfrm>
          <a:prstGeom prst="rect">
            <a:avLst/>
          </a:prstGeom>
          <a:noFill/>
          <a:ln>
            <a:noFill/>
          </a:ln>
        </p:spPr>
      </p:pic>
      <p:sp>
        <p:nvSpPr>
          <p:cNvPr id="144" name="Shape 144"/>
          <p:cNvSpPr txBox="1"/>
          <p:nvPr/>
        </p:nvSpPr>
        <p:spPr>
          <a:xfrm>
            <a:off x="1603675" y="4439050"/>
            <a:ext cx="7509900" cy="876300"/>
          </a:xfrm>
          <a:prstGeom prst="rect">
            <a:avLst/>
          </a:prstGeom>
          <a:noFill/>
          <a:ln>
            <a:noFill/>
          </a:ln>
        </p:spPr>
        <p:txBody>
          <a:bodyPr wrap="square"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ct val="100000"/>
              <a:buFont typeface="Calibri"/>
              <a:buNone/>
            </a:pPr>
            <a:r>
              <a:rPr lang="en-US" sz="4400" b="0" i="0" u="none" strike="noStrike" cap="none">
                <a:solidFill>
                  <a:schemeClr val="dk1"/>
                </a:solidFill>
                <a:latin typeface="Calibri"/>
                <a:ea typeface="Calibri"/>
                <a:cs typeface="Calibri"/>
                <a:sym typeface="Calibri"/>
              </a:rPr>
              <a:t>Stochastic Gradient Descent</a:t>
            </a:r>
          </a:p>
        </p:txBody>
      </p:sp>
      <p:sp>
        <p:nvSpPr>
          <p:cNvPr id="150" name="Shape 150"/>
          <p:cNvSpPr txBox="1"/>
          <p:nvPr/>
        </p:nvSpPr>
        <p:spPr>
          <a:xfrm>
            <a:off x="838200" y="3135088"/>
            <a:ext cx="7795500" cy="1373700"/>
          </a:xfrm>
          <a:prstGeom prst="rect">
            <a:avLst/>
          </a:prstGeom>
          <a:noFill/>
          <a:ln>
            <a:noFill/>
          </a:ln>
        </p:spPr>
        <p:txBody>
          <a:bodyPr wrap="square" lIns="91425" tIns="91425" rIns="91425" bIns="91425" anchor="ctr" anchorCtr="0">
            <a:noAutofit/>
          </a:bodyPr>
          <a:lstStyle/>
          <a:p>
            <a:pPr marL="457200" lvl="0" indent="-381000" rtl="0">
              <a:lnSpc>
                <a:spcPct val="200000"/>
              </a:lnSpc>
              <a:spcBef>
                <a:spcPts val="0"/>
              </a:spcBef>
              <a:spcAft>
                <a:spcPts val="0"/>
              </a:spcAft>
              <a:buClr>
                <a:schemeClr val="dk1"/>
              </a:buClr>
              <a:buSzPct val="100000"/>
              <a:buChar char="●"/>
            </a:pPr>
            <a:r>
              <a:rPr lang="en-US" sz="2400">
                <a:solidFill>
                  <a:schemeClr val="dk1"/>
                </a:solidFill>
              </a:rPr>
              <a:t>Gradient descent algorithm </a:t>
            </a:r>
          </a:p>
          <a:p>
            <a:pPr marL="457200" lvl="0" indent="-381000" rtl="0">
              <a:lnSpc>
                <a:spcPct val="200000"/>
              </a:lnSpc>
              <a:spcBef>
                <a:spcPts val="0"/>
              </a:spcBef>
              <a:buClr>
                <a:schemeClr val="dk1"/>
              </a:buClr>
              <a:buSzPct val="100000"/>
              <a:buChar char="●"/>
            </a:pPr>
            <a:r>
              <a:rPr lang="en-US" sz="2400">
                <a:solidFill>
                  <a:schemeClr val="dk1"/>
                </a:solidFill>
              </a:rPr>
              <a:t>Stochastic approximation</a:t>
            </a:r>
          </a:p>
          <a:p>
            <a:pPr marL="457200" lvl="0" indent="-381000" rtl="0">
              <a:lnSpc>
                <a:spcPct val="200000"/>
              </a:lnSpc>
              <a:spcBef>
                <a:spcPts val="0"/>
              </a:spcBef>
              <a:buClr>
                <a:schemeClr val="dk1"/>
              </a:buClr>
              <a:buSzPct val="100000"/>
              <a:buChar char="●"/>
            </a:pPr>
            <a:r>
              <a:rPr lang="en-US" sz="2400">
                <a:solidFill>
                  <a:schemeClr val="dk1"/>
                </a:solidFill>
              </a:rPr>
              <a:t>Iterative method</a:t>
            </a:r>
            <a:r>
              <a:rPr lang="en-US" sz="2400" b="1">
                <a:solidFill>
                  <a:schemeClr val="dk1"/>
                </a:solidFill>
              </a:rPr>
              <a:t>  </a:t>
            </a:r>
          </a:p>
        </p:txBody>
      </p:sp>
      <p:pic>
        <p:nvPicPr>
          <p:cNvPr id="151" name="Shape 151"/>
          <p:cNvPicPr preferRelativeResize="0"/>
          <p:nvPr/>
        </p:nvPicPr>
        <p:blipFill>
          <a:blip r:embed="rId3">
            <a:alphaModFix/>
          </a:blip>
          <a:stretch>
            <a:fillRect/>
          </a:stretch>
        </p:blipFill>
        <p:spPr>
          <a:xfrm>
            <a:off x="7202400" y="2221000"/>
            <a:ext cx="3752375" cy="32018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1068</Words>
  <Application>Microsoft Macintosh PowerPoint</Application>
  <PresentationFormat>Widescreen</PresentationFormat>
  <Paragraphs>90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Georgia</vt:lpstr>
      <vt:lpstr>Arial</vt:lpstr>
      <vt:lpstr>Office Theme</vt:lpstr>
      <vt:lpstr>Pseudo-Label  The Simple and Efficient Semi-Supervised Learning Method  for  Deep Neural Networks</vt:lpstr>
      <vt:lpstr>Semi-supervised learning </vt:lpstr>
      <vt:lpstr>Data Set Demo</vt:lpstr>
      <vt:lpstr>Neural network</vt:lpstr>
      <vt:lpstr>Deep Neural Networks</vt:lpstr>
      <vt:lpstr>Sigmoid function</vt:lpstr>
      <vt:lpstr>Training</vt:lpstr>
      <vt:lpstr>Loss function Cross-Entropy </vt:lpstr>
      <vt:lpstr>Stochastic Gradient Descent</vt:lpstr>
      <vt:lpstr>Pseudo-Label</vt:lpstr>
      <vt:lpstr>Overall loss function</vt:lpstr>
      <vt:lpstr>Results obtained</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Pseudo-Label  The Simple and Efficient Semi-Supervised Learning Method  for  Deep Neural Networks</dc:title>
  <cp:lastModifiedBy>Nana Zhu</cp:lastModifiedBy>
  <cp:revision>3</cp:revision>
  <cp:lastPrinted>2017-11-14T18:37:13Z</cp:lastPrinted>
  <dcterms:modified xsi:type="dcterms:W3CDTF">2017-11-14T18:42:29Z</dcterms:modified>
</cp:coreProperties>
</file>