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84" r:id="rId4"/>
    <p:sldId id="263" r:id="rId5"/>
    <p:sldId id="261" r:id="rId6"/>
    <p:sldId id="276" r:id="rId7"/>
    <p:sldId id="277" r:id="rId8"/>
    <p:sldId id="281" r:id="rId9"/>
    <p:sldId id="266" r:id="rId10"/>
    <p:sldId id="278" r:id="rId11"/>
    <p:sldId id="279" r:id="rId12"/>
    <p:sldId id="259" r:id="rId13"/>
    <p:sldId id="268" r:id="rId14"/>
    <p:sldId id="280" r:id="rId15"/>
    <p:sldId id="260" r:id="rId16"/>
    <p:sldId id="270" r:id="rId17"/>
    <p:sldId id="28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370"/>
    <p:restoredTop sz="91758"/>
  </p:normalViewPr>
  <p:slideViewPr>
    <p:cSldViewPr snapToGrid="0" snapToObjects="1">
      <p:cViewPr>
        <p:scale>
          <a:sx n="106" d="100"/>
          <a:sy n="106" d="100"/>
        </p:scale>
        <p:origin x="1576" y="2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250" d="100"/>
        <a:sy n="250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222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9F1D2D-841B-1B45-A379-44BC98799329}" type="doc">
      <dgm:prSet loTypeId="urn:microsoft.com/office/officeart/2005/8/layout/hProcess9" loCatId="" qsTypeId="urn:microsoft.com/office/officeart/2005/8/quickstyle/simple3" qsCatId="simple" csTypeId="urn:microsoft.com/office/officeart/2005/8/colors/accent1_2" csCatId="accent1" phldr="1"/>
      <dgm:spPr/>
    </dgm:pt>
    <dgm:pt modelId="{39684EFE-5726-1B4A-AB10-10AF896C3063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2400" dirty="0" smtClean="0"/>
            <a:t>Collect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2400" dirty="0" smtClean="0"/>
            <a:t>Real-World Measurement </a:t>
          </a:r>
          <a:endParaRPr lang="en-US" sz="2400" dirty="0"/>
        </a:p>
      </dgm:t>
    </dgm:pt>
    <dgm:pt modelId="{2A9DD27C-206D-D64C-A713-B1282034BA29}" type="parTrans" cxnId="{593BB916-5C3E-6945-AF6F-DB6F4F8F2811}">
      <dgm:prSet/>
      <dgm:spPr/>
      <dgm:t>
        <a:bodyPr/>
        <a:lstStyle/>
        <a:p>
          <a:endParaRPr lang="en-US" sz="2000"/>
        </a:p>
      </dgm:t>
    </dgm:pt>
    <dgm:pt modelId="{F64778C7-F525-B94F-9CAA-89008938A89B}" type="sibTrans" cxnId="{593BB916-5C3E-6945-AF6F-DB6F4F8F2811}">
      <dgm:prSet custT="1"/>
      <dgm:spPr/>
      <dgm:t>
        <a:bodyPr/>
        <a:lstStyle/>
        <a:p>
          <a:endParaRPr lang="en-US" sz="1800"/>
        </a:p>
      </dgm:t>
    </dgm:pt>
    <dgm:pt modelId="{301C1AAB-AD63-5942-BF6A-ADB3309813DB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2400" dirty="0" smtClean="0"/>
            <a:t>Deploy 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2400" dirty="0" smtClean="0"/>
            <a:t>IoT Infrastructure</a:t>
          </a:r>
          <a:endParaRPr lang="en-US" sz="2400" dirty="0"/>
        </a:p>
      </dgm:t>
    </dgm:pt>
    <dgm:pt modelId="{62A0A41A-01E7-2F4A-AAA7-B4C66FF61856}" type="parTrans" cxnId="{942908E4-6B31-D342-AC44-1D14795974B5}">
      <dgm:prSet/>
      <dgm:spPr/>
      <dgm:t>
        <a:bodyPr/>
        <a:lstStyle/>
        <a:p>
          <a:endParaRPr lang="en-US" sz="2000"/>
        </a:p>
      </dgm:t>
    </dgm:pt>
    <dgm:pt modelId="{A0A1B248-0D43-2744-B147-D57DAA770768}" type="sibTrans" cxnId="{942908E4-6B31-D342-AC44-1D14795974B5}">
      <dgm:prSet custT="1"/>
      <dgm:spPr/>
      <dgm:t>
        <a:bodyPr/>
        <a:lstStyle/>
        <a:p>
          <a:endParaRPr lang="en-US" sz="1800"/>
        </a:p>
      </dgm:t>
    </dgm:pt>
    <dgm:pt modelId="{B8B6333F-5D4A-2044-B7AF-EFDB9BA80769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2400" dirty="0" smtClean="0"/>
            <a:t>Analysis 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2400" dirty="0" smtClean="0"/>
            <a:t>and 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2400" dirty="0" smtClean="0"/>
            <a:t>Evaluate</a:t>
          </a:r>
          <a:endParaRPr lang="en-US" sz="2400" dirty="0"/>
        </a:p>
      </dgm:t>
    </dgm:pt>
    <dgm:pt modelId="{E0D443A0-EA5A-EB49-97C4-F20C3C2F3E5A}" type="parTrans" cxnId="{74586D55-7DF9-7547-85F6-1AAABEE9F81D}">
      <dgm:prSet/>
      <dgm:spPr/>
      <dgm:t>
        <a:bodyPr/>
        <a:lstStyle/>
        <a:p>
          <a:endParaRPr lang="en-US" sz="2000"/>
        </a:p>
      </dgm:t>
    </dgm:pt>
    <dgm:pt modelId="{828770D8-5798-E347-B81F-273D6D268BC9}" type="sibTrans" cxnId="{74586D55-7DF9-7547-85F6-1AAABEE9F81D}">
      <dgm:prSet custT="1"/>
      <dgm:spPr/>
      <dgm:t>
        <a:bodyPr/>
        <a:lstStyle/>
        <a:p>
          <a:endParaRPr lang="en-US" sz="1800"/>
        </a:p>
      </dgm:t>
    </dgm:pt>
    <dgm:pt modelId="{17D73F18-EAC3-7F44-8801-FA31A3EB1993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2400" dirty="0" smtClean="0"/>
            <a:t>Propose Evidence-based Suggestions</a:t>
          </a:r>
          <a:endParaRPr lang="en-US" sz="2400" dirty="0"/>
        </a:p>
      </dgm:t>
    </dgm:pt>
    <dgm:pt modelId="{FEEA8EC0-5D29-E14A-AB86-5B379326BCE0}" type="parTrans" cxnId="{2C2221B1-1C4F-184A-8631-303DEA0AB4C7}">
      <dgm:prSet/>
      <dgm:spPr/>
      <dgm:t>
        <a:bodyPr/>
        <a:lstStyle/>
        <a:p>
          <a:endParaRPr lang="en-US" sz="2000"/>
        </a:p>
      </dgm:t>
    </dgm:pt>
    <dgm:pt modelId="{F3EB8918-740A-094A-8590-2FCD81A66782}" type="sibTrans" cxnId="{2C2221B1-1C4F-184A-8631-303DEA0AB4C7}">
      <dgm:prSet/>
      <dgm:spPr/>
      <dgm:t>
        <a:bodyPr/>
        <a:lstStyle/>
        <a:p>
          <a:endParaRPr lang="en-US" sz="2000"/>
        </a:p>
      </dgm:t>
    </dgm:pt>
    <dgm:pt modelId="{4F0750AD-E445-104D-A361-DD8EF09FC120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2400" dirty="0" smtClean="0"/>
            <a:t>Optimize Environment Quality</a:t>
          </a:r>
          <a:endParaRPr lang="en-US" sz="2400" dirty="0"/>
        </a:p>
      </dgm:t>
    </dgm:pt>
    <dgm:pt modelId="{CB356B49-AC59-0745-B343-4A29E7E3E7FD}" type="parTrans" cxnId="{061F7524-678D-1746-BAC1-C7E5ECCB5D22}">
      <dgm:prSet/>
      <dgm:spPr/>
      <dgm:t>
        <a:bodyPr/>
        <a:lstStyle/>
        <a:p>
          <a:endParaRPr lang="en-US"/>
        </a:p>
      </dgm:t>
    </dgm:pt>
    <dgm:pt modelId="{FAE206D8-378A-C743-A878-962DF3254F46}" type="sibTrans" cxnId="{061F7524-678D-1746-BAC1-C7E5ECCB5D22}">
      <dgm:prSet/>
      <dgm:spPr/>
      <dgm:t>
        <a:bodyPr/>
        <a:lstStyle/>
        <a:p>
          <a:endParaRPr lang="en-US"/>
        </a:p>
      </dgm:t>
    </dgm:pt>
    <dgm:pt modelId="{4B1CD8D3-D8A7-8341-9030-F1DB8FCA5B14}" type="pres">
      <dgm:prSet presAssocID="{189F1D2D-841B-1B45-A379-44BC98799329}" presName="CompostProcess" presStyleCnt="0">
        <dgm:presLayoutVars>
          <dgm:dir/>
          <dgm:resizeHandles val="exact"/>
        </dgm:presLayoutVars>
      </dgm:prSet>
      <dgm:spPr/>
    </dgm:pt>
    <dgm:pt modelId="{19E77BB5-EDD8-F24B-9CCB-49360919BD2C}" type="pres">
      <dgm:prSet presAssocID="{189F1D2D-841B-1B45-A379-44BC98799329}" presName="arrow" presStyleLbl="bgShp" presStyleIdx="0" presStyleCnt="1" custScaleX="105565" custLinFactNeighborX="-2969" custLinFactNeighborY="-318"/>
      <dgm:spPr/>
    </dgm:pt>
    <dgm:pt modelId="{EE6269A4-11C4-8F45-B22F-B3AA2DE4FD50}" type="pres">
      <dgm:prSet presAssocID="{189F1D2D-841B-1B45-A379-44BC98799329}" presName="linearProcess" presStyleCnt="0"/>
      <dgm:spPr/>
    </dgm:pt>
    <dgm:pt modelId="{9B40E33B-D0B1-C84D-A86D-5A1E84FECAC9}" type="pres">
      <dgm:prSet presAssocID="{39684EFE-5726-1B4A-AB10-10AF896C3063}" presName="textNode" presStyleLbl="node1" presStyleIdx="0" presStyleCnt="5" custScaleX="118891" custLinFactX="105553" custLinFactNeighborX="200000" custLinFactNeighborY="4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309AEC-2CE4-984C-B064-E882D92344CB}" type="pres">
      <dgm:prSet presAssocID="{F64778C7-F525-B94F-9CAA-89008938A89B}" presName="sibTrans" presStyleCnt="0"/>
      <dgm:spPr/>
    </dgm:pt>
    <dgm:pt modelId="{457A5D3C-115D-284D-9AA9-A6FC56966F8C}" type="pres">
      <dgm:prSet presAssocID="{301C1AAB-AD63-5942-BF6A-ADB3309813DB}" presName="textNode" presStyleLbl="node1" presStyleIdx="1" presStyleCnt="5" custScaleX="108217" custLinFactX="-98852" custLinFactNeighborX="-100000" custLinFactNeighborY="-13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D50F3E-2DB4-1546-93A9-F67A8A851168}" type="pres">
      <dgm:prSet presAssocID="{A0A1B248-0D43-2744-B147-D57DAA770768}" presName="sibTrans" presStyleCnt="0"/>
      <dgm:spPr/>
    </dgm:pt>
    <dgm:pt modelId="{DDA597DC-A742-C44B-9447-01B1E1F9CE3E}" type="pres">
      <dgm:prSet presAssocID="{B8B6333F-5D4A-2044-B7AF-EFDB9BA80769}" presName="textNode" presStyleLbl="node1" presStyleIdx="2" presStyleCnt="5" custLinFactNeighborX="50581" custLinFactNeighborY="4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FB4370-EC46-ED42-9B52-E57CF7AC0601}" type="pres">
      <dgm:prSet presAssocID="{828770D8-5798-E347-B81F-273D6D268BC9}" presName="sibTrans" presStyleCnt="0"/>
      <dgm:spPr/>
    </dgm:pt>
    <dgm:pt modelId="{C0505C66-2FF7-2748-98C6-E7C6F56ACAE2}" type="pres">
      <dgm:prSet presAssocID="{17D73F18-EAC3-7F44-8801-FA31A3EB1993}" presName="textNode" presStyleLbl="node1" presStyleIdx="3" presStyleCnt="5" custScaleX="131971" custLinFactNeighborX="15882" custLinFactNeighborY="4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8054AA-38E9-E84F-AAF7-81D2BB8F7438}" type="pres">
      <dgm:prSet presAssocID="{F3EB8918-740A-094A-8590-2FCD81A66782}" presName="sibTrans" presStyleCnt="0"/>
      <dgm:spPr/>
    </dgm:pt>
    <dgm:pt modelId="{D28707E3-8D35-3A4A-8E3E-DCA1D10FB88E}" type="pres">
      <dgm:prSet presAssocID="{4F0750AD-E445-104D-A361-DD8EF09FC120}" presName="textNode" presStyleLbl="node1" presStyleIdx="4" presStyleCnt="5" custLinFactNeighborX="-6707" custLinFactNeighborY="4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969218F-2861-3C47-8B1C-75C85C4D6309}" type="presOf" srcId="{4F0750AD-E445-104D-A361-DD8EF09FC120}" destId="{D28707E3-8D35-3A4A-8E3E-DCA1D10FB88E}" srcOrd="0" destOrd="0" presId="urn:microsoft.com/office/officeart/2005/8/layout/hProcess9"/>
    <dgm:cxn modelId="{061F7524-678D-1746-BAC1-C7E5ECCB5D22}" srcId="{189F1D2D-841B-1B45-A379-44BC98799329}" destId="{4F0750AD-E445-104D-A361-DD8EF09FC120}" srcOrd="4" destOrd="0" parTransId="{CB356B49-AC59-0745-B343-4A29E7E3E7FD}" sibTransId="{FAE206D8-378A-C743-A878-962DF3254F46}"/>
    <dgm:cxn modelId="{942908E4-6B31-D342-AC44-1D14795974B5}" srcId="{189F1D2D-841B-1B45-A379-44BC98799329}" destId="{301C1AAB-AD63-5942-BF6A-ADB3309813DB}" srcOrd="1" destOrd="0" parTransId="{62A0A41A-01E7-2F4A-AAA7-B4C66FF61856}" sibTransId="{A0A1B248-0D43-2744-B147-D57DAA770768}"/>
    <dgm:cxn modelId="{35BABC1D-0BC0-9F4A-981D-171018506751}" type="presOf" srcId="{301C1AAB-AD63-5942-BF6A-ADB3309813DB}" destId="{457A5D3C-115D-284D-9AA9-A6FC56966F8C}" srcOrd="0" destOrd="0" presId="urn:microsoft.com/office/officeart/2005/8/layout/hProcess9"/>
    <dgm:cxn modelId="{7346BBD8-0268-8940-B861-14E3A5BEBEB8}" type="presOf" srcId="{189F1D2D-841B-1B45-A379-44BC98799329}" destId="{4B1CD8D3-D8A7-8341-9030-F1DB8FCA5B14}" srcOrd="0" destOrd="0" presId="urn:microsoft.com/office/officeart/2005/8/layout/hProcess9"/>
    <dgm:cxn modelId="{74586D55-7DF9-7547-85F6-1AAABEE9F81D}" srcId="{189F1D2D-841B-1B45-A379-44BC98799329}" destId="{B8B6333F-5D4A-2044-B7AF-EFDB9BA80769}" srcOrd="2" destOrd="0" parTransId="{E0D443A0-EA5A-EB49-97C4-F20C3C2F3E5A}" sibTransId="{828770D8-5798-E347-B81F-273D6D268BC9}"/>
    <dgm:cxn modelId="{2C2221B1-1C4F-184A-8631-303DEA0AB4C7}" srcId="{189F1D2D-841B-1B45-A379-44BC98799329}" destId="{17D73F18-EAC3-7F44-8801-FA31A3EB1993}" srcOrd="3" destOrd="0" parTransId="{FEEA8EC0-5D29-E14A-AB86-5B379326BCE0}" sibTransId="{F3EB8918-740A-094A-8590-2FCD81A66782}"/>
    <dgm:cxn modelId="{3C379D7F-4B8C-3E43-8D83-61F667B5027F}" type="presOf" srcId="{39684EFE-5726-1B4A-AB10-10AF896C3063}" destId="{9B40E33B-D0B1-C84D-A86D-5A1E84FECAC9}" srcOrd="0" destOrd="0" presId="urn:microsoft.com/office/officeart/2005/8/layout/hProcess9"/>
    <dgm:cxn modelId="{F739578F-7399-964A-8B0A-8668FDEB508D}" type="presOf" srcId="{17D73F18-EAC3-7F44-8801-FA31A3EB1993}" destId="{C0505C66-2FF7-2748-98C6-E7C6F56ACAE2}" srcOrd="0" destOrd="0" presId="urn:microsoft.com/office/officeart/2005/8/layout/hProcess9"/>
    <dgm:cxn modelId="{1927C0C7-1E4F-5E48-BC2F-273A4D3934F1}" type="presOf" srcId="{B8B6333F-5D4A-2044-B7AF-EFDB9BA80769}" destId="{DDA597DC-A742-C44B-9447-01B1E1F9CE3E}" srcOrd="0" destOrd="0" presId="urn:microsoft.com/office/officeart/2005/8/layout/hProcess9"/>
    <dgm:cxn modelId="{593BB916-5C3E-6945-AF6F-DB6F4F8F2811}" srcId="{189F1D2D-841B-1B45-A379-44BC98799329}" destId="{39684EFE-5726-1B4A-AB10-10AF896C3063}" srcOrd="0" destOrd="0" parTransId="{2A9DD27C-206D-D64C-A713-B1282034BA29}" sibTransId="{F64778C7-F525-B94F-9CAA-89008938A89B}"/>
    <dgm:cxn modelId="{56EFE751-B4C7-BC40-8962-DFA75E1FA365}" type="presParOf" srcId="{4B1CD8D3-D8A7-8341-9030-F1DB8FCA5B14}" destId="{19E77BB5-EDD8-F24B-9CCB-49360919BD2C}" srcOrd="0" destOrd="0" presId="urn:microsoft.com/office/officeart/2005/8/layout/hProcess9"/>
    <dgm:cxn modelId="{38B376BD-70FE-2444-B91A-CFAC9D0FD0C9}" type="presParOf" srcId="{4B1CD8D3-D8A7-8341-9030-F1DB8FCA5B14}" destId="{EE6269A4-11C4-8F45-B22F-B3AA2DE4FD50}" srcOrd="1" destOrd="0" presId="urn:microsoft.com/office/officeart/2005/8/layout/hProcess9"/>
    <dgm:cxn modelId="{17048E02-F98E-D54A-BA19-DD888A07CABD}" type="presParOf" srcId="{EE6269A4-11C4-8F45-B22F-B3AA2DE4FD50}" destId="{9B40E33B-D0B1-C84D-A86D-5A1E84FECAC9}" srcOrd="0" destOrd="0" presId="urn:microsoft.com/office/officeart/2005/8/layout/hProcess9"/>
    <dgm:cxn modelId="{60ACB59B-EDD5-3B4C-9F47-56B851A4EA6C}" type="presParOf" srcId="{EE6269A4-11C4-8F45-B22F-B3AA2DE4FD50}" destId="{D3309AEC-2CE4-984C-B064-E882D92344CB}" srcOrd="1" destOrd="0" presId="urn:microsoft.com/office/officeart/2005/8/layout/hProcess9"/>
    <dgm:cxn modelId="{7AC6FC40-8A42-3345-A465-67EBC077A942}" type="presParOf" srcId="{EE6269A4-11C4-8F45-B22F-B3AA2DE4FD50}" destId="{457A5D3C-115D-284D-9AA9-A6FC56966F8C}" srcOrd="2" destOrd="0" presId="urn:microsoft.com/office/officeart/2005/8/layout/hProcess9"/>
    <dgm:cxn modelId="{BA686052-0DA0-6247-BC46-C43D1B25C728}" type="presParOf" srcId="{EE6269A4-11C4-8F45-B22F-B3AA2DE4FD50}" destId="{5FD50F3E-2DB4-1546-93A9-F67A8A851168}" srcOrd="3" destOrd="0" presId="urn:microsoft.com/office/officeart/2005/8/layout/hProcess9"/>
    <dgm:cxn modelId="{AF888464-F68E-B34A-B980-A8325C9E4C8A}" type="presParOf" srcId="{EE6269A4-11C4-8F45-B22F-B3AA2DE4FD50}" destId="{DDA597DC-A742-C44B-9447-01B1E1F9CE3E}" srcOrd="4" destOrd="0" presId="urn:microsoft.com/office/officeart/2005/8/layout/hProcess9"/>
    <dgm:cxn modelId="{4C2D2A4F-9293-D04A-94F9-8C5D55B46E85}" type="presParOf" srcId="{EE6269A4-11C4-8F45-B22F-B3AA2DE4FD50}" destId="{E3FB4370-EC46-ED42-9B52-E57CF7AC0601}" srcOrd="5" destOrd="0" presId="urn:microsoft.com/office/officeart/2005/8/layout/hProcess9"/>
    <dgm:cxn modelId="{6DDA0A8E-9E0F-1B45-B69C-CD1B23590F20}" type="presParOf" srcId="{EE6269A4-11C4-8F45-B22F-B3AA2DE4FD50}" destId="{C0505C66-2FF7-2748-98C6-E7C6F56ACAE2}" srcOrd="6" destOrd="0" presId="urn:microsoft.com/office/officeart/2005/8/layout/hProcess9"/>
    <dgm:cxn modelId="{11A5133D-3309-504B-A7D3-ECA60A055998}" type="presParOf" srcId="{EE6269A4-11C4-8F45-B22F-B3AA2DE4FD50}" destId="{2B8054AA-38E9-E84F-AAF7-81D2BB8F7438}" srcOrd="7" destOrd="0" presId="urn:microsoft.com/office/officeart/2005/8/layout/hProcess9"/>
    <dgm:cxn modelId="{57606433-ECDD-AD49-A9A8-B224A015C56D}" type="presParOf" srcId="{EE6269A4-11C4-8F45-B22F-B3AA2DE4FD50}" destId="{D28707E3-8D35-3A4A-8E3E-DCA1D10FB88E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E77BB5-EDD8-F24B-9CCB-49360919BD2C}">
      <dsp:nvSpPr>
        <dsp:cNvPr id="0" name=""/>
        <dsp:cNvSpPr/>
      </dsp:nvSpPr>
      <dsp:spPr>
        <a:xfrm>
          <a:off x="307549" y="0"/>
          <a:ext cx="10568417" cy="278330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B40E33B-D0B1-C84D-A86D-5A1E84FECAC9}">
      <dsp:nvSpPr>
        <dsp:cNvPr id="0" name=""/>
        <dsp:cNvSpPr/>
      </dsp:nvSpPr>
      <dsp:spPr>
        <a:xfrm>
          <a:off x="2617060" y="840391"/>
          <a:ext cx="2235825" cy="111332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2400" kern="1200" dirty="0" smtClean="0"/>
            <a:t>Collect</a:t>
          </a:r>
        </a:p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2400" kern="1200" dirty="0" smtClean="0"/>
            <a:t>Real-World Measurement </a:t>
          </a:r>
          <a:endParaRPr lang="en-US" sz="2400" kern="1200" dirty="0"/>
        </a:p>
      </dsp:txBody>
      <dsp:txXfrm>
        <a:off x="2671408" y="894739"/>
        <a:ext cx="2127129" cy="1004626"/>
      </dsp:txXfrm>
    </dsp:sp>
    <dsp:sp modelId="{457A5D3C-115D-284D-9AA9-A6FC56966F8C}">
      <dsp:nvSpPr>
        <dsp:cNvPr id="0" name=""/>
        <dsp:cNvSpPr/>
      </dsp:nvSpPr>
      <dsp:spPr>
        <a:xfrm>
          <a:off x="382056" y="819761"/>
          <a:ext cx="2035093" cy="111332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2400" kern="1200" dirty="0" smtClean="0"/>
            <a:t>Deploy </a:t>
          </a:r>
        </a:p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2400" kern="1200" dirty="0" smtClean="0"/>
            <a:t>IoT Infrastructure</a:t>
          </a:r>
          <a:endParaRPr lang="en-US" sz="2400" kern="1200" dirty="0"/>
        </a:p>
      </dsp:txBody>
      <dsp:txXfrm>
        <a:off x="436404" y="874109"/>
        <a:ext cx="1926397" cy="1004626"/>
      </dsp:txXfrm>
    </dsp:sp>
    <dsp:sp modelId="{DDA597DC-A742-C44B-9447-01B1E1F9CE3E}">
      <dsp:nvSpPr>
        <dsp:cNvPr id="0" name=""/>
        <dsp:cNvSpPr/>
      </dsp:nvSpPr>
      <dsp:spPr>
        <a:xfrm>
          <a:off x="5061518" y="840391"/>
          <a:ext cx="1880567" cy="111332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2400" kern="1200" dirty="0" smtClean="0"/>
            <a:t>Analysis </a:t>
          </a:r>
        </a:p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2400" kern="1200" dirty="0" smtClean="0"/>
            <a:t>and </a:t>
          </a:r>
        </a:p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2400" kern="1200" dirty="0" smtClean="0"/>
            <a:t>Evaluate</a:t>
          </a:r>
          <a:endParaRPr lang="en-US" sz="2400" kern="1200" dirty="0"/>
        </a:p>
      </dsp:txBody>
      <dsp:txXfrm>
        <a:off x="5115866" y="894739"/>
        <a:ext cx="1771871" cy="1004626"/>
      </dsp:txXfrm>
    </dsp:sp>
    <dsp:sp modelId="{C0505C66-2FF7-2748-98C6-E7C6F56ACAE2}">
      <dsp:nvSpPr>
        <dsp:cNvPr id="0" name=""/>
        <dsp:cNvSpPr/>
      </dsp:nvSpPr>
      <dsp:spPr>
        <a:xfrm>
          <a:off x="7146757" y="840391"/>
          <a:ext cx="2481803" cy="111332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2400" kern="1200" dirty="0" smtClean="0"/>
            <a:t>Propose Evidence-based Suggestions</a:t>
          </a:r>
          <a:endParaRPr lang="en-US" sz="2400" kern="1200" dirty="0"/>
        </a:p>
      </dsp:txBody>
      <dsp:txXfrm>
        <a:off x="7201105" y="894739"/>
        <a:ext cx="2373107" cy="1004626"/>
      </dsp:txXfrm>
    </dsp:sp>
    <dsp:sp modelId="{D28707E3-8D35-3A4A-8E3E-DCA1D10FB88E}">
      <dsp:nvSpPr>
        <dsp:cNvPr id="0" name=""/>
        <dsp:cNvSpPr/>
      </dsp:nvSpPr>
      <dsp:spPr>
        <a:xfrm>
          <a:off x="9871188" y="840391"/>
          <a:ext cx="1880567" cy="111332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2400" kern="1200" dirty="0" smtClean="0"/>
            <a:t>Optimize Environment Quality</a:t>
          </a:r>
          <a:endParaRPr lang="en-US" sz="2400" kern="1200" dirty="0"/>
        </a:p>
      </dsp:txBody>
      <dsp:txXfrm>
        <a:off x="9925536" y="894739"/>
        <a:ext cx="1771871" cy="10046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35D9B2-59C8-DE40-A793-BB72E50D6E93}" type="datetimeFigureOut">
              <a:rPr lang="en-US" smtClean="0"/>
              <a:t>1/16/18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06C059-9BF7-2D47-B6D0-5FF506670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95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6C059-9BF7-2D47-B6D0-5FF5066703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831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Short the comfort part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6C059-9BF7-2D47-B6D0-5FF5066703B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92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Overview for average of comfort in twelve   schools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155877 direct sunlight exposed time 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6C059-9BF7-2D47-B6D0-5FF5066703B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05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could use this simple activity to bring the room back to the comfort zone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6C059-9BF7-2D47-B6D0-5FF5066703B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933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purple</a:t>
            </a:r>
            <a:r>
              <a:rPr lang="en-US" baseline="0" dirty="0" smtClean="0"/>
              <a:t> room increase two degrees while the rest are barely change during the whole 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6C059-9BF7-2D47-B6D0-5FF5066703B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945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6C059-9BF7-2D47-B6D0-5FF5066703B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239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6C059-9BF7-2D47-B6D0-5FF5066703B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380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6C059-9BF7-2D47-B6D0-5FF5066703B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55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6C059-9BF7-2D47-B6D0-5FF5066703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72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6C059-9BF7-2D47-B6D0-5FF5066703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893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6C059-9BF7-2D47-B6D0-5FF5066703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41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6C059-9BF7-2D47-B6D0-5FF5066703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984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Second</a:t>
            </a:r>
            <a:r>
              <a:rPr lang="en-US" baseline="0" dirty="0" smtClean="0"/>
              <a:t> thing we notice is sensor keep producing crazy data which doesn't make sense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6C059-9BF7-2D47-B6D0-5FF5066703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12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-&gt; Remove Outliers or missing data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-&gt; Fill back the recent</a:t>
            </a:r>
            <a:r>
              <a:rPr lang="en-US" baseline="0" dirty="0" smtClean="0"/>
              <a:t> historic </a:t>
            </a:r>
            <a:r>
              <a:rPr lang="en-US" dirty="0" smtClean="0"/>
              <a:t>values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6C059-9BF7-2D47-B6D0-5FF5066703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2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11. External data sources</a:t>
            </a:r>
          </a:p>
          <a:p>
            <a:pPr marL="0" indent="0">
              <a:buNone/>
            </a:pPr>
            <a:r>
              <a:rPr lang="en-US" dirty="0" smtClean="0"/>
              <a:t>-&gt; Weather map</a:t>
            </a:r>
          </a:p>
          <a:p>
            <a:pPr marL="0" indent="0">
              <a:buNone/>
            </a:pPr>
            <a:r>
              <a:rPr lang="en-US" dirty="0" smtClean="0"/>
              <a:t>-&gt; Discussion on sampling rate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6C059-9BF7-2D47-B6D0-5FF5066703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6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6C059-9BF7-2D47-B6D0-5FF5066703B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3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8A09-1DCE-DE47-9105-5805519E3B59}" type="datetime1">
              <a:rPr lang="it-IT" smtClean="0"/>
              <a:t>16/01/18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 Zhu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7600-C31E-F94B-8BA9-00788D95D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18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446E1-55C1-7A41-A986-10DE8F6C44FF}" type="datetime1">
              <a:rPr lang="it-IT" smtClean="0"/>
              <a:t>16/01/18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 Zhu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7600-C31E-F94B-8BA9-00788D95D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10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5BE5A-C064-A947-9F3A-6DC30766C0DB}" type="datetime1">
              <a:rPr lang="it-IT" smtClean="0"/>
              <a:t>16/01/18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 Zhu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7600-C31E-F94B-8BA9-00788D95D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6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2B4A-36C9-5B4F-A247-67022C38D6AF}" type="datetime1">
              <a:rPr lang="it-IT" smtClean="0"/>
              <a:t>16/01/18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 Zhu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</a:t>
            </a:r>
            <a:fld id="{A5997600-C31E-F94B-8BA9-00788D95DEFA}" type="slidenum">
              <a:rPr lang="en-US" smtClean="0"/>
              <a:t>‹#›</a:t>
            </a:fld>
            <a:r>
              <a:rPr lang="en-US" dirty="0" smtClean="0"/>
              <a:t> of 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111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20C36-4647-374C-8DC5-0F88B8FF4652}" type="datetime1">
              <a:rPr lang="it-IT" smtClean="0"/>
              <a:t>16/01/18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 Zhu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7600-C31E-F94B-8BA9-00788D95D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81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D2CE-878C-5944-A088-5CA25AE13558}" type="datetime1">
              <a:rPr lang="it-IT" smtClean="0"/>
              <a:t>16/01/18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 Zhu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7600-C31E-F94B-8BA9-00788D95D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2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15ADA-8044-F94F-BCA0-E525A65CF104}" type="datetime1">
              <a:rPr lang="it-IT" smtClean="0"/>
              <a:t>16/01/18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 Zhu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7600-C31E-F94B-8BA9-00788D95D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29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0262D-A074-A84F-AA73-EEB8316EA5A0}" type="datetime1">
              <a:rPr lang="it-IT" smtClean="0"/>
              <a:t>16/01/18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 Zhu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7600-C31E-F94B-8BA9-00788D95D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7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4FAF-1F4D-B145-AF5D-4FCCF4739D0C}" type="datetime1">
              <a:rPr lang="it-IT" smtClean="0"/>
              <a:t>16/01/18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 Zhu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7600-C31E-F94B-8BA9-00788D95D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45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35627-BCC1-CD48-ACB9-D545D672989B}" type="datetime1">
              <a:rPr lang="it-IT" smtClean="0"/>
              <a:t>16/01/18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 Zhu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7600-C31E-F94B-8BA9-00788D95D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95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7EF4-A8D2-884D-8AA3-387D6AC76577}" type="datetime1">
              <a:rPr lang="it-IT" smtClean="0"/>
              <a:t>16/01/18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 Zhu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7600-C31E-F94B-8BA9-00788D95D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577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61A47-02E2-884E-BB2D-FBF1E7D8E52D}" type="datetime1">
              <a:rPr lang="it-IT" smtClean="0"/>
              <a:t>16/01/18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Na Zhu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97600-C31E-F94B-8BA9-00788D95D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8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Zhu.1706409@studenti.uniroma1.it" TargetMode="External"/><Relationship Id="rId4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8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562" y="1771700"/>
            <a:ext cx="10376169" cy="2387600"/>
          </a:xfrm>
        </p:spPr>
        <p:txBody>
          <a:bodyPr>
            <a:noAutofit/>
          </a:bodyPr>
          <a:lstStyle/>
          <a:p>
            <a:r>
              <a:rPr lang="en-GB" sz="4800" dirty="0"/>
              <a:t>Mining Sensor Data to</a:t>
            </a:r>
            <a:br>
              <a:rPr lang="en-GB" sz="4800" dirty="0"/>
            </a:br>
            <a:r>
              <a:rPr lang="en-GB" sz="4800" dirty="0"/>
              <a:t>Evaluate Indoor Environmental Quality of Public </a:t>
            </a:r>
            <a:r>
              <a:rPr lang="en-GB" sz="4800" dirty="0" smtClean="0"/>
              <a:t>Educational Buildings 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3028" y="4530952"/>
            <a:ext cx="10023291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n-GB" dirty="0" smtClean="0"/>
              <a:t>Supervisor</a:t>
            </a:r>
            <a:r>
              <a:rPr lang="en-GB" dirty="0"/>
              <a:t>: </a:t>
            </a:r>
            <a:r>
              <a:rPr lang="en-GB" dirty="0" smtClean="0"/>
              <a:t>Professor Ioannis </a:t>
            </a:r>
            <a:r>
              <a:rPr lang="en-GB" dirty="0"/>
              <a:t>Chatzigiannakis </a:t>
            </a:r>
            <a:r>
              <a:rPr lang="en-GB" dirty="0" smtClean="0"/>
              <a:t>, Aris </a:t>
            </a:r>
            <a:r>
              <a:rPr lang="en-GB" dirty="0"/>
              <a:t>Anagnostopoulos </a:t>
            </a:r>
            <a:endParaRPr lang="en-US" dirty="0"/>
          </a:p>
          <a:p>
            <a:r>
              <a:rPr lang="en-US" dirty="0"/>
              <a:t>	</a:t>
            </a:r>
            <a:endParaRPr lang="en-US" dirty="0" smtClean="0"/>
          </a:p>
          <a:p>
            <a:endParaRPr lang="en-US" dirty="0" smtClean="0"/>
          </a:p>
          <a:p>
            <a:pPr algn="r"/>
            <a:r>
              <a:rPr lang="en-US" dirty="0" smtClean="0"/>
              <a:t>Zhu </a:t>
            </a:r>
            <a:r>
              <a:rPr lang="en-US" dirty="0"/>
              <a:t>Na </a:t>
            </a:r>
            <a:r>
              <a:rPr lang="en-US" dirty="0">
                <a:hlinkClick r:id="rId3"/>
              </a:rPr>
              <a:t>Zhu.1706409@studenti.uniroma1.it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56" y="422148"/>
            <a:ext cx="32512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0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626"/>
    </mc:Choice>
    <mc:Fallback xmlns="">
      <p:transition spd="slow" advTm="56626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Thermal Comfort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Comfortable environment improves academic result </a:t>
            </a:r>
            <a:endParaRPr lang="en-GB" dirty="0" smtClean="0"/>
          </a:p>
          <a:p>
            <a:r>
              <a:rPr lang="en-GB" dirty="0"/>
              <a:t>Balance of heat exchange </a:t>
            </a:r>
            <a:endParaRPr lang="en-GB" dirty="0" smtClean="0"/>
          </a:p>
          <a:p>
            <a:r>
              <a:rPr lang="en-GB" dirty="0" smtClean="0"/>
              <a:t>Condition </a:t>
            </a:r>
            <a:r>
              <a:rPr lang="en-GB" dirty="0"/>
              <a:t>of mindset is not easy to evaluate 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 Zhu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7600-C31E-F94B-8BA9-00788D95DEFA}" type="slidenum">
              <a:rPr lang="en-US" smtClean="0">
                <a:solidFill>
                  <a:schemeClr val="tx1"/>
                </a:solidFill>
              </a:rPr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73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Comfort Tool From Berkeley</a:t>
            </a:r>
            <a:r>
              <a:rPr lang="en-US" dirty="0"/>
              <a:t> 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03985" y="1690688"/>
            <a:ext cx="6154035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709738"/>
            <a:ext cx="46657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ANSI/ASHRAE Standard 55: a standard to evaluate the thermal indoor environments comfort </a:t>
            </a:r>
            <a:endParaRPr lang="en-GB" dirty="0" smtClean="0"/>
          </a:p>
          <a:p>
            <a:pPr marL="285750" indent="-285750">
              <a:buFont typeface="Wingdings" charset="2"/>
              <a:buChar char="Ø"/>
            </a:pPr>
            <a:r>
              <a:rPr lang="en-GB" dirty="0" smtClean="0"/>
              <a:t>Air speed</a:t>
            </a:r>
          </a:p>
          <a:p>
            <a:pPr marL="285750" indent="-285750">
              <a:buFont typeface="Wingdings" charset="2"/>
              <a:buChar char="Ø"/>
            </a:pPr>
            <a:r>
              <a:rPr lang="en-GB" dirty="0" smtClean="0"/>
              <a:t>Metabolic </a:t>
            </a:r>
            <a:r>
              <a:rPr lang="en-GB" dirty="0"/>
              <a:t>rate of a </a:t>
            </a:r>
            <a:r>
              <a:rPr lang="en-GB" dirty="0" smtClean="0"/>
              <a:t>human</a:t>
            </a:r>
          </a:p>
          <a:p>
            <a:pPr marL="285750" indent="-285750">
              <a:buFont typeface="Wingdings" charset="2"/>
              <a:buChar char="Ø"/>
            </a:pPr>
            <a:r>
              <a:rPr lang="en-GB" dirty="0" smtClean="0"/>
              <a:t>Clothing </a:t>
            </a:r>
            <a:r>
              <a:rPr lang="en-GB" dirty="0"/>
              <a:t>level to protect the human body from heat or </a:t>
            </a:r>
            <a:r>
              <a:rPr lang="en-GB" dirty="0" smtClean="0"/>
              <a:t>cold</a:t>
            </a:r>
          </a:p>
          <a:p>
            <a:pPr marL="285750" indent="-285750">
              <a:buFont typeface="Wingdings" charset="2"/>
              <a:buChar char="Ø"/>
            </a:pPr>
            <a:r>
              <a:rPr lang="en-GB" dirty="0"/>
              <a:t>Humidity of the </a:t>
            </a:r>
            <a:r>
              <a:rPr lang="en-GB" dirty="0" smtClean="0"/>
              <a:t>air</a:t>
            </a:r>
          </a:p>
          <a:p>
            <a:pPr marL="285750" indent="-285750">
              <a:buFont typeface="Wingdings" charset="2"/>
              <a:buChar char="Ø"/>
            </a:pPr>
            <a:r>
              <a:rPr lang="en-GB" b="1" dirty="0"/>
              <a:t>Means radiant temperature (a radiant transfer between human body and the environment</a:t>
            </a:r>
            <a:r>
              <a:rPr lang="en-GB" b="1" dirty="0" smtClean="0"/>
              <a:t>)</a:t>
            </a:r>
          </a:p>
          <a:p>
            <a:pPr marL="285750" indent="-285750">
              <a:buFont typeface="Wingdings" charset="2"/>
              <a:buChar char="Ø"/>
            </a:pPr>
            <a:r>
              <a:rPr lang="en-GB" b="1" dirty="0" smtClean="0"/>
              <a:t>Air </a:t>
            </a:r>
            <a:r>
              <a:rPr lang="en-GB" b="1" dirty="0"/>
              <a:t>temperature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 Zhu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7600-C31E-F94B-8BA9-00788D95DEFA}" type="slidenum">
              <a:rPr lang="en-US" smtClean="0">
                <a:solidFill>
                  <a:schemeClr val="tx1"/>
                </a:solidFill>
              </a:rPr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95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60045" y="1690687"/>
            <a:ext cx="292013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</a:t>
            </a:r>
            <a:r>
              <a:rPr lang="en-US" sz="2000" dirty="0" smtClean="0"/>
              <a:t>verage comfort on all the rooms for each school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000" dirty="0" smtClean="0"/>
              <a:t>Jan 1</a:t>
            </a:r>
            <a:r>
              <a:rPr lang="en-US" altLang="zh-CN" sz="2000" baseline="30000" dirty="0" smtClean="0"/>
              <a:t>st</a:t>
            </a:r>
            <a:r>
              <a:rPr lang="en-US" altLang="zh-CN" sz="2000" dirty="0" smtClean="0"/>
              <a:t> </a:t>
            </a:r>
            <a:r>
              <a:rPr lang="mr-IN" altLang="zh-CN" sz="2000" dirty="0" smtClean="0"/>
              <a:t>–</a:t>
            </a:r>
            <a:r>
              <a:rPr lang="en-US" altLang="zh-CN" sz="2000" dirty="0" smtClean="0"/>
              <a:t> Sep 30</a:t>
            </a:r>
            <a:r>
              <a:rPr lang="en-US" altLang="zh-CN" sz="2000" baseline="30000" dirty="0" smtClean="0"/>
              <a:t>th</a:t>
            </a:r>
            <a:r>
              <a:rPr lang="en-US" altLang="zh-CN" sz="2000" dirty="0" smtClean="0"/>
              <a:t> 2017 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000" dirty="0"/>
              <a:t>Monday-Friday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000" dirty="0" smtClean="0"/>
              <a:t>8:00-16:00 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Thermal Comfort</a:t>
            </a:r>
            <a:r>
              <a:rPr lang="zh-CN" altLang="en-US" dirty="0" smtClean="0"/>
              <a:t> </a:t>
            </a:r>
            <a:r>
              <a:rPr lang="en-US" altLang="zh-CN" dirty="0"/>
              <a:t>E</a:t>
            </a:r>
            <a:r>
              <a:rPr lang="en-US" altLang="zh-CN" dirty="0" smtClean="0"/>
              <a:t>valuation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846" y="1589008"/>
            <a:ext cx="5852160" cy="438912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179" y="1478344"/>
            <a:ext cx="8417317" cy="4963399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 Zhu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7600-C31E-F94B-8BA9-00788D95DEFA}" type="slidenum">
              <a:rPr lang="en-US" smtClean="0">
                <a:solidFill>
                  <a:schemeClr val="tx1"/>
                </a:solidFill>
              </a:rPr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491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Comfort With Human Intervention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5152" y="2796363"/>
            <a:ext cx="10056629" cy="29779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18437" y="1807535"/>
            <a:ext cx="8702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When there is a window open or a door opened the temperature decrease immediately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With fresh air </a:t>
            </a:r>
            <a:r>
              <a:rPr lang="en-GB" dirty="0"/>
              <a:t>circulating </a:t>
            </a:r>
            <a:r>
              <a:rPr lang="en-GB" dirty="0" smtClean="0"/>
              <a:t>, the room could easily be adjusted into comfort condition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 Zhu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7600-C31E-F94B-8BA9-00788D95DEFA}" type="slidenum">
              <a:rPr lang="en-US" smtClean="0">
                <a:solidFill>
                  <a:schemeClr val="tx1"/>
                </a:solidFill>
              </a:rPr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68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Comfort Without Human </a:t>
            </a:r>
            <a:r>
              <a:rPr lang="en-US" dirty="0"/>
              <a:t>I</a:t>
            </a:r>
            <a:r>
              <a:rPr lang="en-US" dirty="0" smtClean="0"/>
              <a:t>ntervention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7842" y="1251467"/>
            <a:ext cx="7940748" cy="5171525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992225" y="1405467"/>
            <a:ext cx="3046375" cy="53069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Indoor temperature change (pic 1)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No human activity(</a:t>
            </a:r>
            <a:r>
              <a:rPr lang="en-US" altLang="zh-CN" dirty="0" smtClean="0"/>
              <a:t>pic</a:t>
            </a:r>
            <a:r>
              <a:rPr lang="zh-CN" altLang="en-US" dirty="0" smtClean="0"/>
              <a:t> </a:t>
            </a:r>
            <a:r>
              <a:rPr lang="en-US" dirty="0" smtClean="0"/>
              <a:t>2)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</a:t>
            </a:r>
            <a:r>
              <a:rPr lang="en-US" dirty="0" smtClean="0"/>
              <a:t>unny during the day and cloudy at night(pic 3)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Little bit cold in the early morning but comfort temperature in the afternoon(pic 4)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Na Zhu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7600-C31E-F94B-8BA9-00788D95DEFA}" type="slidenum">
              <a:rPr lang="en-US" smtClean="0">
                <a:solidFill>
                  <a:schemeClr val="tx1"/>
                </a:solidFill>
              </a:rPr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99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Collected </a:t>
            </a:r>
            <a:r>
              <a:rPr lang="en-GB" dirty="0"/>
              <a:t>data for evidence-based insights</a:t>
            </a: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Implemented the </a:t>
            </a:r>
            <a:r>
              <a:rPr lang="en-GB" dirty="0"/>
              <a:t>binary classifier to </a:t>
            </a:r>
            <a:r>
              <a:rPr lang="en-GB" dirty="0" smtClean="0"/>
              <a:t>evaluate the </a:t>
            </a:r>
            <a:r>
              <a:rPr lang="en-GB" dirty="0"/>
              <a:t>comfort </a:t>
            </a: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Identified similarities among the best performance </a:t>
            </a:r>
            <a:r>
              <a:rPr lang="en-GB" dirty="0" smtClean="0"/>
              <a:t>classrooms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</a:t>
            </a:r>
            <a:r>
              <a:rPr lang="en-GB" dirty="0" smtClean="0"/>
              <a:t>dentified </a:t>
            </a:r>
            <a:r>
              <a:rPr lang="en-GB" dirty="0"/>
              <a:t>the impact </a:t>
            </a:r>
            <a:r>
              <a:rPr lang="en-GB" dirty="0" smtClean="0"/>
              <a:t>on </a:t>
            </a:r>
            <a:r>
              <a:rPr lang="en-GB" dirty="0"/>
              <a:t>the comfort of the classrooms </a:t>
            </a: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Revealed </a:t>
            </a:r>
            <a:r>
              <a:rPr lang="en-GB" dirty="0"/>
              <a:t>how </a:t>
            </a:r>
            <a:r>
              <a:rPr lang="en-GB" dirty="0" smtClean="0"/>
              <a:t>to adjust the conditions within poorly performance classrooms </a:t>
            </a:r>
          </a:p>
          <a:p>
            <a:pPr marL="514350" indent="-514350">
              <a:buFont typeface="+mj-lt"/>
              <a:buAutoNum type="arabicPeriod"/>
            </a:pPr>
            <a:endParaRPr lang="en-GB" dirty="0" smtClean="0"/>
          </a:p>
          <a:p>
            <a:pPr>
              <a:buFont typeface="Wingdings" charset="2"/>
              <a:buChar char="Ø"/>
            </a:pPr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en-GB" dirty="0" smtClean="0"/>
              <a:t>Possible </a:t>
            </a:r>
            <a:r>
              <a:rPr lang="en-GB" dirty="0"/>
              <a:t>future steps are to focus on the indoor air quality, visual comfort, acoustic comfort to provide a better environment status in school buildings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 Zhu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7600-C31E-F94B-8BA9-00788D95DEFA}" type="slidenum">
              <a:rPr lang="en-US" smtClean="0">
                <a:solidFill>
                  <a:schemeClr val="tx1"/>
                </a:solidFill>
              </a:rPr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48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Publications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312" y="1839913"/>
            <a:ext cx="10891838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IEEE International </a:t>
            </a:r>
            <a:r>
              <a:rPr lang="en-US" dirty="0"/>
              <a:t>Conference on Communications (ICC) 2018 </a:t>
            </a:r>
            <a:br>
              <a:rPr lang="en-US" dirty="0"/>
            </a:br>
            <a:r>
              <a:rPr lang="en-US" sz="2400" i="1" dirty="0"/>
              <a:t>Symposium on Communications </a:t>
            </a:r>
            <a:r>
              <a:rPr lang="en-US" sz="2400" i="1" dirty="0" err="1"/>
              <a:t>QoS</a:t>
            </a:r>
            <a:r>
              <a:rPr lang="en-US" sz="2400" i="1" dirty="0"/>
              <a:t>, Reliability, and Modeling</a:t>
            </a:r>
            <a:r>
              <a:rPr lang="en-US" dirty="0"/>
              <a:t> </a:t>
            </a:r>
            <a:endParaRPr lang="en-US" dirty="0" smtClean="0"/>
          </a:p>
          <a:p>
            <a:pPr marL="457200" lvl="1" indent="0">
              <a:buNone/>
            </a:pPr>
            <a:r>
              <a:rPr lang="en-US" b="1" dirty="0" smtClean="0"/>
              <a:t>"</a:t>
            </a:r>
            <a:r>
              <a:rPr lang="en-US" b="1" dirty="0"/>
              <a:t>A Fog Computing-oriented, highly scalable IoT framework for Monitoring Public Educational </a:t>
            </a:r>
            <a:r>
              <a:rPr lang="en-US" b="1" dirty="0" smtClean="0"/>
              <a:t>Buildings”</a:t>
            </a:r>
          </a:p>
          <a:p>
            <a:pPr marL="457200" lvl="1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IEEE </a:t>
            </a:r>
            <a:r>
              <a:rPr lang="en-US" dirty="0"/>
              <a:t>International Conference on Pervasive Computing and </a:t>
            </a:r>
            <a:r>
              <a:rPr lang="en-US" dirty="0" smtClean="0"/>
              <a:t> Communications </a:t>
            </a:r>
            <a:r>
              <a:rPr lang="en-US" dirty="0"/>
              <a:t>(PERCOM) </a:t>
            </a:r>
            <a:r>
              <a:rPr lang="en-US" dirty="0" smtClean="0"/>
              <a:t>2018 </a:t>
            </a:r>
          </a:p>
          <a:p>
            <a:pPr marL="457200" lvl="1" indent="0">
              <a:buNone/>
            </a:pPr>
            <a:r>
              <a:rPr lang="en-US" i="1" dirty="0" smtClean="0"/>
              <a:t>Workshop </a:t>
            </a:r>
            <a:r>
              <a:rPr lang="en-US" i="1" dirty="0"/>
              <a:t>on Pervasive Sensing for Sustainable Smart Cities and Smart </a:t>
            </a:r>
            <a:r>
              <a:rPr lang="en-US" i="1" dirty="0" smtClean="0"/>
              <a:t>Buildings</a:t>
            </a:r>
            <a:endParaRPr lang="en-US" dirty="0"/>
          </a:p>
          <a:p>
            <a:pPr marL="457200" lvl="1" indent="0">
              <a:buNone/>
            </a:pPr>
            <a:r>
              <a:rPr lang="en-US" b="1" dirty="0" smtClean="0"/>
              <a:t>"On </a:t>
            </a:r>
            <a:r>
              <a:rPr lang="en-US" b="1" dirty="0"/>
              <a:t>Mining IoT Data for Evaluating the Operation of Public Educational Buildings"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 Zhu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7600-C31E-F94B-8BA9-00788D95DEF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6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0" lvl="5" indent="0">
              <a:buNone/>
            </a:pPr>
            <a:r>
              <a:rPr lang="en-US" sz="6600" dirty="0" smtClean="0"/>
              <a:t>Thank you </a:t>
            </a:r>
            <a:endParaRPr lang="en-US" sz="66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 Zhu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7600-C31E-F94B-8BA9-00788D95DEF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38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IoT platform in schools</a:t>
            </a:r>
          </a:p>
          <a:p>
            <a:r>
              <a:rPr lang="en-US" dirty="0" smtClean="0"/>
              <a:t>Data availability</a:t>
            </a:r>
          </a:p>
          <a:p>
            <a:r>
              <a:rPr lang="en-US" dirty="0"/>
              <a:t>T</a:t>
            </a:r>
            <a:r>
              <a:rPr lang="en-US" dirty="0" smtClean="0"/>
              <a:t>hermal comfort </a:t>
            </a:r>
          </a:p>
          <a:p>
            <a:r>
              <a:rPr lang="en-US" dirty="0" smtClean="0"/>
              <a:t>Conclusion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 Zhu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7600-C31E-F94B-8BA9-00788D95DE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364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0"/>
    </mc:Choice>
    <mc:Fallback xmlns="">
      <p:transition spd="slow" advTm="54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E4A809D5-3600-46D4-A466-67F2349A54F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93776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72" r="33937" b="1"/>
          <a:stretch/>
        </p:blipFill>
        <p:spPr>
          <a:xfrm>
            <a:off x="8188657" y="10"/>
            <a:ext cx="4003341" cy="434883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757" y="623686"/>
            <a:ext cx="7345680" cy="16927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Internet of Things in Schools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5321" y="2575034"/>
            <a:ext cx="6916553" cy="3462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The network of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smtClean="0"/>
              <a:t>Vehicles</a:t>
            </a:r>
            <a:r>
              <a:rPr lang="en-US" sz="2800" dirty="0"/>
              <a:t>, Home </a:t>
            </a:r>
            <a:r>
              <a:rPr lang="en-US" sz="2800" dirty="0" smtClean="0"/>
              <a:t>appliances, smart devices</a:t>
            </a:r>
            <a:r>
              <a:rPr lang="mr-IN" sz="2800" dirty="0" smtClean="0"/>
              <a:t>…</a:t>
            </a:r>
            <a:endParaRPr lang="en-US" sz="2800" dirty="0" smtClean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smtClean="0"/>
              <a:t>To exchange data through Internet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934170434"/>
              </p:ext>
            </p:extLst>
          </p:nvPr>
        </p:nvGraphicFramePr>
        <p:xfrm>
          <a:off x="222942" y="4083554"/>
          <a:ext cx="11777987" cy="27833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Na Zhu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7600-C31E-F94B-8BA9-00788D95DEFA}" type="slidenum">
              <a:rPr lang="en-US" smtClean="0">
                <a:solidFill>
                  <a:sysClr val="windowText" lastClr="000000"/>
                </a:solidFill>
              </a:rPr>
              <a:t>3</a:t>
            </a:fld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07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O</a:t>
            </a:r>
            <a:r>
              <a:rPr lang="en-US" dirty="0" smtClean="0"/>
              <a:t>verview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807" y="1458112"/>
            <a:ext cx="6270439" cy="49272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2187938"/>
            <a:ext cx="35329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12 schools in Greece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2 schools in Italy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1 school in Sweden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Over 900 teachers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Over 5500 students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From primary school to university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 Zhu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7600-C31E-F94B-8BA9-00788D95DEFA}" type="slidenum">
              <a:rPr lang="en-US" smtClean="0">
                <a:solidFill>
                  <a:schemeClr val="tx1"/>
                </a:solidFill>
              </a:r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00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813"/>
    </mc:Choice>
    <mc:Fallback xmlns="">
      <p:transition spd="slow" advTm="31813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Deployment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129" y="1443386"/>
            <a:ext cx="6969743" cy="49129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9612" y="2093344"/>
            <a:ext cx="452886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GB" dirty="0" smtClean="0"/>
              <a:t>Sensing Points: 725</a:t>
            </a:r>
          </a:p>
          <a:p>
            <a:pPr marL="742950" lvl="1" indent="-285750">
              <a:buFont typeface="Arial" charset="0"/>
              <a:buChar char="•"/>
            </a:pPr>
            <a:r>
              <a:rPr lang="en-GB" dirty="0"/>
              <a:t>Power consumption </a:t>
            </a:r>
            <a:r>
              <a:rPr lang="en-GB" dirty="0" smtClean="0"/>
              <a:t>devices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GB" dirty="0"/>
              <a:t>Indoor environmental comfort </a:t>
            </a:r>
            <a:r>
              <a:rPr lang="en-GB" dirty="0" smtClean="0"/>
              <a:t>devices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GB" dirty="0"/>
              <a:t>Outdoor weather stations devices </a:t>
            </a:r>
            <a:endParaRPr lang="en-GB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GB" dirty="0"/>
              <a:t>A</a:t>
            </a:r>
            <a:r>
              <a:rPr lang="en-GB" dirty="0" smtClean="0"/>
              <a:t>tmosphere </a:t>
            </a:r>
            <a:r>
              <a:rPr lang="en-GB" dirty="0"/>
              <a:t>stations </a:t>
            </a:r>
            <a:r>
              <a:rPr lang="en-GB" dirty="0" smtClean="0"/>
              <a:t> </a:t>
            </a:r>
          </a:p>
          <a:p>
            <a:pPr marL="742950" lvl="1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Time coverage : </a:t>
            </a:r>
            <a:r>
              <a:rPr lang="en-US" dirty="0" smtClean="0"/>
              <a:t>over 2 </a:t>
            </a:r>
            <a:r>
              <a:rPr lang="en-US" dirty="0"/>
              <a:t>years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Total Data Size</a:t>
            </a:r>
            <a:r>
              <a:rPr lang="en-US" dirty="0"/>
              <a:t>: 14-15 </a:t>
            </a:r>
            <a:r>
              <a:rPr lang="en-US" dirty="0" smtClean="0"/>
              <a:t>Gigabytes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Na Zhu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7600-C31E-F94B-8BA9-00788D95DEFA}" type="slidenum">
              <a:rPr lang="en-US" smtClean="0">
                <a:solidFill>
                  <a:sysClr val="windowText" lastClr="000000"/>
                </a:solidFill>
              </a:rPr>
              <a:pPr/>
              <a:t>5</a:t>
            </a:fld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4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8303"/>
    </mc:Choice>
    <mc:Fallback xmlns="">
      <p:transition spd="slow" advTm="118303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Availability - Missing </a:t>
            </a:r>
            <a:r>
              <a:rPr lang="en-US" dirty="0"/>
              <a:t>Data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" y="1825625"/>
            <a:ext cx="5791200" cy="4351338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When processing data from the low-cost IoT </a:t>
            </a:r>
            <a:r>
              <a:rPr lang="en-US" sz="2400" dirty="0" smtClean="0"/>
              <a:t>devices, first </a:t>
            </a:r>
            <a:r>
              <a:rPr lang="en-US" sz="2400" dirty="0"/>
              <a:t>problem </a:t>
            </a:r>
            <a:r>
              <a:rPr lang="en-US" sz="2400" dirty="0" smtClean="0"/>
              <a:t>is </a:t>
            </a:r>
            <a:r>
              <a:rPr lang="en-US" sz="2400" dirty="0"/>
              <a:t>missing </a:t>
            </a:r>
            <a:r>
              <a:rPr lang="en-US" sz="2400" dirty="0" smtClean="0"/>
              <a:t>data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Check the data by categorizing types </a:t>
            </a:r>
            <a:r>
              <a:rPr lang="en-US" sz="2400" dirty="0"/>
              <a:t>for the </a:t>
            </a:r>
            <a:r>
              <a:rPr lang="en-US" sz="2400" dirty="0" smtClean="0"/>
              <a:t>devices, </a:t>
            </a:r>
            <a:r>
              <a:rPr lang="en-US" sz="2400" dirty="0"/>
              <a:t>we can </a:t>
            </a:r>
            <a:r>
              <a:rPr lang="en-US" sz="2400" dirty="0" smtClean="0"/>
              <a:t>see: </a:t>
            </a:r>
            <a:r>
              <a:rPr lang="en-US" sz="2400" dirty="0"/>
              <a:t>d</a:t>
            </a:r>
            <a:r>
              <a:rPr lang="en-US" sz="2400" dirty="0" smtClean="0"/>
              <a:t>ifferent types show </a:t>
            </a:r>
            <a:r>
              <a:rPr lang="en-US" sz="2400" dirty="0"/>
              <a:t>different stability for uploading the data into the </a:t>
            </a:r>
            <a:r>
              <a:rPr lang="en-US" sz="2400" dirty="0" smtClean="0"/>
              <a:t>platform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400" dirty="0"/>
              <a:t> </a:t>
            </a:r>
            <a:r>
              <a:rPr lang="en-US" altLang="zh-CN" sz="2400" dirty="0" smtClean="0"/>
              <a:t>Missing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data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caused by </a:t>
            </a:r>
            <a:r>
              <a:rPr lang="en-US" sz="2400" dirty="0" smtClean="0"/>
              <a:t>: </a:t>
            </a:r>
            <a:endParaRPr lang="en-US" sz="2400" dirty="0"/>
          </a:p>
          <a:p>
            <a:pPr lv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P</a:t>
            </a:r>
            <a:r>
              <a:rPr lang="en-US" sz="2000" dirty="0" smtClean="0"/>
              <a:t>ower-off </a:t>
            </a:r>
            <a:endParaRPr lang="en-US" sz="2000" dirty="0"/>
          </a:p>
          <a:p>
            <a:pPr lv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Devices are broken</a:t>
            </a:r>
          </a:p>
          <a:p>
            <a:pPr lv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Connections are </a:t>
            </a:r>
            <a:r>
              <a:rPr lang="en-US" sz="2000" dirty="0" smtClean="0"/>
              <a:t>broken</a:t>
            </a:r>
          </a:p>
          <a:p>
            <a:pPr lv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Installed in the wrong place</a:t>
            </a:r>
          </a:p>
          <a:p>
            <a:pPr lvl="1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2400" dirty="0"/>
          </a:p>
          <a:p>
            <a:endParaRPr lang="en-US" dirty="0"/>
          </a:p>
        </p:txBody>
      </p:sp>
      <p:pic>
        <p:nvPicPr>
          <p:cNvPr id="5" name="Content Placeholder 3" descr="/Users/nanazhu/Downloads/availability-types.png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075" y="906747"/>
            <a:ext cx="5295899" cy="5270216"/>
          </a:xfrm>
          <a:prstGeom prst="rect">
            <a:avLst/>
          </a:prstGeom>
          <a:noFill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 Zhu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7600-C31E-F94B-8BA9-00788D95DEFA}" type="slidenum">
              <a:rPr lang="en-US" smtClean="0">
                <a:solidFill>
                  <a:schemeClr val="tx1"/>
                </a:solidFill>
              </a:r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97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452"/>
    </mc:Choice>
    <mc:Fallback xmlns="">
      <p:transition spd="slow" advTm="19452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Availability - Outliers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14" r="31546" b="-3367"/>
          <a:stretch/>
        </p:blipFill>
        <p:spPr>
          <a:xfrm>
            <a:off x="1339251" y="2994385"/>
            <a:ext cx="9513497" cy="3442135"/>
          </a:xfrm>
        </p:spPr>
      </p:pic>
      <p:sp>
        <p:nvSpPr>
          <p:cNvPr id="7" name="TextBox 6"/>
          <p:cNvSpPr txBox="1"/>
          <p:nvPr/>
        </p:nvSpPr>
        <p:spPr>
          <a:xfrm>
            <a:off x="838200" y="1438362"/>
            <a:ext cx="108918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identification of outliers is based on the </a:t>
            </a:r>
            <a:r>
              <a:rPr lang="en-US" b="1" dirty="0"/>
              <a:t>interquartile range (IQR)</a:t>
            </a:r>
            <a:r>
              <a:rPr lang="en-US" dirty="0"/>
              <a:t> 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U</a:t>
            </a:r>
            <a:r>
              <a:rPr lang="en-US" dirty="0" smtClean="0"/>
              <a:t>sing the upper and lower quartiles Q3 (75th percentile) and Q1 (25th percentile). </a:t>
            </a:r>
            <a:endParaRPr lang="en-GB" dirty="0" smtClean="0"/>
          </a:p>
          <a:p>
            <a:pPr marL="285750" lvl="0" indent="-285750">
              <a:buFont typeface="Arial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lower boundary = Q1-3×IQR </a:t>
            </a:r>
            <a:r>
              <a:rPr lang="en-US" dirty="0" smtClean="0"/>
              <a:t> </a:t>
            </a:r>
            <a:r>
              <a:rPr lang="en-GB" dirty="0" smtClean="0"/>
              <a:t>  </a:t>
            </a:r>
            <a:r>
              <a:rPr lang="en-US" dirty="0" smtClean="0"/>
              <a:t>The </a:t>
            </a:r>
            <a:r>
              <a:rPr lang="en-US" dirty="0"/>
              <a:t>upper boundary = Q3+3×IQR </a:t>
            </a:r>
            <a:r>
              <a:rPr lang="en-GB" dirty="0"/>
              <a:t> </a:t>
            </a:r>
            <a:r>
              <a:rPr lang="en-GB" dirty="0" smtClean="0"/>
              <a:t> </a:t>
            </a:r>
            <a:r>
              <a:rPr lang="en-US" dirty="0" smtClean="0"/>
              <a:t>Where </a:t>
            </a:r>
            <a:r>
              <a:rPr lang="en-US" dirty="0"/>
              <a:t>IQR=Q3-Q1 </a:t>
            </a:r>
            <a:endParaRPr lang="en-GB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If </a:t>
            </a:r>
            <a:r>
              <a:rPr lang="en-US" dirty="0"/>
              <a:t>a value is outside the boundaries [Q1-3×IQR, Q3+3×IQR] it is flagged as an outlier. 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Na Zhu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7600-C31E-F94B-8BA9-00788D95DEFA}" type="slidenum">
              <a:rPr lang="en-US" smtClean="0">
                <a:solidFill>
                  <a:sysClr val="windowText" lastClr="000000"/>
                </a:solidFill>
              </a:rPr>
              <a:t>7</a:t>
            </a:fld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5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Availability </a:t>
            </a:r>
            <a:r>
              <a:rPr lang="en-US" altLang="zh-CN" dirty="0" smtClean="0"/>
              <a:t>-</a:t>
            </a:r>
            <a:r>
              <a:rPr lang="zh-CN" altLang="en-US" dirty="0" smtClean="0"/>
              <a:t> </a:t>
            </a:r>
            <a:r>
              <a:rPr lang="en-US" dirty="0" smtClean="0"/>
              <a:t>Moving Windows </a:t>
            </a:r>
            <a:r>
              <a:rPr lang="en-US" dirty="0"/>
              <a:t>A</a:t>
            </a:r>
            <a:r>
              <a:rPr lang="en-US" dirty="0" smtClean="0"/>
              <a:t>verage</a:t>
            </a:r>
            <a:endParaRPr lang="en-US" dirty="0"/>
          </a:p>
        </p:txBody>
      </p:sp>
      <p:pic>
        <p:nvPicPr>
          <p:cNvPr id="4" name="Content Placeholder 3" descr="/Users/nanazhu/Documents/Sapienza/Thesis/image/ETL_demo1.png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937" y="3016251"/>
            <a:ext cx="9396412" cy="305425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1404937" y="1690688"/>
            <a:ext cx="92535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Fill-in </a:t>
            </a:r>
            <a:r>
              <a:rPr lang="en-US" altLang="zh-CN" dirty="0" smtClean="0"/>
              <a:t>those</a:t>
            </a:r>
            <a:r>
              <a:rPr lang="zh-CN" altLang="en-US" dirty="0" smtClean="0"/>
              <a:t> </a:t>
            </a:r>
            <a:r>
              <a:rPr lang="en-US" dirty="0" smtClean="0"/>
              <a:t>values </a:t>
            </a:r>
            <a:r>
              <a:rPr lang="en-US" dirty="0"/>
              <a:t>using a simple local algorithm that introduces historic values </a:t>
            </a:r>
            <a:r>
              <a:rPr lang="en-US" dirty="0" smtClean="0"/>
              <a:t>for </a:t>
            </a:r>
            <a:r>
              <a:rPr lang="en-US" dirty="0"/>
              <a:t>the specific time period. </a:t>
            </a:r>
            <a:endParaRPr lang="en-US" dirty="0" smtClean="0"/>
          </a:p>
          <a:p>
            <a:pPr marL="285750" lvl="0" indent="-285750">
              <a:buFont typeface="Arial" charset="0"/>
              <a:buChar char="•"/>
            </a:pPr>
            <a:r>
              <a:rPr lang="en-US" dirty="0"/>
              <a:t>Smooth out short-term </a:t>
            </a:r>
            <a:r>
              <a:rPr lang="en-US" dirty="0" smtClean="0"/>
              <a:t>fluctuations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 Zhu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7600-C31E-F94B-8BA9-00788D95DEFA}" type="slidenum">
              <a:rPr lang="en-US" smtClean="0">
                <a:solidFill>
                  <a:schemeClr val="tx1"/>
                </a:solidFill>
              </a:r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26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Retrieved From </a:t>
            </a:r>
            <a:r>
              <a:rPr lang="en-US" dirty="0"/>
              <a:t>I</a:t>
            </a:r>
            <a:r>
              <a:rPr lang="en-US" dirty="0" smtClean="0"/>
              <a:t>nternet 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/>
              <a:t>•    For historical weather data: </a:t>
            </a:r>
            <a:r>
              <a:rPr lang="en-GB" u="sng" dirty="0"/>
              <a:t>worldweatheronline.com</a:t>
            </a:r>
            <a:endParaRPr lang="en-GB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/>
              <a:t>•    For real-time weather data: </a:t>
            </a:r>
            <a:r>
              <a:rPr lang="en-GB" u="sng" dirty="0"/>
              <a:t>openweathermap.org</a:t>
            </a:r>
            <a:endParaRPr lang="en-GB" dirty="0"/>
          </a:p>
          <a:p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011" y="2862962"/>
            <a:ext cx="9612086" cy="3043139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857500" y="2790927"/>
            <a:ext cx="5219700" cy="30613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55"/>
          <a:stretch/>
        </p:blipFill>
        <p:spPr bwMode="auto">
          <a:xfrm>
            <a:off x="1147011" y="2642495"/>
            <a:ext cx="9612086" cy="3794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 Zhu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7600-C31E-F94B-8BA9-00788D95DEFA}" type="slidenum">
              <a:rPr lang="en-US" smtClean="0">
                <a:solidFill>
                  <a:schemeClr val="tx1"/>
                </a:solidFill>
              </a:r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83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5012</TotalTime>
  <Words>684</Words>
  <Application>Microsoft Macintosh PowerPoint</Application>
  <PresentationFormat>Widescreen</PresentationFormat>
  <Paragraphs>165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Calibri</vt:lpstr>
      <vt:lpstr>Calibri Light</vt:lpstr>
      <vt:lpstr>DengXian</vt:lpstr>
      <vt:lpstr>DengXian Light</vt:lpstr>
      <vt:lpstr>Mangal</vt:lpstr>
      <vt:lpstr>Wingdings</vt:lpstr>
      <vt:lpstr>Arial</vt:lpstr>
      <vt:lpstr>Office Theme</vt:lpstr>
      <vt:lpstr>Mining Sensor Data to Evaluate Indoor Environmental Quality of Public Educational Buildings </vt:lpstr>
      <vt:lpstr>Agenda</vt:lpstr>
      <vt:lpstr>Internet of Things in Schools</vt:lpstr>
      <vt:lpstr>Platform Overview</vt:lpstr>
      <vt:lpstr>Sensor Deployment</vt:lpstr>
      <vt:lpstr>Availability - Missing Data </vt:lpstr>
      <vt:lpstr>Availability - Outliers</vt:lpstr>
      <vt:lpstr>Availability - Moving Windows Average</vt:lpstr>
      <vt:lpstr>Data Retrieved From Internet </vt:lpstr>
      <vt:lpstr>Thermal Comfort </vt:lpstr>
      <vt:lpstr>Comfort Tool From Berkeley  </vt:lpstr>
      <vt:lpstr>Thermal Comfort Evaluation </vt:lpstr>
      <vt:lpstr>Comfort With Human Intervention</vt:lpstr>
      <vt:lpstr>Comfort Without Human Intervention </vt:lpstr>
      <vt:lpstr>Conclusion</vt:lpstr>
      <vt:lpstr>Publications 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</dc:title>
  <dc:creator>Nana Zhu</dc:creator>
  <cp:lastModifiedBy>Nana Zhu</cp:lastModifiedBy>
  <cp:revision>305</cp:revision>
  <cp:lastPrinted>2018-01-15T21:37:02Z</cp:lastPrinted>
  <dcterms:created xsi:type="dcterms:W3CDTF">2018-01-03T20:29:39Z</dcterms:created>
  <dcterms:modified xsi:type="dcterms:W3CDTF">2018-01-16T15:32:11Z</dcterms:modified>
</cp:coreProperties>
</file>