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35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7" name="Trójkąt równoramienny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ytuł 7"/>
          <p:cNvSpPr>
            <a:spLocks noGrp="1"/>
          </p:cNvSpPr>
          <p:nvPr>
            <p:ph type="ctrTitle"/>
          </p:nvPr>
        </p:nvSpPr>
        <p:spPr>
          <a:xfrm>
            <a:off x="540544" y="776288"/>
            <a:ext cx="8062912" cy="1470025"/>
          </a:xfrm>
        </p:spPr>
        <p:txBody>
          <a:bodyPr anchor="b">
            <a:normAutofit/>
          </a:bodyPr>
          <a:lstStyle>
            <a:lvl1pPr algn="r">
              <a:defRPr sz="4400"/>
            </a:lvl1pPr>
          </a:lstStyle>
          <a:p>
            <a:r>
              <a:rPr kumimoji="0" lang="pl-PL" smtClean="0"/>
              <a:t>Kliknij, aby edytować styl</a:t>
            </a:r>
            <a:endParaRPr kumimoji="0" lang="en-US"/>
          </a:p>
        </p:txBody>
      </p:sp>
      <p:sp>
        <p:nvSpPr>
          <p:cNvPr id="9" name="Podtytuł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a:xfrm>
            <a:off x="1371600" y="6012656"/>
            <a:ext cx="5791200" cy="365125"/>
          </a:xfrm>
        </p:spPr>
        <p:txBody>
          <a:bodyPr tIns="0" bIns="0" anchor="t"/>
          <a:lstStyle>
            <a:lvl1pPr algn="r">
              <a:defRPr sz="1000"/>
            </a:lvl1pPr>
          </a:lstStyle>
          <a:p>
            <a:fld id="{6F919254-5F44-4715-86FF-4681709649E2}" type="datetimeFigureOut">
              <a:rPr lang="pl-PL" smtClean="0"/>
              <a:t>2022-04-29</a:t>
            </a:fld>
            <a:endParaRPr lang="pl-PL"/>
          </a:p>
        </p:txBody>
      </p:sp>
      <p:sp>
        <p:nvSpPr>
          <p:cNvPr id="17" name="Symbol zastępczy stopki 16"/>
          <p:cNvSpPr>
            <a:spLocks noGrp="1"/>
          </p:cNvSpPr>
          <p:nvPr>
            <p:ph type="ftr" sz="quarter" idx="11"/>
          </p:nvPr>
        </p:nvSpPr>
        <p:spPr>
          <a:xfrm>
            <a:off x="1371600" y="5650704"/>
            <a:ext cx="5791200" cy="365125"/>
          </a:xfrm>
        </p:spPr>
        <p:txBody>
          <a:bodyPr tIns="0" bIns="0" anchor="b"/>
          <a:lstStyle>
            <a:lvl1pPr algn="r">
              <a:defRPr sz="1100"/>
            </a:lvl1pPr>
          </a:lstStyle>
          <a:p>
            <a:endParaRPr lang="pl-PL"/>
          </a:p>
        </p:txBody>
      </p:sp>
      <p:sp>
        <p:nvSpPr>
          <p:cNvPr id="29" name="Symbol zastępczy numeru slajd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8289BAE-CE32-4D5E-AB43-D313F7624C22}"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6F919254-5F44-4715-86FF-4681709649E2}" type="datetimeFigureOut">
              <a:rPr lang="pl-PL" smtClean="0"/>
              <a:t>2022-04-29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18289BAE-CE32-4D5E-AB43-D313F7624C22}"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81800" y="381000"/>
            <a:ext cx="1905000" cy="5486400"/>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381000"/>
            <a:ext cx="6248400" cy="5486400"/>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6F919254-5F44-4715-86FF-4681709649E2}" type="datetimeFigureOut">
              <a:rPr lang="pl-PL" smtClean="0"/>
              <a:t>2022-04-29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18289BAE-CE32-4D5E-AB43-D313F7624C22}"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457200" y="267494"/>
            <a:ext cx="8229600" cy="1399032"/>
          </a:xfrm>
        </p:spPr>
        <p:txBody>
          <a:bodyPr/>
          <a:lstStyle/>
          <a:p>
            <a:r>
              <a:rPr kumimoji="0" lang="pl-PL" smtClean="0"/>
              <a:t>Kliknij, aby edytować styl</a:t>
            </a:r>
            <a:endParaRPr kumimoji="0" lang="en-US"/>
          </a:p>
        </p:txBody>
      </p:sp>
      <p:sp>
        <p:nvSpPr>
          <p:cNvPr id="3" name="Symbol zastępczy zawartości 2"/>
          <p:cNvSpPr>
            <a:spLocks noGrp="1"/>
          </p:cNvSpPr>
          <p:nvPr>
            <p:ph idx="1"/>
          </p:nvPr>
        </p:nvSpPr>
        <p:spPr>
          <a:xfrm>
            <a:off x="457200" y="1882808"/>
            <a:ext cx="8229600"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a:xfrm>
            <a:off x="4791456" y="6480048"/>
            <a:ext cx="2133600" cy="301752"/>
          </a:xfrm>
        </p:spPr>
        <p:txBody>
          <a:bodyPr/>
          <a:lstStyle/>
          <a:p>
            <a:fld id="{6F919254-5F44-4715-86FF-4681709649E2}" type="datetimeFigureOut">
              <a:rPr lang="pl-PL" smtClean="0"/>
              <a:t>2022-04-29</a:t>
            </a:fld>
            <a:endParaRPr lang="pl-PL"/>
          </a:p>
        </p:txBody>
      </p:sp>
      <p:sp>
        <p:nvSpPr>
          <p:cNvPr id="5" name="Symbol zastępczy stopki 4"/>
          <p:cNvSpPr>
            <a:spLocks noGrp="1"/>
          </p:cNvSpPr>
          <p:nvPr>
            <p:ph type="ftr" sz="quarter" idx="11"/>
          </p:nvPr>
        </p:nvSpPr>
        <p:spPr>
          <a:xfrm>
            <a:off x="457200" y="6480969"/>
            <a:ext cx="4260056" cy="300831"/>
          </a:xfrm>
        </p:spPr>
        <p:txBody>
          <a:bodyPr/>
          <a:lstStyle/>
          <a:p>
            <a:endParaRPr lang="pl-PL"/>
          </a:p>
        </p:txBody>
      </p:sp>
      <p:sp>
        <p:nvSpPr>
          <p:cNvPr id="6" name="Symbol zastępczy numeru slajdu 5"/>
          <p:cNvSpPr>
            <a:spLocks noGrp="1"/>
          </p:cNvSpPr>
          <p:nvPr>
            <p:ph type="sldNum" sz="quarter" idx="12"/>
          </p:nvPr>
        </p:nvSpPr>
        <p:spPr/>
        <p:txBody>
          <a:bodyPr/>
          <a:lstStyle/>
          <a:p>
            <a:fld id="{18289BAE-CE32-4D5E-AB43-D313F7624C22}"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2">
        <a:schemeClr val="bg1"/>
      </p:bgRef>
    </p:bg>
    <p:spTree>
      <p:nvGrpSpPr>
        <p:cNvPr id="1" name=""/>
        <p:cNvGrpSpPr/>
        <p:nvPr/>
      </p:nvGrpSpPr>
      <p:grpSpPr>
        <a:xfrm>
          <a:off x="0" y="0"/>
          <a:ext cx="0" cy="0"/>
          <a:chOff x="0" y="0"/>
          <a:chExt cx="0" cy="0"/>
        </a:xfrm>
      </p:grpSpPr>
      <p:sp>
        <p:nvSpPr>
          <p:cNvPr id="9" name="Trójkąt prostokątny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ójkąt równoramienny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Symbol zastępczy daty 3"/>
          <p:cNvSpPr>
            <a:spLocks noGrp="1"/>
          </p:cNvSpPr>
          <p:nvPr>
            <p:ph type="dt" sz="half" idx="10"/>
          </p:nvPr>
        </p:nvSpPr>
        <p:spPr>
          <a:xfrm>
            <a:off x="6955632" y="6477000"/>
            <a:ext cx="2133600" cy="304800"/>
          </a:xfrm>
        </p:spPr>
        <p:txBody>
          <a:bodyPr/>
          <a:lstStyle/>
          <a:p>
            <a:fld id="{6F919254-5F44-4715-86FF-4681709649E2}" type="datetimeFigureOut">
              <a:rPr lang="pl-PL" smtClean="0"/>
              <a:t>2022-04-29</a:t>
            </a:fld>
            <a:endParaRPr lang="pl-PL"/>
          </a:p>
        </p:txBody>
      </p:sp>
      <p:sp>
        <p:nvSpPr>
          <p:cNvPr id="5" name="Symbol zastępczy stopki 4"/>
          <p:cNvSpPr>
            <a:spLocks noGrp="1"/>
          </p:cNvSpPr>
          <p:nvPr>
            <p:ph type="ftr" sz="quarter" idx="11"/>
          </p:nvPr>
        </p:nvSpPr>
        <p:spPr>
          <a:xfrm>
            <a:off x="2619376" y="6480969"/>
            <a:ext cx="4260056" cy="300831"/>
          </a:xfrm>
        </p:spPr>
        <p:txBody>
          <a:bodyPr/>
          <a:lstStyle/>
          <a:p>
            <a:endParaRPr lang="pl-PL"/>
          </a:p>
        </p:txBody>
      </p:sp>
      <p:sp>
        <p:nvSpPr>
          <p:cNvPr id="6" name="Symbol zastępczy numeru slajdu 5"/>
          <p:cNvSpPr>
            <a:spLocks noGrp="1"/>
          </p:cNvSpPr>
          <p:nvPr>
            <p:ph type="sldNum" sz="quarter" idx="12"/>
          </p:nvPr>
        </p:nvSpPr>
        <p:spPr>
          <a:xfrm>
            <a:off x="8451056" y="809624"/>
            <a:ext cx="502920" cy="300831"/>
          </a:xfrm>
        </p:spPr>
        <p:txBody>
          <a:bodyPr/>
          <a:lstStyle/>
          <a:p>
            <a:fld id="{18289BAE-CE32-4D5E-AB43-D313F7624C22}" type="slidenum">
              <a:rPr lang="pl-PL" smtClean="0"/>
              <a:t>‹#›</a:t>
            </a:fld>
            <a:endParaRPr lang="pl-PL"/>
          </a:p>
        </p:txBody>
      </p:sp>
      <p:cxnSp>
        <p:nvCxnSpPr>
          <p:cNvPr id="11" name="Łącznik prostoliniowy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Łącznik prostoliniowy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ytuł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marL="0" algn="l">
              <a:defRPr/>
            </a:lvl1pPr>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a:xfrm>
            <a:off x="4791456" y="6480969"/>
            <a:ext cx="2133600" cy="301752"/>
          </a:xfrm>
        </p:spPr>
        <p:txBody>
          <a:bodyPr/>
          <a:lstStyle/>
          <a:p>
            <a:fld id="{6F919254-5F44-4715-86FF-4681709649E2}" type="datetimeFigureOut">
              <a:rPr lang="pl-PL" smtClean="0"/>
              <a:t>2022-04-29</a:t>
            </a:fld>
            <a:endParaRPr lang="pl-PL"/>
          </a:p>
        </p:txBody>
      </p:sp>
      <p:sp>
        <p:nvSpPr>
          <p:cNvPr id="6" name="Symbol zastępczy stopki 5"/>
          <p:cNvSpPr>
            <a:spLocks noGrp="1"/>
          </p:cNvSpPr>
          <p:nvPr>
            <p:ph type="ftr" sz="quarter" idx="11"/>
          </p:nvPr>
        </p:nvSpPr>
        <p:spPr>
          <a:xfrm>
            <a:off x="457200" y="6480969"/>
            <a:ext cx="4260056" cy="301752"/>
          </a:xfrm>
        </p:spPr>
        <p:txBody>
          <a:bodyPr/>
          <a:lstStyle/>
          <a:p>
            <a:endParaRPr lang="pl-PL"/>
          </a:p>
        </p:txBody>
      </p:sp>
      <p:sp>
        <p:nvSpPr>
          <p:cNvPr id="7" name="Symbol zastępczy numeru slajdu 6"/>
          <p:cNvSpPr>
            <a:spLocks noGrp="1"/>
          </p:cNvSpPr>
          <p:nvPr>
            <p:ph type="sldNum" sz="quarter" idx="12"/>
          </p:nvPr>
        </p:nvSpPr>
        <p:spPr>
          <a:xfrm>
            <a:off x="7589520" y="6480969"/>
            <a:ext cx="502920" cy="301752"/>
          </a:xfrm>
        </p:spPr>
        <p:txBody>
          <a:bodyPr/>
          <a:lstStyle/>
          <a:p>
            <a:fld id="{18289BAE-CE32-4D5E-AB43-D313F7624C22}"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2">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a:xfrm>
            <a:off x="4791456" y="6480969"/>
            <a:ext cx="2130552" cy="301752"/>
          </a:xfrm>
        </p:spPr>
        <p:txBody>
          <a:bodyPr/>
          <a:lstStyle/>
          <a:p>
            <a:fld id="{6F919254-5F44-4715-86FF-4681709649E2}" type="datetimeFigureOut">
              <a:rPr lang="pl-PL" smtClean="0"/>
              <a:t>2022-04-29</a:t>
            </a:fld>
            <a:endParaRPr lang="pl-PL"/>
          </a:p>
        </p:txBody>
      </p:sp>
      <p:sp>
        <p:nvSpPr>
          <p:cNvPr id="8" name="Symbol zastępczy stopki 7"/>
          <p:cNvSpPr>
            <a:spLocks noGrp="1"/>
          </p:cNvSpPr>
          <p:nvPr>
            <p:ph type="ftr" sz="quarter" idx="11"/>
          </p:nvPr>
        </p:nvSpPr>
        <p:spPr>
          <a:xfrm>
            <a:off x="457200" y="6480969"/>
            <a:ext cx="4261104" cy="301752"/>
          </a:xfrm>
        </p:spPr>
        <p:txBody>
          <a:bodyPr/>
          <a:lstStyle/>
          <a:p>
            <a:endParaRPr lang="pl-PL"/>
          </a:p>
        </p:txBody>
      </p:sp>
      <p:sp>
        <p:nvSpPr>
          <p:cNvPr id="9" name="Symbol zastępczy numeru slajdu 8"/>
          <p:cNvSpPr>
            <a:spLocks noGrp="1"/>
          </p:cNvSpPr>
          <p:nvPr>
            <p:ph type="sldNum" sz="quarter" idx="12"/>
          </p:nvPr>
        </p:nvSpPr>
        <p:spPr>
          <a:xfrm>
            <a:off x="7589520" y="6483096"/>
            <a:ext cx="502920" cy="301752"/>
          </a:xfrm>
        </p:spPr>
        <p:txBody>
          <a:bodyPr/>
          <a:lstStyle>
            <a:lvl1pPr algn="ctr">
              <a:defRPr/>
            </a:lvl1pPr>
          </a:lstStyle>
          <a:p>
            <a:fld id="{18289BAE-CE32-4D5E-AB43-D313F7624C22}"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b="0"/>
            </a:lvl1p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6F919254-5F44-4715-86FF-4681709649E2}" type="datetimeFigureOut">
              <a:rPr lang="pl-PL" smtClean="0"/>
              <a:t>2022-04-29</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18289BAE-CE32-4D5E-AB43-D313F7624C22}"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a:xfrm>
            <a:off x="4791456" y="6480969"/>
            <a:ext cx="2133600" cy="301752"/>
          </a:xfrm>
        </p:spPr>
        <p:txBody>
          <a:bodyPr/>
          <a:lstStyle/>
          <a:p>
            <a:fld id="{6F919254-5F44-4715-86FF-4681709649E2}" type="datetimeFigureOut">
              <a:rPr lang="pl-PL" smtClean="0"/>
              <a:t>2022-04-29</a:t>
            </a:fld>
            <a:endParaRPr lang="pl-PL"/>
          </a:p>
        </p:txBody>
      </p:sp>
      <p:sp>
        <p:nvSpPr>
          <p:cNvPr id="3" name="Symbol zastępczy stopki 2"/>
          <p:cNvSpPr>
            <a:spLocks noGrp="1"/>
          </p:cNvSpPr>
          <p:nvPr>
            <p:ph type="ftr" sz="quarter" idx="11"/>
          </p:nvPr>
        </p:nvSpPr>
        <p:spPr>
          <a:xfrm>
            <a:off x="457200" y="6481890"/>
            <a:ext cx="4260056" cy="300831"/>
          </a:xfrm>
        </p:spPr>
        <p:txBody>
          <a:bodyPr/>
          <a:lstStyle/>
          <a:p>
            <a:endParaRPr lang="pl-PL"/>
          </a:p>
        </p:txBody>
      </p:sp>
      <p:sp>
        <p:nvSpPr>
          <p:cNvPr id="4" name="Symbol zastępczy numeru slajdu 3"/>
          <p:cNvSpPr>
            <a:spLocks noGrp="1"/>
          </p:cNvSpPr>
          <p:nvPr>
            <p:ph type="sldNum" sz="quarter" idx="12"/>
          </p:nvPr>
        </p:nvSpPr>
        <p:spPr>
          <a:xfrm>
            <a:off x="7589520" y="6480969"/>
            <a:ext cx="502920" cy="301752"/>
          </a:xfrm>
        </p:spPr>
        <p:txBody>
          <a:bodyPr/>
          <a:lstStyle/>
          <a:p>
            <a:fld id="{18289BAE-CE32-4D5E-AB43-D313F7624C22}"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2">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a:xfrm>
            <a:off x="6278976" y="6556248"/>
            <a:ext cx="2133600" cy="301752"/>
          </a:xfrm>
        </p:spPr>
        <p:txBody>
          <a:bodyPr/>
          <a:lstStyle>
            <a:lvl1pPr>
              <a:defRPr sz="900"/>
            </a:lvl1pPr>
          </a:lstStyle>
          <a:p>
            <a:fld id="{6F919254-5F44-4715-86FF-4681709649E2}" type="datetimeFigureOut">
              <a:rPr lang="pl-PL" smtClean="0"/>
              <a:t>2022-04-29</a:t>
            </a:fld>
            <a:endParaRPr lang="pl-PL"/>
          </a:p>
        </p:txBody>
      </p:sp>
      <p:sp>
        <p:nvSpPr>
          <p:cNvPr id="6" name="Symbol zastępczy stopki 5"/>
          <p:cNvSpPr>
            <a:spLocks noGrp="1"/>
          </p:cNvSpPr>
          <p:nvPr>
            <p:ph type="ftr" sz="quarter" idx="11"/>
          </p:nvPr>
        </p:nvSpPr>
        <p:spPr>
          <a:xfrm>
            <a:off x="1135856" y="6556248"/>
            <a:ext cx="5143120" cy="301752"/>
          </a:xfrm>
        </p:spPr>
        <p:txBody>
          <a:bodyPr/>
          <a:lstStyle>
            <a:lvl1pPr>
              <a:defRPr sz="900"/>
            </a:lvl1pPr>
          </a:lstStyle>
          <a:p>
            <a:endParaRPr lang="pl-PL"/>
          </a:p>
        </p:txBody>
      </p:sp>
      <p:sp>
        <p:nvSpPr>
          <p:cNvPr id="7" name="Symbol zastępczy numeru slajdu 6"/>
          <p:cNvSpPr>
            <a:spLocks noGrp="1"/>
          </p:cNvSpPr>
          <p:nvPr>
            <p:ph type="sldNum" sz="quarter" idx="12"/>
          </p:nvPr>
        </p:nvSpPr>
        <p:spPr>
          <a:xfrm>
            <a:off x="8410576" y="6556248"/>
            <a:ext cx="502920" cy="301752"/>
          </a:xfrm>
        </p:spPr>
        <p:txBody>
          <a:bodyPr/>
          <a:lstStyle>
            <a:lvl1pPr>
              <a:defRPr sz="900"/>
            </a:lvl1pPr>
          </a:lstStyle>
          <a:p>
            <a:fld id="{18289BAE-CE32-4D5E-AB43-D313F7624C22}"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2">
        <a:schemeClr val="bg1"/>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a:xfrm>
            <a:off x="6108192" y="6556248"/>
            <a:ext cx="2103120" cy="301752"/>
          </a:xfrm>
        </p:spPr>
        <p:txBody>
          <a:bodyPr/>
          <a:lstStyle>
            <a:lvl1pPr>
              <a:defRPr sz="900"/>
            </a:lvl1pPr>
          </a:lstStyle>
          <a:p>
            <a:fld id="{6F919254-5F44-4715-86FF-4681709649E2}" type="datetimeFigureOut">
              <a:rPr lang="pl-PL" smtClean="0"/>
              <a:t>2022-04-29</a:t>
            </a:fld>
            <a:endParaRPr lang="pl-PL"/>
          </a:p>
        </p:txBody>
      </p:sp>
      <p:sp>
        <p:nvSpPr>
          <p:cNvPr id="6" name="Symbol zastępczy stopki 5"/>
          <p:cNvSpPr>
            <a:spLocks noGrp="1"/>
          </p:cNvSpPr>
          <p:nvPr>
            <p:ph type="ftr" sz="quarter" idx="11"/>
          </p:nvPr>
        </p:nvSpPr>
        <p:spPr>
          <a:xfrm>
            <a:off x="1170432" y="6557169"/>
            <a:ext cx="4948072" cy="301752"/>
          </a:xfrm>
        </p:spPr>
        <p:txBody>
          <a:bodyPr/>
          <a:lstStyle>
            <a:lvl1pPr>
              <a:defRPr sz="900"/>
            </a:lvl1pPr>
          </a:lstStyle>
          <a:p>
            <a:endParaRPr lang="pl-PL"/>
          </a:p>
        </p:txBody>
      </p:sp>
      <p:sp>
        <p:nvSpPr>
          <p:cNvPr id="7" name="Symbol zastępczy numeru slajdu 6"/>
          <p:cNvSpPr>
            <a:spLocks noGrp="1"/>
          </p:cNvSpPr>
          <p:nvPr>
            <p:ph type="sldNum" sz="quarter" idx="12"/>
          </p:nvPr>
        </p:nvSpPr>
        <p:spPr>
          <a:xfrm>
            <a:off x="8217192" y="6556248"/>
            <a:ext cx="365760" cy="301752"/>
          </a:xfrm>
        </p:spPr>
        <p:txBody>
          <a:bodyPr/>
          <a:lstStyle>
            <a:lvl1pPr algn="ctr">
              <a:defRPr sz="900"/>
            </a:lvl1pPr>
          </a:lstStyle>
          <a:p>
            <a:fld id="{18289BAE-CE32-4D5E-AB43-D313F7624C22}"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ójkąt prostokątny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Łącznik prostoliniowy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Łącznik prostoliniowy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Symbol zastępczy tytułu 21"/>
          <p:cNvSpPr>
            <a:spLocks noGrp="1"/>
          </p:cNvSpPr>
          <p:nvPr>
            <p:ph type="title"/>
          </p:nvPr>
        </p:nvSpPr>
        <p:spPr>
          <a:xfrm>
            <a:off x="457200" y="267494"/>
            <a:ext cx="8229600" cy="1399032"/>
          </a:xfrm>
          <a:prstGeom prst="rect">
            <a:avLst/>
          </a:prstGeom>
        </p:spPr>
        <p:txBody>
          <a:bodyPr vert="horz" anchor="ctr">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4" name="Symbol zastępczy daty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F919254-5F44-4715-86FF-4681709649E2}" type="datetimeFigureOut">
              <a:rPr lang="pl-PL" smtClean="0"/>
              <a:t>2022-04-29</a:t>
            </a:fld>
            <a:endParaRPr lang="pl-PL"/>
          </a:p>
        </p:txBody>
      </p:sp>
      <p:sp>
        <p:nvSpPr>
          <p:cNvPr id="3" name="Symbol zastępczy stopki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pl-PL"/>
          </a:p>
        </p:txBody>
      </p:sp>
      <p:sp>
        <p:nvSpPr>
          <p:cNvPr id="23" name="Symbol zastępczy numeru slajd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8289BAE-CE32-4D5E-AB43-D313F7624C22}" type="slidenum">
              <a:rPr lang="pl-PL" smtClean="0"/>
              <a:t>‹#›</a:t>
            </a:fld>
            <a:endParaRPr lang="pl-PL"/>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ispanico.pl/valldemossa/" TargetMode="External"/><Relationship Id="rId2" Type="http://schemas.openxmlformats.org/officeDocument/2006/relationships/hyperlink" Target="https://hispanico.pl/majorka-wysp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Fryderyk Chopin</a:t>
            </a:r>
            <a:endParaRPr lang="pl-PL" dirty="0"/>
          </a:p>
        </p:txBody>
      </p:sp>
      <p:sp>
        <p:nvSpPr>
          <p:cNvPr id="3" name="Podtytuł 2"/>
          <p:cNvSpPr>
            <a:spLocks noGrp="1"/>
          </p:cNvSpPr>
          <p:nvPr>
            <p:ph type="subTitle" idx="1"/>
          </p:nvPr>
        </p:nvSpPr>
        <p:spPr/>
        <p:txBody>
          <a:bodyPr/>
          <a:lstStyle/>
          <a:p>
            <a:r>
              <a:rPr lang="pl-PL" dirty="0" smtClean="0"/>
              <a:t>Pobyt na Majorce w </a:t>
            </a:r>
            <a:r>
              <a:rPr lang="pl-PL" dirty="0" err="1" smtClean="0"/>
              <a:t>Valdemossa</a:t>
            </a:r>
            <a:endParaRPr lang="pl-PL" dirty="0"/>
          </a:p>
        </p:txBody>
      </p:sp>
      <p:sp>
        <p:nvSpPr>
          <p:cNvPr id="4" name="pole tekstowe 3"/>
          <p:cNvSpPr txBox="1"/>
          <p:nvPr/>
        </p:nvSpPr>
        <p:spPr>
          <a:xfrm>
            <a:off x="7020272" y="6381328"/>
            <a:ext cx="3096344" cy="369332"/>
          </a:xfrm>
          <a:prstGeom prst="rect">
            <a:avLst/>
          </a:prstGeom>
          <a:noFill/>
        </p:spPr>
        <p:txBody>
          <a:bodyPr wrap="square" rtlCol="0">
            <a:spAutoFit/>
          </a:bodyPr>
          <a:lstStyle/>
          <a:p>
            <a:r>
              <a:rPr lang="pl-PL" dirty="0" smtClean="0"/>
              <a:t>Marcel Żak</a:t>
            </a:r>
            <a:endParaRPr lang="pl-PL" dirty="0"/>
          </a:p>
        </p:txBody>
      </p:sp>
    </p:spTree>
    <p:extLst>
      <p:ext uri="{BB962C8B-B14F-4D97-AF65-F5344CB8AC3E}">
        <p14:creationId xmlns:p14="http://schemas.microsoft.com/office/powerpoint/2010/main" val="167425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Trochę informacji o Chopinie</a:t>
            </a:r>
            <a:endParaRPr lang="pl-PL" dirty="0"/>
          </a:p>
        </p:txBody>
      </p:sp>
      <p:sp>
        <p:nvSpPr>
          <p:cNvPr id="3" name="Symbol zastępczy zawartości 2"/>
          <p:cNvSpPr>
            <a:spLocks noGrp="1"/>
          </p:cNvSpPr>
          <p:nvPr>
            <p:ph idx="1"/>
          </p:nvPr>
        </p:nvSpPr>
        <p:spPr>
          <a:xfrm>
            <a:off x="457200" y="1882808"/>
            <a:ext cx="8363272" cy="4354504"/>
          </a:xfrm>
        </p:spPr>
        <p:txBody>
          <a:bodyPr/>
          <a:lstStyle/>
          <a:p>
            <a:r>
              <a:rPr lang="pl-PL" dirty="0"/>
              <a:t>Fryderyk Franciszek Chopin, forma spolszczona: Szopen – polski kompozytor i pianista. Od października 1831 roku mieszkał we Francji. Jest uważany za jednego z najwybitniejszych kompozytorów romantycznych, a także za jednego z najważniejszych polskich kompozytorów w historii.</a:t>
            </a:r>
            <a:endParaRPr lang="pl-PL" dirty="0"/>
          </a:p>
        </p:txBody>
      </p:sp>
    </p:spTree>
    <p:extLst>
      <p:ext uri="{BB962C8B-B14F-4D97-AF65-F5344CB8AC3E}">
        <p14:creationId xmlns:p14="http://schemas.microsoft.com/office/powerpoint/2010/main" val="261859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Życie rodzinne</a:t>
            </a:r>
            <a:endParaRPr lang="pl-PL" dirty="0"/>
          </a:p>
        </p:txBody>
      </p:sp>
      <p:sp>
        <p:nvSpPr>
          <p:cNvPr id="3" name="Symbol zastępczy zawartości 2"/>
          <p:cNvSpPr>
            <a:spLocks noGrp="1"/>
          </p:cNvSpPr>
          <p:nvPr>
            <p:ph idx="1"/>
          </p:nvPr>
        </p:nvSpPr>
        <p:spPr/>
        <p:txBody>
          <a:bodyPr>
            <a:normAutofit fontScale="92500" lnSpcReduction="20000"/>
          </a:bodyPr>
          <a:lstStyle/>
          <a:p>
            <a:r>
              <a:rPr lang="pl-PL" dirty="0"/>
              <a:t>Chopin na Majorce jest postacią bardzo znaną. To właśnie tutaj polski kompozytor wraz z George Sand, jej dwójką dzieci i pokojówką Amelią spędził zimę 1838-1839 (najpierw w stolicy wyspy – </a:t>
            </a:r>
            <a:r>
              <a:rPr lang="pl-PL" b="1" dirty="0"/>
              <a:t>Palma de </a:t>
            </a:r>
            <a:r>
              <a:rPr lang="pl-PL" b="1" dirty="0" err="1"/>
              <a:t>Mallorca</a:t>
            </a:r>
            <a:r>
              <a:rPr lang="pl-PL" dirty="0"/>
              <a:t> – a potem </a:t>
            </a:r>
            <a:r>
              <a:rPr lang="pl-PL" dirty="0" smtClean="0"/>
              <a:t>w mieście </a:t>
            </a:r>
            <a:r>
              <a:rPr lang="pl-PL" b="1" dirty="0" err="1" smtClean="0"/>
              <a:t>Valldemossa</a:t>
            </a:r>
            <a:r>
              <a:rPr lang="pl-PL" dirty="0"/>
              <a:t>, w otoczeniu gór </a:t>
            </a:r>
            <a:r>
              <a:rPr lang="pl-PL" b="1" dirty="0" err="1" smtClean="0"/>
              <a:t>Serra</a:t>
            </a:r>
            <a:r>
              <a:rPr lang="pl-PL" b="1" dirty="0" smtClean="0"/>
              <a:t> </a:t>
            </a:r>
            <a:r>
              <a:rPr lang="pl-PL" b="1" dirty="0"/>
              <a:t>de </a:t>
            </a:r>
            <a:r>
              <a:rPr lang="pl-PL" b="1" dirty="0" err="1"/>
              <a:t>Tramuntana</a:t>
            </a:r>
            <a:r>
              <a:rPr lang="pl-PL" dirty="0"/>
              <a:t>). Na Majorce artysta stworzył cykl swoich 24 preludiów – kompozycji uważanych za najpiękniejsze i najbardziej charakterystyczne dla całej jego twórczości.</a:t>
            </a:r>
            <a:endParaRPr lang="pl-PL" dirty="0"/>
          </a:p>
        </p:txBody>
      </p:sp>
    </p:spTree>
    <p:extLst>
      <p:ext uri="{BB962C8B-B14F-4D97-AF65-F5344CB8AC3E}">
        <p14:creationId xmlns:p14="http://schemas.microsoft.com/office/powerpoint/2010/main" val="421266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normAutofit fontScale="77500" lnSpcReduction="20000"/>
          </a:bodyPr>
          <a:lstStyle/>
          <a:p>
            <a:r>
              <a:rPr lang="pl-PL" dirty="0"/>
              <a:t>Majorka przywitała kochanków piękną pogodą i zachwyciła krajobrazem. Jednak początkowa idylla panująca na hiszpańskiej wyspie nie trwała długo. Podróż romantyczna, jak mówią o niej niektórzy, wkrótce zmieniła się w smutny i katastroficzny czas. Zima na Majorce obfitowała w deszcze i nie była tego roku przyjazna. Odbiło się to też na zdrowiu polskiego kompozytora. </a:t>
            </a:r>
            <a:r>
              <a:rPr lang="pl-PL" b="1" dirty="0"/>
              <a:t>Fryderyk Chopin na Majorce przeżył swój pierwszy atak gruźlicy,</a:t>
            </a:r>
            <a:r>
              <a:rPr lang="pl-PL" dirty="0"/>
              <a:t> a towarzyszące mu skrajne emocje targały nim tak mocno, że stały się bolesną inspiracją do skomponowanych przez niego preludiów.</a:t>
            </a:r>
          </a:p>
          <a:p>
            <a:r>
              <a:rPr lang="pl-PL" dirty="0"/>
              <a:t/>
            </a:r>
            <a:br>
              <a:rPr lang="pl-PL" dirty="0"/>
            </a:br>
            <a:endParaRPr lang="pl-PL" dirty="0"/>
          </a:p>
        </p:txBody>
      </p:sp>
    </p:spTree>
    <p:extLst>
      <p:ext uri="{BB962C8B-B14F-4D97-AF65-F5344CB8AC3E}">
        <p14:creationId xmlns:p14="http://schemas.microsoft.com/office/powerpoint/2010/main" val="290842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normAutofit fontScale="92500" lnSpcReduction="20000"/>
          </a:bodyPr>
          <a:lstStyle/>
          <a:p>
            <a:r>
              <a:rPr lang="pl-PL" dirty="0"/>
              <a:t>Stan zdrowia muzyka nie był jednak jego jedynym problemem. </a:t>
            </a:r>
            <a:r>
              <a:rPr lang="pl-PL" b="1" dirty="0"/>
              <a:t>Pianino, które miało dotrzeć do artysty z Europy zostało zagubione podczas podróży.</a:t>
            </a:r>
            <a:r>
              <a:rPr lang="pl-PL" dirty="0"/>
              <a:t> Gdy w końcu je odnaleziono, okazało się, że przed jego odbiorem konieczne będzie opłacenie wysokiego podatku. Ostatecznie, jak na ironię losu, Chopin stworzył jedne ze swoich najwybitniejszych dzieł nie na idealnie skonstruowanym do tego instrumencie, a na bardzo niedoskonałym </a:t>
            </a:r>
            <a:r>
              <a:rPr lang="pl-PL" dirty="0" err="1"/>
              <a:t>majorkańskim</a:t>
            </a:r>
            <a:r>
              <a:rPr lang="pl-PL" dirty="0"/>
              <a:t> pianinie, które akurat miał wtedy pod ręką</a:t>
            </a:r>
            <a:endParaRPr lang="pl-PL" dirty="0"/>
          </a:p>
        </p:txBody>
      </p:sp>
    </p:spTree>
    <p:extLst>
      <p:ext uri="{BB962C8B-B14F-4D97-AF65-F5344CB8AC3E}">
        <p14:creationId xmlns:p14="http://schemas.microsoft.com/office/powerpoint/2010/main" val="104363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normAutofit fontScale="92500" lnSpcReduction="20000"/>
          </a:bodyPr>
          <a:lstStyle/>
          <a:p>
            <a:r>
              <a:rPr lang="pl-PL" b="1" dirty="0"/>
              <a:t>O wielu innych problemach, z którymi borykała się para artystów pisała George Sand w książce „Zima na Majorce”.</a:t>
            </a:r>
            <a:r>
              <a:rPr lang="pl-PL" dirty="0"/>
              <a:t> Możemy przeczytać o tym także w listach, które pisarka wysyłała do Charlotty </a:t>
            </a:r>
            <a:r>
              <a:rPr lang="pl-PL" dirty="0" err="1"/>
              <a:t>Marliani</a:t>
            </a:r>
            <a:r>
              <a:rPr lang="pl-PL" dirty="0"/>
              <a:t> po powrocie pary do Francji: „Nareszcie we Francji […] Jeszcze miesiąc, a umarlibyśmy w Hiszpanii, i Chopin, i ja, on z melancholii i wstrętu, ja z gniewu i oburzenia. […] Nie pluje już krwią, sypia dobrze, kaszle mało, nade wszystko zaś jest we Francji! Może spać w łóżku, którego nie spalą dlatego, że w nim spał”.</a:t>
            </a:r>
            <a:endParaRPr lang="pl-PL" dirty="0"/>
          </a:p>
        </p:txBody>
      </p:sp>
    </p:spTree>
    <p:extLst>
      <p:ext uri="{BB962C8B-B14F-4D97-AF65-F5344CB8AC3E}">
        <p14:creationId xmlns:p14="http://schemas.microsoft.com/office/powerpoint/2010/main" val="146090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normAutofit fontScale="70000" lnSpcReduction="20000"/>
          </a:bodyPr>
          <a:lstStyle/>
          <a:p>
            <a:r>
              <a:rPr lang="pl-PL" dirty="0"/>
              <a:t>Po wizycie Chopina i Sand, dom w który mieszkał Chopin został opróżniony, a większość przedmiotów i wyposażenia domu – spalona przez mieszkańców </a:t>
            </a:r>
            <a:r>
              <a:rPr lang="pl-PL" b="1" dirty="0">
                <a:hlinkClick r:id="rId2"/>
              </a:rPr>
              <a:t>Majorki</a:t>
            </a:r>
            <a:r>
              <a:rPr lang="pl-PL" dirty="0"/>
              <a:t>. Wszystko to z powodu obawy przed zarażeniem gruźlicą.</a:t>
            </a:r>
          </a:p>
          <a:p>
            <a:r>
              <a:rPr lang="pl-PL" dirty="0"/>
              <a:t>Całkowitemu zniszczeniu pamiątek zapobiegł jedynie klasztor kartuzów w </a:t>
            </a:r>
            <a:r>
              <a:rPr lang="pl-PL" b="1" dirty="0" err="1">
                <a:hlinkClick r:id="rId3"/>
              </a:rPr>
              <a:t>Valldemossie</a:t>
            </a:r>
            <a:r>
              <a:rPr lang="pl-PL" b="1" dirty="0"/>
              <a:t> (Real </a:t>
            </a:r>
            <a:r>
              <a:rPr lang="pl-PL" b="1" dirty="0" err="1"/>
              <a:t>Cartuja</a:t>
            </a:r>
            <a:r>
              <a:rPr lang="pl-PL" b="1" dirty="0"/>
              <a:t> de </a:t>
            </a:r>
            <a:r>
              <a:rPr lang="pl-PL" b="1" dirty="0" err="1"/>
              <a:t>Jesus</a:t>
            </a:r>
            <a:r>
              <a:rPr lang="pl-PL" b="1" dirty="0"/>
              <a:t> de Nazaret).</a:t>
            </a:r>
            <a:r>
              <a:rPr lang="pl-PL" dirty="0"/>
              <a:t> Również w klasztorze kartuzów czeka na nas ekspozycja w Muzeum Fryderyka Chopina i George Sand (</a:t>
            </a:r>
            <a:r>
              <a:rPr lang="pl-PL" dirty="0" err="1"/>
              <a:t>Museo</a:t>
            </a:r>
            <a:r>
              <a:rPr lang="pl-PL" dirty="0"/>
              <a:t> </a:t>
            </a:r>
            <a:r>
              <a:rPr lang="pl-PL" dirty="0" err="1"/>
              <a:t>Frédéric</a:t>
            </a:r>
            <a:r>
              <a:rPr lang="pl-PL" dirty="0"/>
              <a:t> Chopin y George Sand). Zobaczymy na niej prawdziwe listy, rękopisy, szkice. Jednym z takich eksponatów jest list kompozytora do jego przyjaciela, Juliana Fontany.</a:t>
            </a:r>
          </a:p>
          <a:p>
            <a:r>
              <a:rPr lang="pl-PL" dirty="0"/>
              <a:t>Warto zobaczyć również znajdujące się tam </a:t>
            </a:r>
            <a:r>
              <a:rPr lang="pl-PL" dirty="0" err="1"/>
              <a:t>majorkańskie</a:t>
            </a:r>
            <a:r>
              <a:rPr lang="pl-PL" dirty="0"/>
              <a:t> pianino, które służyło Chopinowi do tworzenia kompozycji. </a:t>
            </a:r>
            <a:r>
              <a:rPr lang="pl-PL" b="1"/>
              <a:t>Jednym z ciekawszych eksponatów jest z kolei pukiel włosów kompozytora zachowany przez George Sand.</a:t>
            </a:r>
            <a:endParaRPr lang="pl-PL"/>
          </a:p>
          <a:p>
            <a:endParaRPr lang="pl-PL"/>
          </a:p>
        </p:txBody>
      </p:sp>
    </p:spTree>
    <p:extLst>
      <p:ext uri="{BB962C8B-B14F-4D97-AF65-F5344CB8AC3E}">
        <p14:creationId xmlns:p14="http://schemas.microsoft.com/office/powerpoint/2010/main" val="4126463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ergetyczny">
  <a:themeElements>
    <a:clrScheme name="Energetyczny">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Energetyczny">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nergetyczny">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26</TotalTime>
  <Words>205</Words>
  <Application>Microsoft Office PowerPoint</Application>
  <PresentationFormat>Pokaz na ekranie (4:3)</PresentationFormat>
  <Paragraphs>14</Paragraphs>
  <Slides>7</Slides>
  <Notes>0</Notes>
  <HiddenSlides>0</HiddenSlides>
  <MMClips>0</MMClips>
  <ScaleCrop>false</ScaleCrop>
  <HeadingPairs>
    <vt:vector size="4" baseType="variant">
      <vt:variant>
        <vt:lpstr>Motyw</vt:lpstr>
      </vt:variant>
      <vt:variant>
        <vt:i4>1</vt:i4>
      </vt:variant>
      <vt:variant>
        <vt:lpstr>Tytuły slajdów</vt:lpstr>
      </vt:variant>
      <vt:variant>
        <vt:i4>7</vt:i4>
      </vt:variant>
    </vt:vector>
  </HeadingPairs>
  <TitlesOfParts>
    <vt:vector size="8" baseType="lpstr">
      <vt:lpstr>Energetyczny</vt:lpstr>
      <vt:lpstr>Fryderyk Chopin</vt:lpstr>
      <vt:lpstr>Trochę informacji o Chopinie</vt:lpstr>
      <vt:lpstr>Życie rodzinne</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Fryderyk Chopin</dc:title>
  <dc:creator>Uczeń</dc:creator>
  <cp:lastModifiedBy>Uczeń</cp:lastModifiedBy>
  <cp:revision>3</cp:revision>
  <dcterms:created xsi:type="dcterms:W3CDTF">2022-04-29T09:06:39Z</dcterms:created>
  <dcterms:modified xsi:type="dcterms:W3CDTF">2022-04-29T09:32:50Z</dcterms:modified>
</cp:coreProperties>
</file>