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BCE0-4A64-4935-A0E9-D2007CEC38C4}" type="datetimeFigureOut">
              <a:rPr lang="bg-BG" smtClean="0"/>
              <a:t>16.6.2025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591D-5B1B-48A2-BF85-5409A623AE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303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F591D-5B1B-48A2-BF85-5409A623AE5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55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5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9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4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7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8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9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bg-BG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F45FDD-BC39-46AD-3F08-459A6F2F5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Приложение</a:t>
            </a:r>
            <a:r>
              <a:rPr lang="en-US" sz="2800" b="1" dirty="0"/>
              <a:t> </a:t>
            </a:r>
            <a:r>
              <a:rPr lang="en-US" sz="2800" b="1" dirty="0" err="1"/>
              <a:t>за</a:t>
            </a:r>
            <a:r>
              <a:rPr lang="en-US" sz="2800" b="1" dirty="0"/>
              <a:t> </a:t>
            </a:r>
            <a:r>
              <a:rPr lang="en-US" sz="2800" b="1" dirty="0" err="1"/>
              <a:t>управление</a:t>
            </a:r>
            <a:r>
              <a:rPr lang="en-US" sz="2800" b="1" dirty="0"/>
              <a:t> </a:t>
            </a:r>
            <a:r>
              <a:rPr lang="en-US" sz="2800" b="1" dirty="0" err="1"/>
              <a:t>на</a:t>
            </a:r>
            <a:r>
              <a:rPr lang="en-US" sz="2800" b="1" dirty="0"/>
              <a:t> </a:t>
            </a:r>
            <a:r>
              <a:rPr lang="en-US" sz="2800" b="1" dirty="0" err="1"/>
              <a:t>лични</a:t>
            </a:r>
            <a:r>
              <a:rPr lang="en-US" sz="2800" b="1" dirty="0"/>
              <a:t> </a:t>
            </a:r>
            <a:r>
              <a:rPr lang="en-US" sz="2800" b="1" dirty="0" err="1"/>
              <a:t>финанси</a:t>
            </a:r>
            <a:r>
              <a:rPr lang="en-US" sz="2800" b="1" dirty="0"/>
              <a:t>, </a:t>
            </a:r>
            <a:r>
              <a:rPr lang="en-US" sz="2800" b="1" dirty="0" err="1"/>
              <a:t>интегриращо</a:t>
            </a:r>
            <a:r>
              <a:rPr lang="en-US" sz="2800" b="1" dirty="0"/>
              <a:t> </a:t>
            </a:r>
            <a:r>
              <a:rPr lang="en-US" sz="2800" b="1" dirty="0" err="1"/>
              <a:t>базиран</a:t>
            </a:r>
            <a:r>
              <a:rPr lang="en-US" sz="2800" b="1" dirty="0"/>
              <a:t> </a:t>
            </a:r>
            <a:r>
              <a:rPr lang="en-US" sz="2800" b="1" dirty="0" err="1"/>
              <a:t>на</a:t>
            </a:r>
            <a:r>
              <a:rPr lang="en-US" sz="2800" b="1" dirty="0"/>
              <a:t> </a:t>
            </a:r>
            <a:r>
              <a:rPr lang="en-US" sz="2800" b="1" dirty="0" err="1"/>
              <a:t>изкуствен</a:t>
            </a:r>
            <a:r>
              <a:rPr lang="en-US" sz="2800" b="1" dirty="0"/>
              <a:t> </a:t>
            </a:r>
            <a:r>
              <a:rPr lang="en-US" sz="2800" b="1" dirty="0" err="1"/>
              <a:t>интелект</a:t>
            </a:r>
            <a:r>
              <a:rPr lang="en-US" sz="2800" b="1" dirty="0"/>
              <a:t> </a:t>
            </a:r>
            <a:r>
              <a:rPr lang="en-US" sz="2800" b="1" dirty="0" err="1"/>
              <a:t>асистент</a:t>
            </a:r>
            <a:r>
              <a:rPr lang="en-US" sz="2800" b="1" dirty="0"/>
              <a:t> - </a:t>
            </a:r>
            <a:r>
              <a:rPr lang="en-US" sz="2800" b="1" dirty="0" err="1"/>
              <a:t>FinEdge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D36614-ABC4-4815-98FC-C993A1BB4E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2" y="2556932"/>
            <a:ext cx="6256866" cy="33189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tabLst/>
            </a:pPr>
            <a:r>
              <a:rPr lang="bg-BG" altLang="bg-B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Дипломант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Васил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Паскалев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Ганев</a:t>
            </a:r>
            <a:endParaRPr kumimoji="0" lang="bg-BG" altLang="bg-BG" b="0" i="0" u="none" strike="noStrik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fontAlgn="base">
              <a:tabLst/>
            </a:pPr>
            <a:r>
              <a:rPr lang="bg-B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Факултетен номер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bg-BG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471221010</a:t>
            </a:r>
          </a:p>
          <a:p>
            <a:pPr marL="0" marR="0" lvl="0" indent="0" algn="l" fontAlgn="base">
              <a:tabLst/>
            </a:pPr>
            <a:r>
              <a:rPr lang="en-US" b="1" dirty="0" err="1"/>
              <a:t>Научен</a:t>
            </a:r>
            <a:r>
              <a:rPr lang="en-US" b="1" dirty="0"/>
              <a:t> </a:t>
            </a:r>
            <a:r>
              <a:rPr lang="bg-BG" b="1" dirty="0"/>
              <a:t> р</a:t>
            </a:r>
            <a:r>
              <a:rPr kumimoji="0" lang="en-US" altLang="bg-BG" b="1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ъководител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доц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 д-р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Златко</a:t>
            </a:r>
            <a:r>
              <a:rPr kumimoji="0" lang="en-US" altLang="bg-BG" b="0" i="0" u="none" strike="noStrik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0" lang="en-US" altLang="bg-BG" b="0" i="0" u="none" strike="noStrik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Захариев</a:t>
            </a:r>
            <a:endParaRPr lang="bg-BG" alt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fontAlgn="base">
              <a:tabLst/>
            </a:pPr>
            <a:r>
              <a:rPr lang="en-US" b="1" dirty="0" err="1"/>
              <a:t>Специалност</a:t>
            </a:r>
            <a:r>
              <a:rPr lang="en-US" dirty="0"/>
              <a:t>: </a:t>
            </a:r>
            <a:r>
              <a:rPr lang="en-US" dirty="0" err="1"/>
              <a:t>Информатика</a:t>
            </a:r>
            <a:r>
              <a:rPr lang="en-US" dirty="0"/>
              <a:t> и </a:t>
            </a:r>
            <a:r>
              <a:rPr lang="en-US" dirty="0" err="1"/>
              <a:t>софтуерни</a:t>
            </a:r>
            <a:r>
              <a:rPr lang="en-US" dirty="0"/>
              <a:t> </a:t>
            </a:r>
            <a:r>
              <a:rPr lang="en-US" dirty="0" err="1"/>
              <a:t>науки</a:t>
            </a:r>
            <a:r>
              <a:rPr lang="en-US" dirty="0"/>
              <a:t> </a:t>
            </a:r>
            <a:r>
              <a:rPr lang="en-US" b="1" dirty="0"/>
              <a:t>ОКС</a:t>
            </a:r>
            <a:r>
              <a:rPr lang="en-US" dirty="0"/>
              <a:t>: </a:t>
            </a:r>
            <a:r>
              <a:rPr lang="en-US" dirty="0" err="1"/>
              <a:t>Бакалавър</a:t>
            </a:r>
            <a:endParaRPr lang="bg-BG" dirty="0"/>
          </a:p>
        </p:txBody>
      </p:sp>
      <p:pic>
        <p:nvPicPr>
          <p:cNvPr id="3" name="Picture 2" descr="A close-up of a network&#10;&#10;AI-generated content may be incorrect.">
            <a:extLst>
              <a:ext uri="{FF2B5EF4-FFF2-40B4-BE49-F238E27FC236}">
                <a16:creationId xmlns:a16="http://schemas.microsoft.com/office/drawing/2014/main" id="{66C6415B-D623-949E-8C65-EA058960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165" r="6" b="6"/>
          <a:stretch>
            <a:fillRect/>
          </a:stretch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777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59B5-7FD7-237B-678E-5305AE49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Заключение и бъдещи планове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1BCF-04F5-6921-975B-B6A10F21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FinEdge е стабилна основа за надграждане и реална продуктова реализация. Сред планираните подобрения са:</a:t>
            </a:r>
          </a:p>
          <a:p>
            <a:r>
              <a:rPr lang="ru-RU" dirty="0"/>
              <a:t>Създаване на мобилно приложение чрез React Native</a:t>
            </a:r>
          </a:p>
          <a:p>
            <a:r>
              <a:rPr lang="ru-RU" dirty="0"/>
              <a:t>Автоматично преобразуване на валути (напр. лв. ↔ евро)</a:t>
            </a:r>
          </a:p>
          <a:p>
            <a:r>
              <a:rPr lang="ru-RU" dirty="0"/>
              <a:t>Имплементация на стандарти за уеб достъпност:</a:t>
            </a:r>
          </a:p>
          <a:p>
            <a:pPr lvl="1"/>
            <a:r>
              <a:rPr lang="ru-RU" dirty="0"/>
              <a:t>WCAG 2.2</a:t>
            </a:r>
          </a:p>
          <a:p>
            <a:pPr lvl="1"/>
            <a:r>
              <a:rPr lang="ru-RU" dirty="0"/>
              <a:t>Section 508</a:t>
            </a:r>
          </a:p>
          <a:p>
            <a:pPr lvl="1"/>
            <a:r>
              <a:rPr lang="ru-RU" dirty="0"/>
              <a:t>WAI-ARIA</a:t>
            </a:r>
          </a:p>
          <a:p>
            <a:r>
              <a:rPr lang="ru-RU" dirty="0"/>
              <a:t>Пускане на FinEdge като услуга за крайни потребители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bg-BG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3E8A-9FE1-ACF8-AC79-8174619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00" y="2722365"/>
            <a:ext cx="341782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Благодаря за вниманието!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blue shirt&#10;&#10;AI-generated content may be incorrect.">
            <a:extLst>
              <a:ext uri="{FF2B5EF4-FFF2-40B4-BE49-F238E27FC236}">
                <a16:creationId xmlns:a16="http://schemas.microsoft.com/office/drawing/2014/main" id="{F466E891-2F48-A16E-A835-0AB8DE68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6" y="609602"/>
            <a:ext cx="5587749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85F3-2B33-BB6C-FCF0-E3A9684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bg-BG" dirty="0"/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DB94-50CE-1D61-8014-85FB839E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05" y="2532889"/>
            <a:ext cx="6263640" cy="37673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b="1" dirty="0"/>
              <a:t>Защо създадох  </a:t>
            </a:r>
            <a:r>
              <a:rPr lang="en-US" b="1" dirty="0" err="1"/>
              <a:t>FinEdge</a:t>
            </a:r>
            <a:r>
              <a:rPr lang="en-US" b="1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FinEdge е създаден с мисията да помогне на хората да управляват личните си финанси по-лесно, по-интелигентно и по-осъзнато - с помощта на технологии и изкуствен интелект.</a:t>
            </a:r>
          </a:p>
          <a:p>
            <a:pPr marL="0" indent="0">
              <a:lnSpc>
                <a:spcPct val="100000"/>
              </a:lnSpc>
              <a:buNone/>
            </a:pPr>
            <a:endParaRPr lang="bg-BG" dirty="0"/>
          </a:p>
          <a:p>
            <a:pPr marL="0" indent="0">
              <a:lnSpc>
                <a:spcPct val="100000"/>
              </a:lnSpc>
              <a:buNone/>
            </a:pPr>
            <a:r>
              <a:rPr lang="bg-BG" b="1" dirty="0"/>
              <a:t>Какво е </a:t>
            </a:r>
            <a:r>
              <a:rPr lang="en-US" b="1" dirty="0" err="1"/>
              <a:t>FinEdge</a:t>
            </a:r>
            <a:r>
              <a:rPr lang="en-US" b="1" dirty="0"/>
              <a:t>? </a:t>
            </a:r>
            <a:endParaRPr lang="bg-BG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bg-BG" dirty="0"/>
              <a:t>Финансово приложение, с интегриран </a:t>
            </a:r>
            <a:r>
              <a:rPr lang="ru-RU" dirty="0"/>
              <a:t>AI асистент за:</a:t>
            </a:r>
          </a:p>
          <a:p>
            <a:pPr>
              <a:lnSpc>
                <a:spcPct val="100000"/>
              </a:lnSpc>
            </a:pPr>
            <a:r>
              <a:rPr lang="ru-RU" dirty="0"/>
              <a:t>Бюджетиране</a:t>
            </a:r>
          </a:p>
          <a:p>
            <a:pPr>
              <a:lnSpc>
                <a:spcPct val="100000"/>
              </a:lnSpc>
            </a:pPr>
            <a:r>
              <a:rPr lang="ru-RU" dirty="0"/>
              <a:t>Проследяване на транзакции</a:t>
            </a:r>
          </a:p>
          <a:p>
            <a:pPr>
              <a:lnSpc>
                <a:spcPct val="100000"/>
              </a:lnSpc>
            </a:pPr>
            <a:r>
              <a:rPr lang="ru-RU" dirty="0"/>
              <a:t>Автоматични анализи и препоръки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pic>
        <p:nvPicPr>
          <p:cNvPr id="21" name="Picture 20" descr="Cartoon characters holding a microphone&#10;&#10;AI-generated content may be incorrect.">
            <a:extLst>
              <a:ext uri="{FF2B5EF4-FFF2-40B4-BE49-F238E27FC236}">
                <a16:creationId xmlns:a16="http://schemas.microsoft.com/office/drawing/2014/main" id="{A8B5C433-1CF3-C06C-5C47-982A47D4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05" y="1985387"/>
            <a:ext cx="4364590" cy="35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CF81-1488-BFF3-2BF7-06A0B423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целева аудитория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B25B-859A-FCF0-09D4-1A4E6D3F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Целта на FinEdge е да предостави лесен и ефективен начин за управление на личните финанси, чрез автоматизация, визуални отчети и интелигентна подкрепа от AI асистент.</a:t>
            </a:r>
          </a:p>
          <a:p>
            <a:pPr marL="0" indent="0">
              <a:buNone/>
            </a:pPr>
            <a:r>
              <a:rPr lang="ru-RU"/>
              <a:t>Приложението е насочено към всякакви потребители – от студенти до работещи хора, които търсят ясен интерфейс, персонализирани съвети и възможност да следят, анализират и подобряват своите финансови навици без излишно усложнение.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9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5186-F247-18DF-5566-970C41D6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318683"/>
            <a:ext cx="11004550" cy="11260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Предимства</a:t>
            </a:r>
            <a:r>
              <a:rPr lang="en-US" sz="4000" dirty="0"/>
              <a:t> </a:t>
            </a:r>
            <a:r>
              <a:rPr lang="en-US" sz="4000" dirty="0" err="1"/>
              <a:t>на</a:t>
            </a:r>
            <a:r>
              <a:rPr lang="en-US" sz="4000" dirty="0"/>
              <a:t> </a:t>
            </a:r>
            <a:r>
              <a:rPr lang="en-US" sz="4000" dirty="0" err="1"/>
              <a:t>FinEdge</a:t>
            </a:r>
            <a:r>
              <a:rPr lang="en-US" sz="4000" dirty="0"/>
              <a:t> </a:t>
            </a:r>
            <a:r>
              <a:rPr lang="en-US" sz="4000" dirty="0" err="1"/>
              <a:t>спрямо</a:t>
            </a:r>
            <a:r>
              <a:rPr lang="en-US" sz="4000" dirty="0"/>
              <a:t> </a:t>
            </a:r>
            <a:r>
              <a:rPr lang="en-US" sz="4000" dirty="0" err="1"/>
              <a:t>подобни</a:t>
            </a:r>
            <a:r>
              <a:rPr lang="en-US" sz="4000" dirty="0"/>
              <a:t> </a:t>
            </a:r>
            <a:r>
              <a:rPr lang="en-US" sz="4000" dirty="0" err="1"/>
              <a:t>продукти</a:t>
            </a:r>
            <a:br>
              <a:rPr lang="bg-BG" sz="3100" dirty="0"/>
            </a:br>
            <a:endParaRPr lang="bg-BG" sz="31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04BFE-86BD-3CEA-995B-978546C3E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42466"/>
              </p:ext>
            </p:extLst>
          </p:nvPr>
        </p:nvGraphicFramePr>
        <p:xfrm>
          <a:off x="787398" y="3060700"/>
          <a:ext cx="10617203" cy="301786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2356572">
                  <a:extLst>
                    <a:ext uri="{9D8B030D-6E8A-4147-A177-3AD203B41FA5}">
                      <a16:colId xmlns:a16="http://schemas.microsoft.com/office/drawing/2014/main" val="3256335788"/>
                    </a:ext>
                  </a:extLst>
                </a:gridCol>
                <a:gridCol w="1478830">
                  <a:extLst>
                    <a:ext uri="{9D8B030D-6E8A-4147-A177-3AD203B41FA5}">
                      <a16:colId xmlns:a16="http://schemas.microsoft.com/office/drawing/2014/main" val="3492134799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4981603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40369525"/>
                    </a:ext>
                  </a:extLst>
                </a:gridCol>
                <a:gridCol w="3797301">
                  <a:extLst>
                    <a:ext uri="{9D8B030D-6E8A-4147-A177-3AD203B41FA5}">
                      <a16:colId xmlns:a16="http://schemas.microsoft.com/office/drawing/2014/main" val="670398288"/>
                    </a:ext>
                  </a:extLst>
                </a:gridCol>
              </a:tblGrid>
              <a:tr h="603573">
                <a:tc>
                  <a:txBody>
                    <a:bodyPr/>
                    <a:lstStyle/>
                    <a:p>
                      <a:r>
                        <a:rPr lang="bg-BG" sz="2000" dirty="0"/>
                        <a:t>Продукт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FinEdge</a:t>
                      </a:r>
                      <a:endParaRPr lang="en-US" sz="2000" dirty="0"/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Spendee</a:t>
                      </a:r>
                      <a:endParaRPr lang="en-US" sz="2000" dirty="0"/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Monefy</a:t>
                      </a:r>
                      <a:endParaRPr lang="en-US" sz="2000" dirty="0"/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1Money</a:t>
                      </a:r>
                    </a:p>
                  </a:txBody>
                  <a:tcPr marL="146990" marR="146990" marT="73495" marB="73495" anchor="ctr"/>
                </a:tc>
                <a:extLst>
                  <a:ext uri="{0D108BD9-81ED-4DB2-BD59-A6C34878D82A}">
                    <a16:rowId xmlns:a16="http://schemas.microsoft.com/office/drawing/2014/main" val="2497708765"/>
                  </a:ext>
                </a:extLst>
              </a:tr>
              <a:tr h="603573">
                <a:tc>
                  <a:txBody>
                    <a:bodyPr/>
                    <a:lstStyle/>
                    <a:p>
                      <a:r>
                        <a:rPr lang="en-US" sz="2000" dirty="0"/>
                        <a:t>AI </a:t>
                      </a:r>
                      <a:r>
                        <a:rPr lang="bg-BG" sz="2000" dirty="0"/>
                        <a:t>асистент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❌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❌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/>
                        <a:t>❌</a:t>
                      </a:r>
                    </a:p>
                  </a:txBody>
                  <a:tcPr marL="146990" marR="146990" marT="73495" marB="73495" anchor="ctr"/>
                </a:tc>
                <a:extLst>
                  <a:ext uri="{0D108BD9-81ED-4DB2-BD59-A6C34878D82A}">
                    <a16:rowId xmlns:a16="http://schemas.microsoft.com/office/drawing/2014/main" val="2503693031"/>
                  </a:ext>
                </a:extLst>
              </a:tr>
              <a:tr h="603573">
                <a:tc>
                  <a:txBody>
                    <a:bodyPr/>
                    <a:lstStyle/>
                    <a:p>
                      <a:r>
                        <a:rPr lang="bg-BG" sz="2000" dirty="0"/>
                        <a:t>Анализи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Ограничено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/>
                        <a:t>❌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Ограничено</a:t>
                      </a:r>
                    </a:p>
                  </a:txBody>
                  <a:tcPr marL="146990" marR="146990" marT="73495" marB="73495" anchor="ctr"/>
                </a:tc>
                <a:extLst>
                  <a:ext uri="{0D108BD9-81ED-4DB2-BD59-A6C34878D82A}">
                    <a16:rowId xmlns:a16="http://schemas.microsoft.com/office/drawing/2014/main" val="4230752338"/>
                  </a:ext>
                </a:extLst>
              </a:tr>
              <a:tr h="603573">
                <a:tc>
                  <a:txBody>
                    <a:bodyPr/>
                    <a:lstStyle/>
                    <a:p>
                      <a:r>
                        <a:rPr lang="bg-BG" sz="2000"/>
                        <a:t>Поддръжка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Свален от </a:t>
                      </a:r>
                      <a:r>
                        <a:rPr lang="en-US" sz="2000" dirty="0"/>
                        <a:t>Google play/App store</a:t>
                      </a:r>
                      <a:endParaRPr lang="bg-BG" sz="2000" dirty="0"/>
                    </a:p>
                  </a:txBody>
                  <a:tcPr marL="146990" marR="146990" marT="73495" marB="73495" anchor="ctr"/>
                </a:tc>
                <a:extLst>
                  <a:ext uri="{0D108BD9-81ED-4DB2-BD59-A6C34878D82A}">
                    <a16:rowId xmlns:a16="http://schemas.microsoft.com/office/drawing/2014/main" val="2917266848"/>
                  </a:ext>
                </a:extLst>
              </a:tr>
              <a:tr h="603573">
                <a:tc>
                  <a:txBody>
                    <a:bodyPr/>
                    <a:lstStyle/>
                    <a:p>
                      <a:r>
                        <a:rPr lang="en-US" sz="2000"/>
                        <a:t>UI/UX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/>
                        <a:t>❌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/>
                        <a:t>✅</a:t>
                      </a:r>
                    </a:p>
                  </a:txBody>
                  <a:tcPr marL="146990" marR="146990" marT="73495" marB="73495" anchor="ctr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✅</a:t>
                      </a:r>
                    </a:p>
                  </a:txBody>
                  <a:tcPr marL="146990" marR="146990" marT="73495" marB="73495" anchor="ctr"/>
                </a:tc>
                <a:extLst>
                  <a:ext uri="{0D108BD9-81ED-4DB2-BD59-A6C34878D82A}">
                    <a16:rowId xmlns:a16="http://schemas.microsoft.com/office/drawing/2014/main" val="351854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5B6-55DB-65B1-21D4-64AC8F5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 и среди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829-3109-67E1-B7B5-871BE972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Следните технологии са използвани за създаването на </a:t>
            </a:r>
            <a:r>
              <a:rPr lang="en-US" dirty="0" err="1"/>
              <a:t>FinEdge</a:t>
            </a:r>
            <a:r>
              <a:rPr lang="bg-BG" dirty="0"/>
              <a:t>:</a:t>
            </a:r>
          </a:p>
          <a:p>
            <a:r>
              <a:rPr lang="bg-BG" b="1" dirty="0"/>
              <a:t>Сървърна част</a:t>
            </a:r>
            <a:r>
              <a:rPr lang="en-US" dirty="0"/>
              <a:t>: .NET Core, Entity Framework, OpenAI API</a:t>
            </a:r>
          </a:p>
          <a:p>
            <a:r>
              <a:rPr lang="bg-BG" b="1" dirty="0"/>
              <a:t>Клиентска част</a:t>
            </a:r>
            <a:r>
              <a:rPr lang="en-US" dirty="0"/>
              <a:t>: React, TypeScript, Tailwind, </a:t>
            </a:r>
            <a:r>
              <a:rPr lang="en-US" dirty="0" err="1"/>
              <a:t>KendoReact</a:t>
            </a:r>
            <a:endParaRPr lang="en-US" dirty="0"/>
          </a:p>
          <a:p>
            <a:r>
              <a:rPr lang="bg-BG" b="1" dirty="0"/>
              <a:t>База данни</a:t>
            </a:r>
            <a:r>
              <a:rPr lang="bg-BG" dirty="0"/>
              <a:t>: </a:t>
            </a:r>
            <a:r>
              <a:rPr lang="en-US" dirty="0"/>
              <a:t>SQL Server</a:t>
            </a:r>
            <a:r>
              <a:rPr lang="bg-BG" dirty="0"/>
              <a:t>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Тези технологии осигуряват бърза работа, сигурност</a:t>
            </a:r>
            <a:r>
              <a:rPr lang="en-US" dirty="0"/>
              <a:t>,</a:t>
            </a:r>
            <a:r>
              <a:rPr lang="bg-BG" dirty="0"/>
              <a:t> гъвкавост</a:t>
            </a:r>
            <a:r>
              <a:rPr lang="en-US" dirty="0"/>
              <a:t> </a:t>
            </a:r>
            <a:r>
              <a:rPr lang="bg-BG" dirty="0"/>
              <a:t>и лесно надграждане над проекта за бъдещи подобрения.</a:t>
            </a:r>
          </a:p>
          <a:p>
            <a:endParaRPr lang="bg-B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B50075-7BC7-BBBC-B497-511D89E1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313" y="-260687"/>
            <a:ext cx="1784040" cy="178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wnload React Logo in SVG Vector or PNG File Format - Logo.wine">
            <a:extLst>
              <a:ext uri="{FF2B5EF4-FFF2-40B4-BE49-F238E27FC236}">
                <a16:creationId xmlns:a16="http://schemas.microsoft.com/office/drawing/2014/main" id="{24F82919-4B2F-8F6B-3E36-9660D27F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90" y="1363330"/>
            <a:ext cx="3263476" cy="21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BC47004-41B0-5EDF-C0F2-C7197238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7703">
            <a:off x="10685258" y="558151"/>
            <a:ext cx="1486191" cy="90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penai&quot; Icon - Download for free – Iconduck">
            <a:extLst>
              <a:ext uri="{FF2B5EF4-FFF2-40B4-BE49-F238E27FC236}">
                <a16:creationId xmlns:a16="http://schemas.microsoft.com/office/drawing/2014/main" id="{ADE2055D-BFA8-FD1B-B037-B9BF9327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27" y="1458211"/>
            <a:ext cx="1211873" cy="122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endo React Snippets - Visual Studio Marketplace">
            <a:extLst>
              <a:ext uri="{FF2B5EF4-FFF2-40B4-BE49-F238E27FC236}">
                <a16:creationId xmlns:a16="http://schemas.microsoft.com/office/drawing/2014/main" id="{8C2AE091-5C17-B19C-06A7-24EE9A0E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58" y="384048"/>
            <a:ext cx="1405970" cy="142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6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40E-DEC2-8CF2-5B1A-44928B39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A5BA-3CD1-BF67-4978-9C7C7CFF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Приложението позволява:</a:t>
            </a:r>
          </a:p>
          <a:p>
            <a:r>
              <a:rPr lang="ru-RU" dirty="0"/>
              <a:t>Създаване и управление на акаунти, категории и транзакции</a:t>
            </a:r>
          </a:p>
          <a:p>
            <a:r>
              <a:rPr lang="ru-RU" dirty="0"/>
              <a:t>Визуализация чрез графики,</a:t>
            </a:r>
            <a:r>
              <a:rPr lang="en-US" dirty="0"/>
              <a:t> </a:t>
            </a:r>
            <a:r>
              <a:rPr lang="bg-BG" dirty="0"/>
              <a:t>таблици</a:t>
            </a:r>
            <a:r>
              <a:rPr lang="ru-RU" dirty="0"/>
              <a:t> и отчети</a:t>
            </a:r>
          </a:p>
          <a:p>
            <a:r>
              <a:rPr lang="ru-RU" dirty="0"/>
              <a:t>Избор на финансови методологии според нуждите на потребителя.</a:t>
            </a:r>
          </a:p>
          <a:p>
            <a:pPr marL="0" indent="0">
              <a:buNone/>
            </a:pPr>
            <a:r>
              <a:rPr lang="ru-RU" dirty="0"/>
              <a:t>Потребителят също така може да получи персонализирани съвети от AI, базирани на неговите данни</a:t>
            </a:r>
            <a:r>
              <a:rPr lang="bg-BG" dirty="0"/>
              <a:t>, методология и начини на харчене.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8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bg-B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FFCAF-9CD3-F8B8-2CBF-1912D9B9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bg-BG" sz="2800">
                <a:solidFill>
                  <a:srgbClr val="262626"/>
                </a:solidFill>
              </a:rPr>
              <a:t>Интеграция с </a:t>
            </a:r>
            <a:r>
              <a:rPr lang="en-US" sz="2800">
                <a:solidFill>
                  <a:srgbClr val="262626"/>
                </a:solidFill>
              </a:rPr>
              <a:t>OpenAI API</a:t>
            </a:r>
            <a:endParaRPr lang="bg-BG" sz="2800">
              <a:solidFill>
                <a:srgbClr val="262626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021F-9F59-8764-A4DE-D098FC6B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1" y="2493774"/>
            <a:ext cx="4123608" cy="33820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200" dirty="0">
                <a:solidFill>
                  <a:srgbClr val="262626"/>
                </a:solidFill>
                <a:latin typeface="Garamond (Body)"/>
              </a:rPr>
              <a:t>Една от най-силните страни на FinEdge е вградената интеграция с OpenAI API, използваща модела GPT-4o, която превръща приложението в интелигентен финансов съветник.</a:t>
            </a:r>
          </a:p>
          <a:p>
            <a:pPr>
              <a:lnSpc>
                <a:spcPct val="90000"/>
              </a:lnSpc>
            </a:pPr>
            <a:r>
              <a:rPr lang="bg-BG" altLang="bg-BG" sz="1200" dirty="0">
                <a:solidFill>
                  <a:srgbClr val="262626"/>
                </a:solidFill>
                <a:latin typeface="Garamond (Body)"/>
              </a:rPr>
              <a:t>Системата събира структурирана информация от акаунтите, транзакциите и избраната методология на потребителя (напр. 50/30/20 правило).</a:t>
            </a:r>
          </a:p>
          <a:p>
            <a:pPr>
              <a:lnSpc>
                <a:spcPct val="90000"/>
              </a:lnSpc>
            </a:pPr>
            <a:r>
              <a:rPr lang="bg-BG" altLang="bg-BG" sz="1200" dirty="0">
                <a:solidFill>
                  <a:srgbClr val="262626"/>
                </a:solidFill>
                <a:latin typeface="Garamond (Body)"/>
              </a:rPr>
              <a:t>Тези данни се сериализират и изпращат като prompt към AI модела, заедно с инструкции за стил и обхват на отговора.</a:t>
            </a:r>
          </a:p>
          <a:p>
            <a:pPr>
              <a:lnSpc>
                <a:spcPct val="90000"/>
              </a:lnSpc>
            </a:pPr>
            <a:r>
              <a:rPr lang="bg-BG" altLang="bg-BG" sz="1200" dirty="0">
                <a:solidFill>
                  <a:srgbClr val="262626"/>
                </a:solidFill>
                <a:latin typeface="Garamond (Body)"/>
              </a:rPr>
              <a:t>GPT-4o анализира поведението на потребителя и връща персонализирана препоръка – кратка, ясна и приложима.</a:t>
            </a:r>
          </a:p>
          <a:p>
            <a:pPr algn="ctr">
              <a:lnSpc>
                <a:spcPct val="90000"/>
              </a:lnSpc>
            </a:pPr>
            <a:endParaRPr lang="bg-BG" altLang="bg-BG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bg-BG" altLang="bg-BG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bg-BG" altLang="bg-BG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bg-BG" altLang="bg-BG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bg-BG" altLang="bg-BG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bg-BG" sz="1200" dirty="0">
              <a:solidFill>
                <a:srgbClr val="262626"/>
              </a:solidFill>
            </a:endParaRPr>
          </a:p>
        </p:txBody>
      </p:sp>
      <p:pic>
        <p:nvPicPr>
          <p:cNvPr id="7" name="Picture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BEC725A3-C414-BDAD-8A94-DBBCE91B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798" y="2493774"/>
            <a:ext cx="6389261" cy="2204293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8234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bg-B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F4198A-6755-1949-C978-9E50B9788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r="2" b="2"/>
          <a:stretch>
            <a:fillRect/>
          </a:stretch>
        </p:blipFill>
        <p:spPr>
          <a:xfrm>
            <a:off x="713615" y="1050517"/>
            <a:ext cx="3751262" cy="4995142"/>
          </a:xfrm>
          <a:prstGeom prst="rect">
            <a:avLst/>
          </a:prstGeom>
        </p:spPr>
      </p:pic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7757DE-F0B3-B273-1536-2B5749F39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5" r="8" b="8"/>
          <a:stretch>
            <a:fillRect/>
          </a:stretch>
        </p:blipFill>
        <p:spPr>
          <a:xfrm>
            <a:off x="4637440" y="1204075"/>
            <a:ext cx="6952828" cy="461547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70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72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54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1AE44-59E2-0EFA-AE81-C45E1B07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bg-BG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9551823-D060-496F-8D15-1072997F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1BDC95-9380-4966-9241-C0F3F62B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555BD6-C89B-4F2E-8FC8-21AF24E9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DB84EDE-EE4C-4E69-8BB0-C8E0CFEEC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66" name="Rounded Rectangle 21">
              <a:extLst>
                <a:ext uri="{FF2B5EF4-FFF2-40B4-BE49-F238E27FC236}">
                  <a16:creationId xmlns:a16="http://schemas.microsoft.com/office/drawing/2014/main" id="{F3C107A9-C3E1-4099-ABCB-755EEF64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34B7F6D-B60A-4983-B3BC-7997CB70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68" name="Rounded Rectangle 27">
              <a:extLst>
                <a:ext uri="{FF2B5EF4-FFF2-40B4-BE49-F238E27FC236}">
                  <a16:creationId xmlns:a16="http://schemas.microsoft.com/office/drawing/2014/main" id="{C7BF12CA-CD41-454F-A36E-952A2233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8351E39-8B6F-49F6-B117-927C58EE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9FBBA4-04C6-33CF-8CD2-C58864B44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" y="671208"/>
            <a:ext cx="4349633" cy="572320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0FF862-8FB5-F784-5443-1F3FB9E96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28" y="1128847"/>
            <a:ext cx="6596185" cy="46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464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Garamond</vt:lpstr>
      <vt:lpstr>Garamond (Body)</vt:lpstr>
      <vt:lpstr>Organic</vt:lpstr>
      <vt:lpstr>Приложение за управление на лични финанси, интегриращо базиран на изкуствен интелект асистент - FinEdge</vt:lpstr>
      <vt:lpstr>Въведение</vt:lpstr>
      <vt:lpstr>Цел и целева аудитория</vt:lpstr>
      <vt:lpstr>Предимства на FinEdge спрямо подобни продукти </vt:lpstr>
      <vt:lpstr>Технологии и среди</vt:lpstr>
      <vt:lpstr>Основни функционалности</vt:lpstr>
      <vt:lpstr>Интеграция с OpenAI API</vt:lpstr>
      <vt:lpstr>PowerPoint Presentation</vt:lpstr>
      <vt:lpstr>PowerPoint Presentation</vt:lpstr>
      <vt:lpstr>Заключение и бъдещи планове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 Ganev</dc:creator>
  <cp:lastModifiedBy>Vasil Ganev</cp:lastModifiedBy>
  <cp:revision>31</cp:revision>
  <dcterms:created xsi:type="dcterms:W3CDTF">2025-06-09T17:59:53Z</dcterms:created>
  <dcterms:modified xsi:type="dcterms:W3CDTF">2025-06-16T11:38:28Z</dcterms:modified>
</cp:coreProperties>
</file>