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708E5-91F0-284F-02C9-FE5369EE3CE3}" v="151" dt="2024-01-23T18:24:37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3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8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2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675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2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6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2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2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0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0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4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0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6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1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6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195" y="804672"/>
            <a:ext cx="3690692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>
                <a:latin typeface="+mj-lt"/>
                <a:ea typeface="+mj-ea"/>
                <a:cs typeface="+mj-cs"/>
              </a:rPr>
              <a:t>Πα</a:t>
            </a:r>
            <a:r>
              <a:rPr lang="en-US" sz="4200" b="0" i="0" kern="1200" err="1">
                <a:latin typeface="+mj-lt"/>
                <a:ea typeface="+mj-ea"/>
                <a:cs typeface="+mj-cs"/>
              </a:rPr>
              <a:t>ρουσί</a:t>
            </a:r>
            <a:r>
              <a:rPr lang="en-US" sz="4200" b="0" i="0" kern="1200">
                <a:latin typeface="+mj-lt"/>
                <a:ea typeface="+mj-ea"/>
                <a:cs typeface="+mj-cs"/>
              </a:rPr>
              <a:t>α</a:t>
            </a:r>
            <a:r>
              <a:rPr lang="en-US" sz="4200" b="0" i="0" kern="1200" err="1">
                <a:latin typeface="+mj-lt"/>
                <a:ea typeface="+mj-ea"/>
                <a:cs typeface="+mj-cs"/>
              </a:rPr>
              <a:t>ση</a:t>
            </a:r>
            <a:r>
              <a:rPr lang="en-US" sz="4200" b="0" i="0" kern="1200"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err="1">
                <a:latin typeface="+mj-lt"/>
                <a:ea typeface="+mj-ea"/>
                <a:cs typeface="+mj-cs"/>
              </a:rPr>
              <a:t>γι</a:t>
            </a:r>
            <a:r>
              <a:rPr lang="en-US" sz="4200" b="0" i="0" kern="1200">
                <a:latin typeface="+mj-lt"/>
                <a:ea typeface="+mj-ea"/>
                <a:cs typeface="+mj-cs"/>
              </a:rPr>
              <a:t>α </a:t>
            </a:r>
            <a:r>
              <a:rPr lang="en-US" sz="4200" b="0" i="0" kern="1200" err="1">
                <a:latin typeface="+mj-lt"/>
                <a:ea typeface="+mj-ea"/>
                <a:cs typeface="+mj-cs"/>
              </a:rPr>
              <a:t>το</a:t>
            </a:r>
            <a:r>
              <a:rPr lang="en-US" sz="4200" b="0" i="0" kern="1200"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err="1">
                <a:latin typeface="+mj-lt"/>
                <a:ea typeface="+mj-ea"/>
                <a:cs typeface="+mj-cs"/>
              </a:rPr>
              <a:t>μάθημ</a:t>
            </a:r>
            <a:r>
              <a:rPr lang="en-US" sz="4200" b="0" i="0" kern="1200">
                <a:latin typeface="+mj-lt"/>
                <a:ea typeface="+mj-ea"/>
                <a:cs typeface="+mj-cs"/>
              </a:rPr>
              <a:t>α "</a:t>
            </a:r>
            <a:r>
              <a:rPr lang="en-US" sz="4200" b="0" i="0" kern="1200" err="1">
                <a:latin typeface="+mj-lt"/>
                <a:ea typeface="+mj-ea"/>
                <a:cs typeface="+mj-cs"/>
              </a:rPr>
              <a:t>Κοινωνικά</a:t>
            </a:r>
            <a:r>
              <a:rPr lang="en-US" sz="4200" b="0" i="0" kern="1200">
                <a:latin typeface="+mj-lt"/>
                <a:ea typeface="+mj-ea"/>
                <a:cs typeface="+mj-cs"/>
              </a:rPr>
              <a:t> και </a:t>
            </a:r>
            <a:r>
              <a:rPr lang="en-US" sz="4200" b="0" i="0" kern="1200" err="1">
                <a:latin typeface="+mj-lt"/>
                <a:ea typeface="+mj-ea"/>
                <a:cs typeface="+mj-cs"/>
              </a:rPr>
              <a:t>Νομικά</a:t>
            </a:r>
            <a:r>
              <a:rPr lang="en-US" sz="4200" b="0" i="0" kern="1200"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err="1">
                <a:latin typeface="+mj-lt"/>
                <a:ea typeface="+mj-ea"/>
                <a:cs typeface="+mj-cs"/>
              </a:rPr>
              <a:t>Θέμ</a:t>
            </a:r>
            <a:r>
              <a:rPr lang="en-US" sz="4200" b="0" i="0" kern="1200">
                <a:latin typeface="+mj-lt"/>
                <a:ea typeface="+mj-ea"/>
                <a:cs typeface="+mj-cs"/>
              </a:rPr>
              <a:t>ατα </a:t>
            </a:r>
            <a:r>
              <a:rPr lang="en-US" sz="4200" b="0" i="0" kern="1200" err="1">
                <a:latin typeface="+mj-lt"/>
                <a:ea typeface="+mj-ea"/>
                <a:cs typeface="+mj-cs"/>
              </a:rPr>
              <a:t>των</a:t>
            </a:r>
            <a:r>
              <a:rPr lang="en-US" sz="4200" b="0" i="0" kern="1200">
                <a:latin typeface="+mj-lt"/>
                <a:ea typeface="+mj-ea"/>
                <a:cs typeface="+mj-cs"/>
              </a:rPr>
              <a:t> ΤΠΕ"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Clr>
                <a:srgbClr val="8AD0D6"/>
              </a:buClr>
              <a:buFont typeface="Arial" charset="2"/>
              <a:buChar char="•"/>
            </a:pPr>
            <a:r>
              <a:rPr lang="en-US">
                <a:solidFill>
                  <a:schemeClr val="tx1"/>
                </a:solidFill>
              </a:rPr>
              <a:t>Κα</a:t>
            </a:r>
            <a:r>
              <a:rPr lang="en-US" err="1">
                <a:solidFill>
                  <a:schemeClr val="tx1"/>
                </a:solidFill>
              </a:rPr>
              <a:t>θηγητρι</a:t>
            </a:r>
            <a:r>
              <a:rPr lang="en-US">
                <a:solidFill>
                  <a:schemeClr val="tx1"/>
                </a:solidFill>
              </a:rPr>
              <a:t>α : </a:t>
            </a:r>
            <a:r>
              <a:rPr lang="en-US" err="1">
                <a:solidFill>
                  <a:schemeClr val="tx1"/>
                </a:solidFill>
              </a:rPr>
              <a:t>ελενη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χριστο</a:t>
            </a:r>
            <a:r>
              <a:rPr lang="en-US">
                <a:solidFill>
                  <a:schemeClr val="tx1"/>
                </a:solidFill>
              </a:rPr>
              <a:t>π</a:t>
            </a:r>
            <a:r>
              <a:rPr lang="en-US" err="1">
                <a:solidFill>
                  <a:schemeClr val="tx1"/>
                </a:solidFill>
              </a:rPr>
              <a:t>ουλου</a:t>
            </a:r>
          </a:p>
          <a:p>
            <a:pPr marL="342900" indent="-342900">
              <a:buFont typeface="Arial" charset="2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 algn="l">
              <a:buClr>
                <a:srgbClr val="8AD0D6"/>
              </a:buClr>
              <a:buFont typeface="Arial" charset="2"/>
              <a:buChar char="•"/>
            </a:pPr>
            <a:r>
              <a:rPr lang="en-US" cap="all" err="1">
                <a:solidFill>
                  <a:schemeClr val="tx1"/>
                </a:solidFill>
              </a:rPr>
              <a:t>Των</a:t>
            </a:r>
            <a:r>
              <a:rPr lang="en-US" cap="all">
                <a:solidFill>
                  <a:schemeClr val="tx1"/>
                </a:solidFill>
              </a:rPr>
              <a:t> </a:t>
            </a:r>
            <a:r>
              <a:rPr lang="en-US" cap="all" err="1">
                <a:solidFill>
                  <a:schemeClr val="tx1"/>
                </a:solidFill>
              </a:rPr>
              <a:t>φοιτητών</a:t>
            </a:r>
            <a:r>
              <a:rPr lang="en-US" cap="all">
                <a:solidFill>
                  <a:schemeClr val="tx1"/>
                </a:solidFill>
              </a:rPr>
              <a:t> : 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Arial" charset="2"/>
              <a:buChar char="•"/>
            </a:pPr>
            <a:r>
              <a:rPr lang="en-US" err="1">
                <a:solidFill>
                  <a:schemeClr val="tx1"/>
                </a:solidFill>
              </a:rPr>
              <a:t>Αλεξ</a:t>
            </a:r>
            <a:r>
              <a:rPr lang="en-US">
                <a:solidFill>
                  <a:schemeClr val="tx1"/>
                </a:solidFill>
              </a:rPr>
              <a:t>α</a:t>
            </a:r>
            <a:r>
              <a:rPr lang="en-US" err="1">
                <a:solidFill>
                  <a:schemeClr val="tx1"/>
                </a:solidFill>
              </a:rPr>
              <a:t>νδρου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γι</a:t>
            </a:r>
            <a:r>
              <a:rPr lang="en-US">
                <a:solidFill>
                  <a:schemeClr val="tx1"/>
                </a:solidFill>
              </a:rPr>
              <a:t>α</a:t>
            </a:r>
            <a:r>
              <a:rPr lang="en-US" err="1">
                <a:solidFill>
                  <a:schemeClr val="tx1"/>
                </a:solidFill>
              </a:rPr>
              <a:t>νκουλη</a:t>
            </a:r>
            <a:r>
              <a:rPr lang="en-US">
                <a:solidFill>
                  <a:schemeClr val="tx1"/>
                </a:solidFill>
              </a:rPr>
              <a:t> αμπ2020134</a:t>
            </a:r>
          </a:p>
          <a:p>
            <a:pPr marL="342900" indent="-342900">
              <a:buFont typeface="Arial" charset="2"/>
              <a:buChar char="•"/>
            </a:pPr>
            <a:r>
              <a:rPr lang="en-US" err="1">
                <a:solidFill>
                  <a:schemeClr val="tx1"/>
                </a:solidFill>
              </a:rPr>
              <a:t>Ιω</a:t>
            </a:r>
            <a:r>
              <a:rPr lang="en-US">
                <a:solidFill>
                  <a:schemeClr val="tx1"/>
                </a:solidFill>
              </a:rPr>
              <a:t>α</a:t>
            </a:r>
            <a:r>
              <a:rPr lang="en-US" err="1">
                <a:solidFill>
                  <a:schemeClr val="tx1"/>
                </a:solidFill>
              </a:rPr>
              <a:t>ννη</a:t>
            </a:r>
            <a:r>
              <a:rPr lang="en-US">
                <a:solidFill>
                  <a:schemeClr val="tx1"/>
                </a:solidFill>
              </a:rPr>
              <a:t> γα</a:t>
            </a:r>
            <a:r>
              <a:rPr lang="en-US" err="1">
                <a:solidFill>
                  <a:schemeClr val="tx1"/>
                </a:solidFill>
              </a:rPr>
              <a:t>τσιου</a:t>
            </a:r>
            <a:r>
              <a:rPr lang="en-US">
                <a:solidFill>
                  <a:schemeClr val="tx1"/>
                </a:solidFill>
              </a:rPr>
              <a:t> αμ π2020173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D64D1B4-2519-7C7B-5D11-1C78A643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EBEBEB"/>
                </a:solidFill>
              </a:rPr>
              <a:t>Αποτελέσματα Ερωτηματολογίου</a:t>
            </a: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Θέση περιεχομένου 3" descr="Εικόνα που περιέχει κείμενο, στιγμιότυπο οθόνης, γραμματοσειρά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CB7A4B9D-9BBA-9B2C-3811-E648569D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906" y="2054862"/>
            <a:ext cx="4751557" cy="2754800"/>
          </a:xfrm>
          <a:prstGeom prst="rect">
            <a:avLst/>
          </a:prstGeom>
          <a:effectLst/>
        </p:spPr>
      </p:pic>
      <p:sp>
        <p:nvSpPr>
          <p:cNvPr id="43" name="Rectangle 37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C7AE0AC-4CA1-C11E-5190-E8240BB7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283837" cy="37854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err="1">
                <a:solidFill>
                  <a:srgbClr val="FFFFFF"/>
                </a:solidFill>
              </a:rPr>
              <a:t>Οι</a:t>
            </a:r>
            <a:r>
              <a:rPr lang="en-US">
                <a:solidFill>
                  <a:srgbClr val="FFFFFF"/>
                </a:solidFill>
              </a:rPr>
              <a:t> π</a:t>
            </a:r>
            <a:r>
              <a:rPr lang="en-US" err="1">
                <a:solidFill>
                  <a:srgbClr val="FFFFFF"/>
                </a:solidFill>
              </a:rPr>
              <a:t>ερισσότεροι</a:t>
            </a:r>
            <a:r>
              <a:rPr lang="en-US">
                <a:solidFill>
                  <a:srgbClr val="FFFFFF"/>
                </a:solidFill>
              </a:rPr>
              <a:t> απ</a:t>
            </a:r>
            <a:r>
              <a:rPr lang="en-US" err="1">
                <a:solidFill>
                  <a:srgbClr val="FFFFFF"/>
                </a:solidFill>
              </a:rPr>
              <a:t>άντησ</a:t>
            </a:r>
            <a:r>
              <a:rPr lang="en-US">
                <a:solidFill>
                  <a:srgbClr val="FFFFFF"/>
                </a:solidFill>
              </a:rPr>
              <a:t>αν π</a:t>
            </a:r>
            <a:r>
              <a:rPr lang="en-US" err="1">
                <a:solidFill>
                  <a:srgbClr val="FFFFFF"/>
                </a:solidFill>
              </a:rPr>
              <a:t>ως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δεν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γνωρίζουν</a:t>
            </a:r>
            <a:r>
              <a:rPr lang="en-US">
                <a:solidFill>
                  <a:srgbClr val="FFFFFF"/>
                </a:solidFill>
              </a:rPr>
              <a:t>. </a:t>
            </a:r>
            <a:r>
              <a:rPr lang="en-US" err="1">
                <a:solidFill>
                  <a:srgbClr val="FFFFFF"/>
                </a:solidFill>
              </a:rPr>
              <a:t>Κά</a:t>
            </a:r>
            <a:r>
              <a:rPr lang="en-US">
                <a:solidFill>
                  <a:srgbClr val="FFFFFF"/>
                </a:solidFill>
              </a:rPr>
              <a:t>π</a:t>
            </a:r>
            <a:r>
              <a:rPr lang="en-US" err="1">
                <a:solidFill>
                  <a:srgbClr val="FFFFFF"/>
                </a:solidFill>
              </a:rPr>
              <a:t>οιοι</a:t>
            </a:r>
            <a:r>
              <a:rPr lang="en-US">
                <a:solidFill>
                  <a:srgbClr val="FFFFFF"/>
                </a:solidFill>
              </a:rPr>
              <a:t> από </a:t>
            </a:r>
            <a:r>
              <a:rPr lang="en-US" err="1">
                <a:solidFill>
                  <a:srgbClr val="FFFFFF"/>
                </a:solidFill>
              </a:rPr>
              <a:t>τους</a:t>
            </a: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 err="1">
                <a:solidFill>
                  <a:srgbClr val="FFFFFF"/>
                </a:solidFill>
              </a:rPr>
              <a:t>ερωτηθέντες</a:t>
            </a:r>
            <a:r>
              <a:rPr lang="en-US">
                <a:solidFill>
                  <a:srgbClr val="FFFFFF"/>
                </a:solidFill>
              </a:rPr>
              <a:t> π</a:t>
            </a:r>
            <a:r>
              <a:rPr lang="en-US" err="1">
                <a:solidFill>
                  <a:srgbClr val="FFFFFF"/>
                </a:solidFill>
              </a:rPr>
              <a:t>ου</a:t>
            </a:r>
            <a:r>
              <a:rPr lang="en-US">
                <a:solidFill>
                  <a:srgbClr val="FFFFFF"/>
                </a:solidFill>
              </a:rPr>
              <a:t> απ</a:t>
            </a:r>
            <a:r>
              <a:rPr lang="en-US" err="1">
                <a:solidFill>
                  <a:srgbClr val="FFFFFF"/>
                </a:solidFill>
              </a:rPr>
              <a:t>άντησ</a:t>
            </a:r>
            <a:r>
              <a:rPr lang="en-US">
                <a:solidFill>
                  <a:srgbClr val="FFFFFF"/>
                </a:solidFill>
              </a:rPr>
              <a:t>αν "ναι" α</a:t>
            </a:r>
            <a:r>
              <a:rPr lang="en-US" err="1">
                <a:solidFill>
                  <a:srgbClr val="FFFFFF"/>
                </a:solidFill>
              </a:rPr>
              <a:t>νέφερ</a:t>
            </a:r>
            <a:r>
              <a:rPr lang="en-US">
                <a:solidFill>
                  <a:srgbClr val="FFFFFF"/>
                </a:solidFill>
              </a:rPr>
              <a:t>αν :</a:t>
            </a:r>
          </a:p>
          <a:p>
            <a:pPr marL="457200" indent="-457200">
              <a:buAutoNum type="arabicPeriod"/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Υπ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ερ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β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ολική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εξάρτηση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των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εργ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α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ζομένων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στη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λήψη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απ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οφάσεων</a:t>
            </a:r>
            <a:endParaRPr lang="en-US">
              <a:solidFill>
                <a:srgbClr val="FFFFFF"/>
              </a:solidFill>
              <a:ea typeface="+mj-lt"/>
              <a:cs typeface="+mj-lt"/>
            </a:endParaRPr>
          </a:p>
          <a:p>
            <a:pPr marL="457200" indent="-457200">
              <a:buClr>
                <a:srgbClr val="F7F7F7"/>
              </a:buClr>
              <a:buAutoNum type="arabicPeriod"/>
            </a:pP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Ανε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πα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ρκής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α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νθρώ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π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ινη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α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λληλε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π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ίδρ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α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ση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των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εργ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α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ζομένων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π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ου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βα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σίζοντ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αι απ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οκλειστικά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στο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AI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στην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εκτέλεση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των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κα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θηκόντων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τους</a:t>
            </a:r>
            <a:endParaRPr lang="en-US">
              <a:solidFill>
                <a:srgbClr val="FFFFFF"/>
              </a:solidFill>
              <a:ea typeface="+mj-lt"/>
              <a:cs typeface="+mj-lt"/>
            </a:endParaRPr>
          </a:p>
          <a:p>
            <a:pPr marL="457200" indent="-457200">
              <a:buClr>
                <a:srgbClr val="F7F7F7"/>
              </a:buClr>
              <a:buAutoNum type="arabicPeriod"/>
            </a:pPr>
            <a:r>
              <a:rPr lang="en-US" err="1">
                <a:solidFill>
                  <a:srgbClr val="FFFFFF"/>
                </a:solidFill>
              </a:rPr>
              <a:t>Φό</a:t>
            </a:r>
            <a:r>
              <a:rPr lang="en-US">
                <a:solidFill>
                  <a:srgbClr val="FFFFFF"/>
                </a:solidFill>
              </a:rPr>
              <a:t>β</a:t>
            </a:r>
            <a:r>
              <a:rPr lang="en-US" err="1">
                <a:solidFill>
                  <a:srgbClr val="FFFFFF"/>
                </a:solidFill>
              </a:rPr>
              <a:t>ος</a:t>
            </a: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 err="1">
                <a:solidFill>
                  <a:srgbClr val="FFFFFF"/>
                </a:solidFill>
              </a:rPr>
              <a:t>εργ</a:t>
            </a:r>
            <a:r>
              <a:rPr lang="en-US">
                <a:solidFill>
                  <a:srgbClr val="FFFFFF"/>
                </a:solidFill>
              </a:rPr>
              <a:t>α</a:t>
            </a:r>
            <a:r>
              <a:rPr lang="en-US" err="1">
                <a:solidFill>
                  <a:srgbClr val="FFFFFF"/>
                </a:solidFill>
              </a:rPr>
              <a:t>ζομένων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γι</a:t>
            </a:r>
            <a:r>
              <a:rPr lang="en-US">
                <a:solidFill>
                  <a:srgbClr val="FFFFFF"/>
                </a:solidFill>
              </a:rPr>
              <a:t>α </a:t>
            </a:r>
            <a:r>
              <a:rPr lang="en-US" err="1">
                <a:solidFill>
                  <a:srgbClr val="FFFFFF"/>
                </a:solidFill>
              </a:rPr>
              <a:t>την</a:t>
            </a:r>
            <a:r>
              <a:rPr lang="en-US">
                <a:solidFill>
                  <a:srgbClr val="FFFFFF"/>
                </a:solidFill>
              </a:rPr>
              <a:t> α</a:t>
            </a:r>
            <a:r>
              <a:rPr lang="en-US" err="1">
                <a:solidFill>
                  <a:srgbClr val="FFFFFF"/>
                </a:solidFill>
              </a:rPr>
              <a:t>ντικ</a:t>
            </a:r>
            <a:r>
              <a:rPr lang="en-US">
                <a:solidFill>
                  <a:srgbClr val="FFFFFF"/>
                </a:solidFill>
              </a:rPr>
              <a:t>α</a:t>
            </a:r>
            <a:r>
              <a:rPr lang="en-US" err="1">
                <a:solidFill>
                  <a:srgbClr val="FFFFFF"/>
                </a:solidFill>
              </a:rPr>
              <a:t>τάστ</a:t>
            </a:r>
            <a:r>
              <a:rPr lang="en-US">
                <a:solidFill>
                  <a:srgbClr val="FFFFFF"/>
                </a:solidFill>
              </a:rPr>
              <a:t>α</a:t>
            </a:r>
            <a:r>
              <a:rPr lang="en-US" err="1">
                <a:solidFill>
                  <a:srgbClr val="FFFFFF"/>
                </a:solidFill>
              </a:rPr>
              <a:t>ση</a:t>
            </a: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της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α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νθρώ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π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ινης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σχέσης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εργ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α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σί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ας</a:t>
            </a:r>
          </a:p>
        </p:txBody>
      </p:sp>
    </p:spTree>
    <p:extLst>
      <p:ext uri="{BB962C8B-B14F-4D97-AF65-F5344CB8AC3E}">
        <p14:creationId xmlns:p14="http://schemas.microsoft.com/office/powerpoint/2010/main" val="4194177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FCC3D1-E148-B5AB-0EC6-4D028E470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2FA107C6-8BD4-429A-D1D2-FF17CA707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4D184FB-52E9-0B62-3906-282ACE40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EBEBEB"/>
                </a:solidFill>
              </a:rPr>
              <a:t>Αποτελέσματα </a:t>
            </a:r>
            <a:br>
              <a:rPr lang="el-GR">
                <a:solidFill>
                  <a:srgbClr val="EBEBEB"/>
                </a:solidFill>
              </a:rPr>
            </a:br>
            <a:r>
              <a:rPr lang="el-GR">
                <a:solidFill>
                  <a:srgbClr val="EBEBEB"/>
                </a:solidFill>
              </a:rPr>
              <a:t>Ερωτηματολογίου</a:t>
            </a:r>
          </a:p>
          <a:p>
            <a:endParaRPr lang="el-GR">
              <a:solidFill>
                <a:srgbClr val="EBEBEB"/>
              </a:solidFill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C94BB21-2838-787C-B48F-DAAFBC71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ounded Rectangle 9">
            <a:extLst>
              <a:ext uri="{FF2B5EF4-FFF2-40B4-BE49-F238E27FC236}">
                <a16:creationId xmlns:a16="http://schemas.microsoft.com/office/drawing/2014/main" id="{395B8059-0810-AE77-2A28-B26A56C9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DA301675-EEBC-E670-9241-248D7A1C8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Θέση περιεχομένου 2" descr="Εικόνα που περιέχει κείμενο, στιγμιότυπο οθόνης, γραμματοσειρά,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B53C602E-36B1-4F5A-F73B-A9BAA6CFC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2359" y="1751192"/>
            <a:ext cx="4944151" cy="272869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64085-F1C9-8B88-D868-AEE26586850F}"/>
              </a:ext>
            </a:extLst>
          </p:cNvPr>
          <p:cNvSpPr txBox="1"/>
          <p:nvPr/>
        </p:nvSpPr>
        <p:spPr>
          <a:xfrm>
            <a:off x="578757" y="2311400"/>
            <a:ext cx="4711699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Οι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 π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ερισσότεροι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 απ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άντησ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αν π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ως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 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συμφωνούν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 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με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 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την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 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ερώτηση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, και α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νέφερ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αν π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ως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 η 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εκ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πα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ίδευση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 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των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 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εργ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α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ζομένων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 μπ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ορεί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 να πρα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γμ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α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το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π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οιηθεί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 κα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λύτερ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α 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μέσω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 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σεμιν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α</a:t>
            </a:r>
            <a:r>
              <a:rPr lang="en-US" sz="1900" err="1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ρίων</a:t>
            </a:r>
            <a:r>
              <a:rPr lang="en-US" sz="1900">
                <a:solidFill>
                  <a:srgbClr val="FFFFFF"/>
                </a:solidFill>
                <a:latin typeface="Century Gothic"/>
                <a:ea typeface="Roboto"/>
                <a:cs typeface="Roboto"/>
              </a:rPr>
              <a:t>.</a:t>
            </a:r>
            <a:endParaRPr lang="en-US" sz="1900">
              <a:solidFill>
                <a:srgbClr val="FFFFFF"/>
              </a:solidFill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9703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9CA62-BA16-7278-DB64-E76F31F18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8CB71742-9A94-61CE-8D67-D87681167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D06788E-700E-CC0B-BD04-C99317B6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EBEBEB"/>
                </a:solidFill>
              </a:rPr>
              <a:t>Αποτελέσματα </a:t>
            </a:r>
            <a:br>
              <a:rPr lang="el-GR">
                <a:solidFill>
                  <a:srgbClr val="EBEBEB"/>
                </a:solidFill>
              </a:rPr>
            </a:br>
            <a:r>
              <a:rPr lang="el-GR">
                <a:solidFill>
                  <a:srgbClr val="EBEBEB"/>
                </a:solidFill>
              </a:rPr>
              <a:t>Ερωτηματολογίου</a:t>
            </a:r>
          </a:p>
          <a:p>
            <a:endParaRPr lang="el-GR">
              <a:solidFill>
                <a:srgbClr val="EBEBEB"/>
              </a:solidFill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69902E98-1D29-DB93-0E98-E4D1F2D7B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ounded Rectangle 9">
            <a:extLst>
              <a:ext uri="{FF2B5EF4-FFF2-40B4-BE49-F238E27FC236}">
                <a16:creationId xmlns:a16="http://schemas.microsoft.com/office/drawing/2014/main" id="{E48DDF98-0047-1D3D-3824-0729A932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2916385C-DDB5-879A-1F7F-DB1291C02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Θέση περιεχομένου 5" descr="Εικόνα που περιέχει κείμενο, στιγμιότυπο οθόνης, γραμματοσειρά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E9ED463D-08CD-1B0D-5E04-5C4FE2284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416" y="1947887"/>
            <a:ext cx="4816476" cy="23644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61B4F-3DFD-6119-39F8-4A1C53453C52}"/>
              </a:ext>
            </a:extLst>
          </p:cNvPr>
          <p:cNvSpPr txBox="1"/>
          <p:nvPr/>
        </p:nvSpPr>
        <p:spPr>
          <a:xfrm>
            <a:off x="651329" y="2492829"/>
            <a:ext cx="4947557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err="1">
                <a:solidFill>
                  <a:srgbClr val="FFFFFF"/>
                </a:solidFill>
              </a:rPr>
              <a:t>Οι</a:t>
            </a:r>
            <a:r>
              <a:rPr lang="en-US" sz="1900">
                <a:solidFill>
                  <a:srgbClr val="FFFFFF"/>
                </a:solidFill>
              </a:rPr>
              <a:t> π</a:t>
            </a:r>
            <a:r>
              <a:rPr lang="en-US" sz="1900" err="1">
                <a:solidFill>
                  <a:srgbClr val="FFFFFF"/>
                </a:solidFill>
              </a:rPr>
              <a:t>ερισσότεροι</a:t>
            </a:r>
            <a:r>
              <a:rPr lang="en-US" sz="1900">
                <a:solidFill>
                  <a:srgbClr val="FFFFFF"/>
                </a:solidFill>
              </a:rPr>
              <a:t> απ</a:t>
            </a:r>
            <a:r>
              <a:rPr lang="en-US" sz="1900" err="1">
                <a:solidFill>
                  <a:srgbClr val="FFFFFF"/>
                </a:solidFill>
              </a:rPr>
              <a:t>άντησ</a:t>
            </a:r>
            <a:r>
              <a:rPr lang="en-US" sz="1900">
                <a:solidFill>
                  <a:srgbClr val="FFFFFF"/>
                </a:solidFill>
              </a:rPr>
              <a:t>αν π</a:t>
            </a:r>
            <a:r>
              <a:rPr lang="en-US" sz="1900" err="1">
                <a:solidFill>
                  <a:srgbClr val="FFFFFF"/>
                </a:solidFill>
              </a:rPr>
              <a:t>ως</a:t>
            </a:r>
            <a:r>
              <a:rPr lang="en-US" sz="1900">
                <a:solidFill>
                  <a:srgbClr val="FFFFFF"/>
                </a:solidFill>
              </a:rPr>
              <a:t> </a:t>
            </a:r>
            <a:r>
              <a:rPr lang="en-US" sz="1900" err="1">
                <a:solidFill>
                  <a:srgbClr val="FFFFFF"/>
                </a:solidFill>
              </a:rPr>
              <a:t>δεν</a:t>
            </a:r>
            <a:r>
              <a:rPr lang="en-US" sz="1900">
                <a:solidFill>
                  <a:srgbClr val="FFFFFF"/>
                </a:solidFill>
              </a:rPr>
              <a:t> </a:t>
            </a:r>
            <a:r>
              <a:rPr lang="en-US" sz="1900" err="1">
                <a:solidFill>
                  <a:srgbClr val="FFFFFF"/>
                </a:solidFill>
              </a:rPr>
              <a:t>συμφωνούν</a:t>
            </a:r>
            <a:r>
              <a:rPr lang="en-US" sz="1900">
                <a:solidFill>
                  <a:srgbClr val="FFFFFF"/>
                </a:solidFill>
              </a:rPr>
              <a:t> </a:t>
            </a:r>
            <a:r>
              <a:rPr lang="en-US" sz="1900" err="1">
                <a:solidFill>
                  <a:srgbClr val="FFFFFF"/>
                </a:solidFill>
              </a:rPr>
              <a:t>με</a:t>
            </a:r>
            <a:r>
              <a:rPr lang="en-US" sz="1900">
                <a:solidFill>
                  <a:srgbClr val="FFFFFF"/>
                </a:solidFill>
              </a:rPr>
              <a:t> </a:t>
            </a:r>
            <a:r>
              <a:rPr lang="en-US" sz="1900" err="1">
                <a:solidFill>
                  <a:srgbClr val="FFFFFF"/>
                </a:solidFill>
              </a:rPr>
              <a:t>την</a:t>
            </a:r>
            <a:r>
              <a:rPr lang="en-US" sz="1900">
                <a:solidFill>
                  <a:srgbClr val="FFFFFF"/>
                </a:solidFill>
              </a:rPr>
              <a:t> </a:t>
            </a:r>
            <a:r>
              <a:rPr lang="en-US" sz="1900" err="1">
                <a:solidFill>
                  <a:srgbClr val="FFFFFF"/>
                </a:solidFill>
              </a:rPr>
              <a:t>ερώτηση</a:t>
            </a:r>
            <a:r>
              <a:rPr lang="en-US" sz="1900">
                <a:solidFill>
                  <a:srgbClr val="FFFFFF"/>
                </a:solidFill>
              </a:rPr>
              <a:t>. Από </a:t>
            </a:r>
            <a:r>
              <a:rPr lang="en-US" sz="1900" err="1">
                <a:solidFill>
                  <a:srgbClr val="FFFFFF"/>
                </a:solidFill>
              </a:rPr>
              <a:t>τους</a:t>
            </a:r>
            <a:r>
              <a:rPr lang="en-US" sz="1900">
                <a:solidFill>
                  <a:srgbClr val="FFFFFF"/>
                </a:solidFill>
              </a:rPr>
              <a:t> </a:t>
            </a:r>
            <a:r>
              <a:rPr lang="en-US" sz="1900" err="1">
                <a:solidFill>
                  <a:srgbClr val="FFFFFF"/>
                </a:solidFill>
              </a:rPr>
              <a:t>ερωτηθέντες</a:t>
            </a:r>
            <a:r>
              <a:rPr lang="en-US" sz="1900">
                <a:solidFill>
                  <a:srgbClr val="FFFFFF"/>
                </a:solidFill>
              </a:rPr>
              <a:t> π</a:t>
            </a:r>
            <a:r>
              <a:rPr lang="en-US" sz="1900" err="1">
                <a:solidFill>
                  <a:srgbClr val="FFFFFF"/>
                </a:solidFill>
              </a:rPr>
              <a:t>ου</a:t>
            </a:r>
            <a:r>
              <a:rPr lang="en-US" sz="1900">
                <a:solidFill>
                  <a:srgbClr val="FFFFFF"/>
                </a:solidFill>
              </a:rPr>
              <a:t> </a:t>
            </a:r>
            <a:r>
              <a:rPr lang="en-US" sz="1900" err="1">
                <a:solidFill>
                  <a:srgbClr val="FFFFFF"/>
                </a:solidFill>
              </a:rPr>
              <a:t>συμφώνησ</a:t>
            </a:r>
            <a:r>
              <a:rPr lang="en-US" sz="1900">
                <a:solidFill>
                  <a:srgbClr val="FFFFFF"/>
                </a:solidFill>
              </a:rPr>
              <a:t>αν ,απ</a:t>
            </a:r>
            <a:r>
              <a:rPr lang="en-US" sz="1900" err="1">
                <a:solidFill>
                  <a:srgbClr val="FFFFFF"/>
                </a:solidFill>
              </a:rPr>
              <a:t>άντησ</a:t>
            </a:r>
            <a:r>
              <a:rPr lang="en-US" sz="1900">
                <a:solidFill>
                  <a:srgbClr val="FFFFFF"/>
                </a:solidFill>
              </a:rPr>
              <a:t>αν </a:t>
            </a:r>
            <a:r>
              <a:rPr lang="en-US" sz="1900" err="1">
                <a:solidFill>
                  <a:srgbClr val="FFFFFF"/>
                </a:solidFill>
              </a:rPr>
              <a:t>ότι</a:t>
            </a:r>
            <a:r>
              <a:rPr lang="en-US" sz="1900">
                <a:solidFill>
                  <a:srgbClr val="FFFFFF"/>
                </a:solidFill>
              </a:rPr>
              <a:t> :</a:t>
            </a:r>
          </a:p>
          <a:p>
            <a:pPr marL="457200" indent="-457200">
              <a:buAutoNum type="arabicPeriod"/>
            </a:pP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Το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 ChatGPT 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είν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αι π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ροσ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β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άσιμο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 24 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ώρες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το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 24ωρο</a:t>
            </a:r>
          </a:p>
          <a:p>
            <a:pPr marL="457200" indent="-457200">
              <a:buAutoNum type="arabicPeriod"/>
            </a:pP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Το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 ChatGPT μπ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ορεί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 να α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υτομ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α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το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π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οιήσει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τις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δι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α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δικ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α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σίες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 επ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ικοινωνί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ας ,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γι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α πα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ράδειγμ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α απα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ντώντ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ας 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σε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 FAQ</a:t>
            </a:r>
          </a:p>
        </p:txBody>
      </p:sp>
    </p:spTree>
    <p:extLst>
      <p:ext uri="{BB962C8B-B14F-4D97-AF65-F5344CB8AC3E}">
        <p14:creationId xmlns:p14="http://schemas.microsoft.com/office/powerpoint/2010/main" val="3197852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E4BFDA-2338-84A3-15BF-1292286B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solidFill>
                  <a:srgbClr val="FFFFFF"/>
                </a:solidFill>
                <a:ea typeface="+mj-lt"/>
                <a:cs typeface="+mj-lt"/>
              </a:rPr>
              <a:t>Συνοψίζοντας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24E5A8-901C-7B87-A0AE-7E759A05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-GR">
                <a:solidFill>
                  <a:srgbClr val="FFFFFF"/>
                </a:solidFill>
                <a:ea typeface="+mj-lt"/>
                <a:cs typeface="+mj-lt"/>
              </a:rPr>
              <a:t>Οι απαντήσεις από το ερωτηματολόγιο επιβεβαιώνουν την ανάγκη για σφαιρική προσέγγιση και συνεργασία σε διάφορους τομείς προκειμένου να αντιμετωπιστούν οι προκλήσεις που θα επιφέρει η τεχνητή νοημοσύνη στην κοινωνία μας. </a:t>
            </a:r>
          </a:p>
          <a:p>
            <a:pPr marL="0" indent="0">
              <a:buNone/>
            </a:pPr>
            <a:endParaRPr lang="el-GR"/>
          </a:p>
          <a:p>
            <a:pPr marL="0" indent="0">
              <a:buNone/>
            </a:pPr>
            <a:endParaRPr lang="el-GR"/>
          </a:p>
          <a:p>
            <a:pPr marL="0" indent="0">
              <a:buNone/>
            </a:pPr>
            <a:endParaRPr lang="el-GR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39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14FB-37E9-D877-26B3-1C7C0BB7BBF5}"/>
              </a:ext>
            </a:extLst>
          </p:cNvPr>
          <p:cNvSpPr txBox="1"/>
          <p:nvPr/>
        </p:nvSpPr>
        <p:spPr>
          <a:xfrm>
            <a:off x="4524829" y="3182257"/>
            <a:ext cx="314234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err="1"/>
              <a:t>Ερωτήσεις</a:t>
            </a:r>
            <a:r>
              <a:rPr lang="en-US" sz="44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0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75AB2-1D3E-2C49-F98B-865A3C25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Ο ρόλος του ChatGPT στην Αυτοματοποίηση Διευθυντικών Καθηκόντων: " Ευκαιρίες και Προκλήσεις."</a:t>
            </a: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AFAF3-4505-253F-B2C3-257400732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1133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4D06C-1012-8B46-CD73-74B84702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EBEBEB"/>
                </a:solidFill>
                <a:latin typeface="Century Gothic"/>
                <a:cs typeface="Times New Roman"/>
              </a:rPr>
              <a:t>Σκοπός της έρευνάς μας: </a:t>
            </a:r>
            <a:endParaRPr lang="en-US" sz="2000">
              <a:solidFill>
                <a:srgbClr val="EBEB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Τι είναι Ποιοτική Έρευνα - DeskNET Φοιτητικό Φροντιστήριο">
            <a:extLst>
              <a:ext uri="{FF2B5EF4-FFF2-40B4-BE49-F238E27FC236}">
                <a16:creationId xmlns:a16="http://schemas.microsoft.com/office/drawing/2014/main" id="{D186ED88-7ADB-4FA9-9AFE-F17BDD50E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597755"/>
            <a:ext cx="5614835" cy="3509271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F9E7-E163-D80A-FAA9-D71A5FA7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61" y="1318919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Clr>
                <a:srgbClr val="EBEBEB">
                  <a:lumMod val="40000"/>
                  <a:lumOff val="60000"/>
                </a:srgbClr>
              </a:buClr>
              <a:buNone/>
            </a:pP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Είν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αι να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εξετάσουμε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τον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τρό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πο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με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τον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οπ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οίο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η α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υτομ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α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το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π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οίηση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των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διευθυντικών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εργ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α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σιών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μέσω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του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ChatGPT ,</a:t>
            </a:r>
            <a:r>
              <a:rPr lang="en-US" sz="1700" u="sng">
                <a:solidFill>
                  <a:srgbClr val="FFFFFF"/>
                </a:solidFill>
                <a:latin typeface="Century Gothic"/>
                <a:cs typeface="Times New Roman"/>
              </a:rPr>
              <a:t>μπ</a:t>
            </a:r>
            <a:r>
              <a:rPr lang="en-US" sz="1700" u="sng" err="1">
                <a:solidFill>
                  <a:srgbClr val="FFFFFF"/>
                </a:solidFill>
                <a:latin typeface="Century Gothic"/>
                <a:cs typeface="Times New Roman"/>
              </a:rPr>
              <a:t>ορεί</a:t>
            </a:r>
            <a:r>
              <a:rPr lang="en-US" sz="1700" u="sng">
                <a:solidFill>
                  <a:srgbClr val="FFFFFF"/>
                </a:solidFill>
                <a:latin typeface="Century Gothic"/>
                <a:cs typeface="Times New Roman"/>
              </a:rPr>
              <a:t> να β</a:t>
            </a:r>
            <a:r>
              <a:rPr lang="en-US" sz="1700" u="sng" err="1">
                <a:solidFill>
                  <a:srgbClr val="FFFFFF"/>
                </a:solidFill>
                <a:latin typeface="Century Gothic"/>
                <a:cs typeface="Times New Roman"/>
              </a:rPr>
              <a:t>ελτιώσει</a:t>
            </a:r>
            <a:r>
              <a:rPr lang="en-US" sz="1700" u="sng">
                <a:solidFill>
                  <a:srgbClr val="FFFFFF"/>
                </a:solidFill>
                <a:latin typeface="Century Gothic"/>
                <a:cs typeface="Times New Roman"/>
              </a:rPr>
              <a:t> ή να επ</a:t>
            </a:r>
            <a:r>
              <a:rPr lang="en-US" sz="1700" u="sng" err="1">
                <a:solidFill>
                  <a:srgbClr val="FFFFFF"/>
                </a:solidFill>
                <a:latin typeface="Century Gothic"/>
                <a:cs typeface="Times New Roman"/>
              </a:rPr>
              <a:t>ιδεινώσει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την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: </a:t>
            </a:r>
            <a:endParaRPr lang="en-US" sz="1700" b="1" i="1">
              <a:solidFill>
                <a:srgbClr val="FFFFFF"/>
              </a:solidFill>
              <a:latin typeface="Century Gothic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rgbClr val="FFFFFF"/>
              </a:solidFill>
              <a:latin typeface="Century Gothic"/>
              <a:cs typeface="Times New Roman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Απ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οδοτικότητ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α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Ακρί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β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ει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α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Τα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χύτητ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α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της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λήψης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 απ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οφάσεων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 </a:t>
            </a:r>
          </a:p>
          <a:p>
            <a:pPr marL="0" indent="0">
              <a:lnSpc>
                <a:spcPct val="90000"/>
              </a:lnSpc>
              <a:buClr>
                <a:srgbClr val="F7F7F7"/>
              </a:buClr>
              <a:buNone/>
            </a:pPr>
            <a:endParaRPr lang="en-US" sz="1700">
              <a:solidFill>
                <a:srgbClr val="FFFFFF"/>
              </a:solidFill>
              <a:latin typeface="Century Gothic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Σε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έν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αν 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οργ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α</a:t>
            </a:r>
            <a:r>
              <a:rPr lang="en-US" sz="1700" err="1">
                <a:solidFill>
                  <a:srgbClr val="FFFFFF"/>
                </a:solidFill>
                <a:latin typeface="Century Gothic"/>
                <a:cs typeface="Times New Roman"/>
              </a:rPr>
              <a:t>νισμό</a:t>
            </a:r>
            <a:r>
              <a:rPr lang="en-US" sz="1700">
                <a:solidFill>
                  <a:srgbClr val="FFFFFF"/>
                </a:solidFill>
                <a:latin typeface="Century Gothic"/>
                <a:cs typeface="Times New Roman"/>
              </a:rPr>
              <a:t>.</a:t>
            </a: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8AD0D6"/>
              </a:buClr>
              <a:buAutoNum type="arabicPeriod"/>
            </a:pP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83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F0C9-D2E4-7BFA-5F72-494F6764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>
                <a:latin typeface="Century Gothic"/>
                <a:cs typeface="Times New Roman"/>
              </a:rPr>
              <a:t>Στόχοι της έρευνάς μας:</a:t>
            </a:r>
          </a:p>
          <a:p>
            <a:endParaRPr lang="en-US"/>
          </a:p>
        </p:txBody>
      </p:sp>
      <p:pic>
        <p:nvPicPr>
          <p:cNvPr id="58" name="Picture 57" descr="Multiple types and ways of collecting data - Our Voices">
            <a:extLst>
              <a:ext uri="{FF2B5EF4-FFF2-40B4-BE49-F238E27FC236}">
                <a16:creationId xmlns:a16="http://schemas.microsoft.com/office/drawing/2014/main" id="{7502EBFB-DD45-30F3-DA3D-5CC2FAF1C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5" r="6897" b="-4"/>
          <a:stretch/>
        </p:blipFill>
        <p:spPr>
          <a:xfrm>
            <a:off x="648930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1" name="Content Placeholder 80">
            <a:extLst>
              <a:ext uri="{FF2B5EF4-FFF2-40B4-BE49-F238E27FC236}">
                <a16:creationId xmlns:a16="http://schemas.microsoft.com/office/drawing/2014/main" id="{1B4B0612-5CD8-F798-8CE4-F946DDF2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457" y="2052214"/>
            <a:ext cx="5803129" cy="41961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>
                <a:latin typeface="Century Gothic"/>
                <a:ea typeface="Calibri"/>
                <a:cs typeface="Times New Roman"/>
              </a:rPr>
              <a:t>Να κατα</a:t>
            </a:r>
            <a:r>
              <a:rPr lang="en-US" err="1">
                <a:latin typeface="Century Gothic"/>
                <a:ea typeface="Calibri"/>
                <a:cs typeface="Times New Roman"/>
              </a:rPr>
              <a:t>νοήσουμε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την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τρέχουσ</a:t>
            </a:r>
            <a:r>
              <a:rPr lang="en-US">
                <a:latin typeface="Century Gothic"/>
                <a:ea typeface="Calibri"/>
                <a:cs typeface="Times New Roman"/>
              </a:rPr>
              <a:t>α κα</a:t>
            </a:r>
            <a:r>
              <a:rPr lang="en-US" err="1">
                <a:latin typeface="Century Gothic"/>
                <a:ea typeface="Calibri"/>
                <a:cs typeface="Times New Roman"/>
              </a:rPr>
              <a:t>τάστ</a:t>
            </a:r>
            <a:r>
              <a:rPr lang="en-US">
                <a:latin typeface="Century Gothic"/>
                <a:ea typeface="Calibri"/>
                <a:cs typeface="Times New Roman"/>
              </a:rPr>
              <a:t>α</a:t>
            </a:r>
            <a:r>
              <a:rPr lang="en-US" err="1">
                <a:latin typeface="Century Gothic"/>
                <a:ea typeface="Calibri"/>
                <a:cs typeface="Times New Roman"/>
              </a:rPr>
              <a:t>ση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των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διευθυντικών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εργ</a:t>
            </a:r>
            <a:r>
              <a:rPr lang="en-US">
                <a:latin typeface="Century Gothic"/>
                <a:ea typeface="Calibri"/>
                <a:cs typeface="Times New Roman"/>
              </a:rPr>
              <a:t>α</a:t>
            </a:r>
            <a:r>
              <a:rPr lang="en-US" err="1">
                <a:latin typeface="Century Gothic"/>
                <a:ea typeface="Calibri"/>
                <a:cs typeface="Times New Roman"/>
              </a:rPr>
              <a:t>σιών</a:t>
            </a:r>
            <a:r>
              <a:rPr lang="en-US">
                <a:latin typeface="Century Gothic"/>
                <a:ea typeface="Calibri"/>
                <a:cs typeface="Times New Roman"/>
              </a:rPr>
              <a:t> και </a:t>
            </a:r>
            <a:r>
              <a:rPr lang="en-US" err="1">
                <a:latin typeface="Century Gothic"/>
                <a:ea typeface="Calibri"/>
                <a:cs typeface="Times New Roman"/>
              </a:rPr>
              <a:t>τις</a:t>
            </a:r>
            <a:r>
              <a:rPr lang="en-US">
                <a:latin typeface="Century Gothic"/>
                <a:ea typeface="Calibri"/>
                <a:cs typeface="Times New Roman"/>
              </a:rPr>
              <a:t> π</a:t>
            </a:r>
            <a:r>
              <a:rPr lang="en-US" err="1">
                <a:latin typeface="Century Gothic"/>
                <a:ea typeface="Calibri"/>
                <a:cs typeface="Times New Roman"/>
              </a:rPr>
              <a:t>ροκλήσεις</a:t>
            </a:r>
            <a:r>
              <a:rPr lang="en-US">
                <a:latin typeface="Century Gothic"/>
                <a:ea typeface="Calibri"/>
                <a:cs typeface="Times New Roman"/>
              </a:rPr>
              <a:t> π</a:t>
            </a:r>
            <a:r>
              <a:rPr lang="en-US" err="1">
                <a:latin typeface="Century Gothic"/>
                <a:ea typeface="Calibri"/>
                <a:cs typeface="Times New Roman"/>
              </a:rPr>
              <a:t>ου</a:t>
            </a:r>
            <a:r>
              <a:rPr lang="en-US">
                <a:latin typeface="Century Gothic"/>
                <a:ea typeface="Calibri"/>
                <a:cs typeface="Times New Roman"/>
              </a:rPr>
              <a:t> α</a:t>
            </a:r>
            <a:r>
              <a:rPr lang="en-US" err="1">
                <a:latin typeface="Century Gothic"/>
                <a:ea typeface="Calibri"/>
                <a:cs typeface="Times New Roman"/>
              </a:rPr>
              <a:t>ντιμετω</a:t>
            </a:r>
            <a:r>
              <a:rPr lang="en-US">
                <a:latin typeface="Century Gothic"/>
                <a:ea typeface="Calibri"/>
                <a:cs typeface="Times New Roman"/>
              </a:rPr>
              <a:t>π</a:t>
            </a:r>
            <a:r>
              <a:rPr lang="en-US" err="1">
                <a:latin typeface="Century Gothic"/>
                <a:ea typeface="Calibri"/>
                <a:cs typeface="Times New Roman"/>
              </a:rPr>
              <a:t>ίζουν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οι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διευθυντές</a:t>
            </a:r>
            <a:r>
              <a:rPr lang="en-US">
                <a:latin typeface="Century Gothic"/>
                <a:ea typeface="Calibri"/>
                <a:cs typeface="Times New Roman"/>
              </a:rPr>
              <a:t>.</a:t>
            </a:r>
            <a:endParaRPr lang="en-US">
              <a:latin typeface="Century Gothic"/>
            </a:endParaRPr>
          </a:p>
          <a:p>
            <a:pPr>
              <a:buClr>
                <a:srgbClr val="8AD0D6"/>
              </a:buClr>
              <a:buFont typeface="Arial"/>
              <a:buChar char="•"/>
            </a:pPr>
            <a:r>
              <a:rPr lang="en-US">
                <a:latin typeface="Century Gothic"/>
                <a:ea typeface="Calibri"/>
                <a:cs typeface="Times New Roman"/>
              </a:rPr>
              <a:t>Να α</a:t>
            </a:r>
            <a:r>
              <a:rPr lang="en-US" err="1">
                <a:latin typeface="Century Gothic"/>
                <a:ea typeface="Calibri"/>
                <a:cs typeface="Times New Roman"/>
              </a:rPr>
              <a:t>ξιολογήσουμε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την</a:t>
            </a:r>
            <a:r>
              <a:rPr lang="en-US">
                <a:latin typeface="Century Gothic"/>
                <a:ea typeface="Calibri"/>
                <a:cs typeface="Times New Roman"/>
              </a:rPr>
              <a:t> απ</a:t>
            </a:r>
            <a:r>
              <a:rPr lang="en-US" err="1">
                <a:latin typeface="Century Gothic"/>
                <a:ea typeface="Calibri"/>
                <a:cs typeface="Times New Roman"/>
              </a:rPr>
              <a:t>οτελεσμ</a:t>
            </a:r>
            <a:r>
              <a:rPr lang="en-US">
                <a:latin typeface="Century Gothic"/>
                <a:ea typeface="Calibri"/>
                <a:cs typeface="Times New Roman"/>
              </a:rPr>
              <a:t>α</a:t>
            </a:r>
            <a:r>
              <a:rPr lang="en-US" err="1">
                <a:latin typeface="Century Gothic"/>
                <a:ea typeface="Calibri"/>
                <a:cs typeface="Times New Roman"/>
              </a:rPr>
              <a:t>τικότητ</a:t>
            </a:r>
            <a:r>
              <a:rPr lang="en-US">
                <a:latin typeface="Century Gothic"/>
                <a:ea typeface="Calibri"/>
                <a:cs typeface="Times New Roman"/>
              </a:rPr>
              <a:t>α </a:t>
            </a:r>
            <a:r>
              <a:rPr lang="en-US" err="1">
                <a:latin typeface="Century Gothic"/>
                <a:ea typeface="Calibri"/>
                <a:cs typeface="Times New Roman"/>
              </a:rPr>
              <a:t>του</a:t>
            </a:r>
            <a:r>
              <a:rPr lang="en-US">
                <a:latin typeface="Century Gothic"/>
                <a:ea typeface="Calibri"/>
                <a:cs typeface="Times New Roman"/>
              </a:rPr>
              <a:t> ChatGPT </a:t>
            </a:r>
            <a:r>
              <a:rPr lang="en-US" err="1">
                <a:latin typeface="Century Gothic"/>
                <a:ea typeface="Calibri"/>
                <a:cs typeface="Times New Roman"/>
              </a:rPr>
              <a:t>στην</a:t>
            </a:r>
            <a:r>
              <a:rPr lang="en-US">
                <a:latin typeface="Century Gothic"/>
                <a:ea typeface="Calibri"/>
                <a:cs typeface="Times New Roman"/>
              </a:rPr>
              <a:t> α</a:t>
            </a:r>
            <a:r>
              <a:rPr lang="en-US" err="1">
                <a:latin typeface="Century Gothic"/>
                <a:ea typeface="Calibri"/>
                <a:cs typeface="Times New Roman"/>
              </a:rPr>
              <a:t>υτομ</a:t>
            </a:r>
            <a:r>
              <a:rPr lang="en-US">
                <a:latin typeface="Century Gothic"/>
                <a:ea typeface="Calibri"/>
                <a:cs typeface="Times New Roman"/>
              </a:rPr>
              <a:t>α</a:t>
            </a:r>
            <a:r>
              <a:rPr lang="en-US" err="1">
                <a:latin typeface="Century Gothic"/>
                <a:ea typeface="Calibri"/>
                <a:cs typeface="Times New Roman"/>
              </a:rPr>
              <a:t>το</a:t>
            </a:r>
            <a:r>
              <a:rPr lang="en-US">
                <a:latin typeface="Century Gothic"/>
                <a:ea typeface="Calibri"/>
                <a:cs typeface="Times New Roman"/>
              </a:rPr>
              <a:t>π</a:t>
            </a:r>
            <a:r>
              <a:rPr lang="en-US" err="1">
                <a:latin typeface="Century Gothic"/>
                <a:ea typeface="Calibri"/>
                <a:cs typeface="Times New Roman"/>
              </a:rPr>
              <a:t>οίηση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διάφορων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διευθυντικών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εργ</a:t>
            </a:r>
            <a:r>
              <a:rPr lang="en-US">
                <a:latin typeface="Century Gothic"/>
                <a:ea typeface="Calibri"/>
                <a:cs typeface="Times New Roman"/>
              </a:rPr>
              <a:t>α</a:t>
            </a:r>
            <a:r>
              <a:rPr lang="en-US" err="1">
                <a:latin typeface="Century Gothic"/>
                <a:ea typeface="Calibri"/>
                <a:cs typeface="Times New Roman"/>
              </a:rPr>
              <a:t>σιών</a:t>
            </a:r>
            <a:r>
              <a:rPr lang="en-US">
                <a:latin typeface="Century Gothic"/>
                <a:ea typeface="Calibri"/>
                <a:cs typeface="Times New Roman"/>
              </a:rPr>
              <a:t>.</a:t>
            </a:r>
          </a:p>
          <a:p>
            <a:pPr>
              <a:buClr>
                <a:srgbClr val="8AD0D6"/>
              </a:buClr>
              <a:buFont typeface="Arial"/>
              <a:buChar char="•"/>
            </a:pPr>
            <a:r>
              <a:rPr lang="en-US">
                <a:latin typeface="Century Gothic"/>
                <a:ea typeface="Calibri"/>
                <a:cs typeface="Times New Roman"/>
              </a:rPr>
              <a:t>Να </a:t>
            </a:r>
            <a:r>
              <a:rPr lang="en-US" err="1">
                <a:latin typeface="Century Gothic"/>
                <a:ea typeface="Calibri"/>
                <a:cs typeface="Times New Roman"/>
              </a:rPr>
              <a:t>εξετάσουμε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τις</a:t>
            </a:r>
            <a:r>
              <a:rPr lang="en-US">
                <a:latin typeface="Century Gothic"/>
                <a:ea typeface="Calibri"/>
                <a:cs typeface="Times New Roman"/>
              </a:rPr>
              <a:t> π</a:t>
            </a:r>
            <a:r>
              <a:rPr lang="en-US" err="1">
                <a:latin typeface="Century Gothic"/>
                <a:ea typeface="Calibri"/>
                <a:cs typeface="Times New Roman"/>
              </a:rPr>
              <a:t>ιθ</a:t>
            </a:r>
            <a:r>
              <a:rPr lang="en-US">
                <a:latin typeface="Century Gothic"/>
                <a:ea typeface="Calibri"/>
                <a:cs typeface="Times New Roman"/>
              </a:rPr>
              <a:t>α</a:t>
            </a:r>
            <a:r>
              <a:rPr lang="en-US" err="1">
                <a:latin typeface="Century Gothic"/>
                <a:ea typeface="Calibri"/>
                <a:cs typeface="Times New Roman"/>
              </a:rPr>
              <a:t>νές</a:t>
            </a:r>
            <a:r>
              <a:rPr lang="en-US">
                <a:latin typeface="Century Gothic"/>
                <a:ea typeface="Calibri"/>
                <a:cs typeface="Times New Roman"/>
              </a:rPr>
              <a:t> επιπ</a:t>
            </a:r>
            <a:r>
              <a:rPr lang="en-US" err="1">
                <a:latin typeface="Century Gothic"/>
                <a:ea typeface="Calibri"/>
                <a:cs typeface="Times New Roman"/>
              </a:rPr>
              <a:t>τώσεις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της</a:t>
            </a:r>
            <a:r>
              <a:rPr lang="en-US">
                <a:latin typeface="Century Gothic"/>
                <a:ea typeface="Calibri"/>
                <a:cs typeface="Times New Roman"/>
              </a:rPr>
              <a:t> α</a:t>
            </a:r>
            <a:r>
              <a:rPr lang="en-US" err="1">
                <a:latin typeface="Century Gothic"/>
                <a:ea typeface="Calibri"/>
                <a:cs typeface="Times New Roman"/>
              </a:rPr>
              <a:t>υτομ</a:t>
            </a:r>
            <a:r>
              <a:rPr lang="en-US">
                <a:latin typeface="Century Gothic"/>
                <a:ea typeface="Calibri"/>
                <a:cs typeface="Times New Roman"/>
              </a:rPr>
              <a:t>α</a:t>
            </a:r>
            <a:r>
              <a:rPr lang="en-US" err="1">
                <a:latin typeface="Century Gothic"/>
                <a:ea typeface="Calibri"/>
                <a:cs typeface="Times New Roman"/>
              </a:rPr>
              <a:t>το</a:t>
            </a:r>
            <a:r>
              <a:rPr lang="en-US">
                <a:latin typeface="Century Gothic"/>
                <a:ea typeface="Calibri"/>
                <a:cs typeface="Times New Roman"/>
              </a:rPr>
              <a:t>π</a:t>
            </a:r>
            <a:r>
              <a:rPr lang="en-US" err="1">
                <a:latin typeface="Century Gothic"/>
                <a:ea typeface="Calibri"/>
                <a:cs typeface="Times New Roman"/>
              </a:rPr>
              <a:t>οίησης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στην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οργ</a:t>
            </a:r>
            <a:r>
              <a:rPr lang="en-US">
                <a:latin typeface="Century Gothic"/>
                <a:ea typeface="Calibri"/>
                <a:cs typeface="Times New Roman"/>
              </a:rPr>
              <a:t>α</a:t>
            </a:r>
            <a:r>
              <a:rPr lang="en-US" err="1">
                <a:latin typeface="Century Gothic"/>
                <a:ea typeface="Calibri"/>
                <a:cs typeface="Times New Roman"/>
              </a:rPr>
              <a:t>νωσι</a:t>
            </a:r>
            <a:r>
              <a:rPr lang="en-US">
                <a:latin typeface="Century Gothic"/>
                <a:ea typeface="Calibri"/>
                <a:cs typeface="Times New Roman"/>
              </a:rPr>
              <a:t>α</a:t>
            </a:r>
            <a:r>
              <a:rPr lang="en-US" err="1">
                <a:latin typeface="Century Gothic"/>
                <a:ea typeface="Calibri"/>
                <a:cs typeface="Times New Roman"/>
              </a:rPr>
              <a:t>κή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δομή</a:t>
            </a:r>
            <a:r>
              <a:rPr lang="en-US">
                <a:latin typeface="Century Gothic"/>
                <a:ea typeface="Calibri"/>
                <a:cs typeface="Times New Roman"/>
              </a:rPr>
              <a:t> και </a:t>
            </a:r>
            <a:r>
              <a:rPr lang="en-US" err="1">
                <a:latin typeface="Century Gothic"/>
                <a:ea typeface="Calibri"/>
                <a:cs typeface="Times New Roman"/>
              </a:rPr>
              <a:t>την</a:t>
            </a:r>
            <a:r>
              <a:rPr lang="en-US">
                <a:latin typeface="Century Gothic"/>
                <a:ea typeface="Calibri"/>
                <a:cs typeface="Times New Roman"/>
              </a:rPr>
              <a:t> απ</a:t>
            </a:r>
            <a:r>
              <a:rPr lang="en-US" err="1">
                <a:latin typeface="Century Gothic"/>
                <a:ea typeface="Calibri"/>
                <a:cs typeface="Times New Roman"/>
              </a:rPr>
              <a:t>όδοση</a:t>
            </a:r>
            <a:r>
              <a:rPr lang="en-US">
                <a:latin typeface="Century Gothic"/>
                <a:ea typeface="Calibri"/>
                <a:cs typeface="Times New Roman"/>
              </a:rPr>
              <a:t>.</a:t>
            </a:r>
          </a:p>
          <a:p>
            <a:pPr>
              <a:buClr>
                <a:srgbClr val="8AD0D6"/>
              </a:buClr>
              <a:buFont typeface="Arial"/>
              <a:buChar char="•"/>
            </a:pPr>
            <a:r>
              <a:rPr lang="en-US">
                <a:latin typeface="Century Gothic"/>
                <a:ea typeface="Calibri"/>
                <a:cs typeface="Times New Roman"/>
              </a:rPr>
              <a:t>Να π</a:t>
            </a:r>
            <a:r>
              <a:rPr lang="en-US" err="1">
                <a:latin typeface="Century Gothic"/>
                <a:ea typeface="Calibri"/>
                <a:cs typeface="Times New Roman"/>
              </a:rPr>
              <a:t>ροτείνουμε</a:t>
            </a:r>
            <a:r>
              <a:rPr lang="en-US">
                <a:latin typeface="Century Gothic"/>
                <a:ea typeface="Calibri"/>
                <a:cs typeface="Times New Roman"/>
              </a:rPr>
              <a:t> β</a:t>
            </a:r>
            <a:r>
              <a:rPr lang="en-US" err="1">
                <a:latin typeface="Century Gothic"/>
                <a:ea typeface="Calibri"/>
                <a:cs typeface="Times New Roman"/>
              </a:rPr>
              <a:t>έλτιστες</a:t>
            </a:r>
            <a:r>
              <a:rPr lang="en-US">
                <a:latin typeface="Century Gothic"/>
                <a:ea typeface="Calibri"/>
                <a:cs typeface="Times New Roman"/>
              </a:rPr>
              <a:t> πρα</a:t>
            </a:r>
            <a:r>
              <a:rPr lang="en-US" err="1">
                <a:latin typeface="Century Gothic"/>
                <a:ea typeface="Calibri"/>
                <a:cs typeface="Times New Roman"/>
              </a:rPr>
              <a:t>κτικές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γι</a:t>
            </a:r>
            <a:r>
              <a:rPr lang="en-US">
                <a:latin typeface="Century Gothic"/>
                <a:ea typeface="Calibri"/>
                <a:cs typeface="Times New Roman"/>
              </a:rPr>
              <a:t>α </a:t>
            </a:r>
            <a:r>
              <a:rPr lang="en-US" err="1">
                <a:latin typeface="Century Gothic"/>
                <a:ea typeface="Calibri"/>
                <a:cs typeface="Times New Roman"/>
              </a:rPr>
              <a:t>την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εφ</a:t>
            </a:r>
            <a:r>
              <a:rPr lang="en-US">
                <a:latin typeface="Century Gothic"/>
                <a:ea typeface="Calibri"/>
                <a:cs typeface="Times New Roman"/>
              </a:rPr>
              <a:t>α</a:t>
            </a:r>
            <a:r>
              <a:rPr lang="en-US" err="1">
                <a:latin typeface="Century Gothic"/>
                <a:ea typeface="Calibri"/>
                <a:cs typeface="Times New Roman"/>
              </a:rPr>
              <a:t>ρμογή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του</a:t>
            </a:r>
            <a:r>
              <a:rPr lang="en-US">
                <a:latin typeface="Century Gothic"/>
                <a:ea typeface="Calibri"/>
                <a:cs typeface="Times New Roman"/>
              </a:rPr>
              <a:t> ChatGPT </a:t>
            </a:r>
            <a:r>
              <a:rPr lang="en-US" err="1">
                <a:latin typeface="Century Gothic"/>
                <a:ea typeface="Calibri"/>
                <a:cs typeface="Times New Roman"/>
              </a:rPr>
              <a:t>στο</a:t>
            </a:r>
            <a:r>
              <a:rPr lang="en-US">
                <a:latin typeface="Century Gothic"/>
                <a:ea typeface="Calibri"/>
                <a:cs typeface="Times New Roman"/>
              </a:rPr>
              <a:t> </a:t>
            </a:r>
            <a:r>
              <a:rPr lang="en-US" err="1">
                <a:latin typeface="Century Gothic"/>
                <a:ea typeface="Calibri"/>
                <a:cs typeface="Times New Roman"/>
              </a:rPr>
              <a:t>διευθυντικό</a:t>
            </a:r>
            <a:r>
              <a:rPr lang="en-US">
                <a:latin typeface="Century Gothic"/>
                <a:ea typeface="Calibri"/>
                <a:cs typeface="Times New Roman"/>
              </a:rPr>
              <a:t> π</a:t>
            </a:r>
            <a:r>
              <a:rPr lang="en-US" err="1">
                <a:latin typeface="Century Gothic"/>
                <a:ea typeface="Calibri"/>
                <a:cs typeface="Times New Roman"/>
              </a:rPr>
              <a:t>ερι</a:t>
            </a:r>
            <a:r>
              <a:rPr lang="en-US">
                <a:latin typeface="Century Gothic"/>
                <a:ea typeface="Calibri"/>
                <a:cs typeface="Times New Roman"/>
              </a:rPr>
              <a:t>β</a:t>
            </a:r>
            <a:r>
              <a:rPr lang="en-US" err="1">
                <a:latin typeface="Century Gothic"/>
                <a:ea typeface="Calibri"/>
                <a:cs typeface="Times New Roman"/>
              </a:rPr>
              <a:t>άλλον</a:t>
            </a:r>
            <a:r>
              <a:rPr lang="en-US">
                <a:latin typeface="Century Gothic"/>
                <a:ea typeface="Calibri"/>
                <a:cs typeface="Times New Roman"/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8AD0D6"/>
              </a:buClr>
              <a:buFont typeface="Arial"/>
              <a:buChar char="•"/>
            </a:pPr>
            <a:endParaRPr lang="en-US">
              <a:latin typeface="Century Gothic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32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81A50-10CA-ADAD-8AF5-F0D629D3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169" y="1447799"/>
            <a:ext cx="2731458" cy="4766734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tx1"/>
                </a:solidFill>
                <a:latin typeface="Century Gothic"/>
                <a:cs typeface="Times New Roman"/>
              </a:rPr>
              <a:t>Ερευνητικά Ερωτήματα και Υποθέσεις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4859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6A9A857-F076-F3AE-1C12-CF9BCC30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47798"/>
            <a:ext cx="6282984" cy="47667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900"/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US" sz="1900" err="1"/>
              <a:t>Πώς</a:t>
            </a:r>
            <a:r>
              <a:rPr lang="en-US" sz="1900"/>
              <a:t> μπ</a:t>
            </a:r>
            <a:r>
              <a:rPr lang="en-US" sz="1900" err="1"/>
              <a:t>ορούμε</a:t>
            </a:r>
            <a:r>
              <a:rPr lang="en-US" sz="1900"/>
              <a:t> να βεβα</a:t>
            </a:r>
            <a:r>
              <a:rPr lang="en-US" sz="1900" err="1"/>
              <a:t>ιωθούμε</a:t>
            </a:r>
            <a:r>
              <a:rPr lang="en-US" sz="1900"/>
              <a:t> </a:t>
            </a:r>
            <a:r>
              <a:rPr lang="en-US" sz="1900" err="1"/>
              <a:t>ότι</a:t>
            </a:r>
            <a:r>
              <a:rPr lang="en-US" sz="1900"/>
              <a:t> η </a:t>
            </a:r>
            <a:r>
              <a:rPr lang="en-US" sz="1900" err="1"/>
              <a:t>τεχνητή</a:t>
            </a:r>
            <a:r>
              <a:rPr lang="en-US" sz="1900"/>
              <a:t> </a:t>
            </a:r>
            <a:r>
              <a:rPr lang="en-US" sz="1900" err="1"/>
              <a:t>νοημοσύνη</a:t>
            </a:r>
            <a:r>
              <a:rPr lang="en-US" sz="1900"/>
              <a:t> </a:t>
            </a:r>
            <a:r>
              <a:rPr lang="en-US" sz="1900" err="1"/>
              <a:t>δεν</a:t>
            </a:r>
            <a:r>
              <a:rPr lang="en-US" sz="1900"/>
              <a:t> θα επ</a:t>
            </a:r>
            <a:r>
              <a:rPr lang="en-US" sz="1900" err="1"/>
              <a:t>ηρεάζετ</a:t>
            </a:r>
            <a:r>
              <a:rPr lang="en-US" sz="1900"/>
              <a:t>αι από π</a:t>
            </a:r>
            <a:r>
              <a:rPr lang="en-US" sz="1900" err="1"/>
              <a:t>ροκ</a:t>
            </a:r>
            <a:r>
              <a:rPr lang="en-US" sz="1900"/>
              <a:t>ατα</a:t>
            </a:r>
            <a:r>
              <a:rPr lang="en-US" sz="1900" err="1"/>
              <a:t>λήψεις</a:t>
            </a:r>
            <a:r>
              <a:rPr lang="en-US" sz="1900"/>
              <a:t> </a:t>
            </a:r>
            <a:r>
              <a:rPr lang="en-US" sz="1900" err="1"/>
              <a:t>στην</a:t>
            </a:r>
            <a:r>
              <a:rPr lang="en-US" sz="1900"/>
              <a:t> </a:t>
            </a:r>
            <a:r>
              <a:rPr lang="en-US" sz="1900" err="1"/>
              <a:t>δι</a:t>
            </a:r>
            <a:r>
              <a:rPr lang="en-US" sz="1900"/>
              <a:t>α</a:t>
            </a:r>
            <a:r>
              <a:rPr lang="en-US" sz="1900" err="1"/>
              <a:t>δικ</a:t>
            </a:r>
            <a:r>
              <a:rPr lang="en-US" sz="1900"/>
              <a:t>α</a:t>
            </a:r>
            <a:r>
              <a:rPr lang="en-US" sz="1900" err="1"/>
              <a:t>σί</a:t>
            </a:r>
            <a:r>
              <a:rPr lang="en-US" sz="1900"/>
              <a:t>α απ</a:t>
            </a:r>
            <a:r>
              <a:rPr lang="en-US" sz="1900" err="1"/>
              <a:t>οφάσεών</a:t>
            </a:r>
            <a:r>
              <a:rPr lang="en-US" sz="1900"/>
              <a:t> </a:t>
            </a:r>
            <a:r>
              <a:rPr lang="en-US" sz="1900" err="1"/>
              <a:t>της</a:t>
            </a:r>
            <a:r>
              <a:rPr lang="en-US" sz="1900"/>
              <a:t>, </a:t>
            </a:r>
            <a:r>
              <a:rPr lang="en-US" sz="1900" err="1"/>
              <a:t>σε</a:t>
            </a:r>
            <a:r>
              <a:rPr lang="en-US" sz="1900"/>
              <a:t> </a:t>
            </a:r>
            <a:r>
              <a:rPr lang="en-US" sz="1900" err="1"/>
              <a:t>θέμ</a:t>
            </a:r>
            <a:r>
              <a:rPr lang="en-US" sz="1900"/>
              <a:t>ατα όπ</a:t>
            </a:r>
            <a:r>
              <a:rPr lang="en-US" sz="1900" err="1"/>
              <a:t>ως</a:t>
            </a:r>
            <a:r>
              <a:rPr lang="en-US" sz="1900"/>
              <a:t> :</a:t>
            </a:r>
          </a:p>
          <a:p>
            <a:pPr lvl="1">
              <a:lnSpc>
                <a:spcPct val="90000"/>
              </a:lnSpc>
              <a:buClr>
                <a:srgbClr val="8AD0D6"/>
              </a:buClr>
              <a:buFont typeface="Courier New" charset="2"/>
              <a:buChar char="o"/>
            </a:pPr>
            <a:r>
              <a:rPr lang="en-US" sz="1700" err="1"/>
              <a:t>Προσλήψεις</a:t>
            </a:r>
            <a:endParaRPr lang="en-US" err="1"/>
          </a:p>
          <a:p>
            <a:pPr lvl="1">
              <a:lnSpc>
                <a:spcPct val="90000"/>
              </a:lnSpc>
              <a:buClr>
                <a:srgbClr val="8AD0D6"/>
              </a:buClr>
              <a:buFont typeface="Courier New" charset="2"/>
              <a:buChar char="o"/>
            </a:pPr>
            <a:r>
              <a:rPr lang="en-US" sz="1700"/>
              <a:t>Πα</a:t>
            </a:r>
            <a:r>
              <a:rPr lang="en-US" sz="1700" err="1"/>
              <a:t>ράγωγες</a:t>
            </a:r>
            <a:r>
              <a:rPr lang="en-US" sz="1700"/>
              <a:t> και </a:t>
            </a:r>
            <a:endParaRPr lang="en-US"/>
          </a:p>
          <a:p>
            <a:pPr lvl="1">
              <a:lnSpc>
                <a:spcPct val="90000"/>
              </a:lnSpc>
              <a:buClr>
                <a:srgbClr val="8AD0D6"/>
              </a:buClr>
              <a:buFont typeface="Courier New" charset="2"/>
              <a:buChar char="o"/>
            </a:pPr>
            <a:r>
              <a:rPr lang="en-US" sz="1700" err="1"/>
              <a:t>Δι</a:t>
            </a:r>
            <a:r>
              <a:rPr lang="en-US" sz="1700"/>
              <a:t>α</a:t>
            </a:r>
            <a:r>
              <a:rPr lang="en-US" sz="1700" err="1"/>
              <a:t>χείριση</a:t>
            </a:r>
            <a:r>
              <a:rPr lang="en-US" sz="1700"/>
              <a:t> π</a:t>
            </a:r>
            <a:r>
              <a:rPr lang="en-US" sz="1700" err="1"/>
              <a:t>όρων</a:t>
            </a:r>
            <a:endParaRPr lang="en-US" sz="1700"/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US" sz="1900" err="1"/>
              <a:t>Ποιες</a:t>
            </a:r>
            <a:r>
              <a:rPr lang="en-US" sz="1900"/>
              <a:t> </a:t>
            </a:r>
            <a:r>
              <a:rPr lang="en-US" sz="1900" err="1"/>
              <a:t>είν</a:t>
            </a:r>
            <a:r>
              <a:rPr lang="en-US" sz="1900"/>
              <a:t>αι </a:t>
            </a:r>
            <a:r>
              <a:rPr lang="en-US" sz="1900" err="1"/>
              <a:t>οι</a:t>
            </a:r>
            <a:r>
              <a:rPr lang="en-US" sz="1900"/>
              <a:t> επιπ</a:t>
            </a:r>
            <a:r>
              <a:rPr lang="en-US" sz="1900" err="1"/>
              <a:t>τώσεις</a:t>
            </a:r>
            <a:r>
              <a:rPr lang="en-US" sz="1900"/>
              <a:t> </a:t>
            </a:r>
            <a:r>
              <a:rPr lang="en-US" sz="1900" err="1"/>
              <a:t>της</a:t>
            </a:r>
            <a:r>
              <a:rPr lang="en-US" sz="1900"/>
              <a:t> </a:t>
            </a:r>
            <a:r>
              <a:rPr lang="en-US" sz="1900" err="1"/>
              <a:t>χρήσης</a:t>
            </a:r>
            <a:r>
              <a:rPr lang="en-US" sz="1900"/>
              <a:t> </a:t>
            </a:r>
            <a:r>
              <a:rPr lang="en-US" sz="1900" err="1"/>
              <a:t>τεχνητής</a:t>
            </a:r>
            <a:r>
              <a:rPr lang="en-US" sz="1900"/>
              <a:t> </a:t>
            </a:r>
            <a:r>
              <a:rPr lang="en-US" sz="1900" err="1"/>
              <a:t>νοημοσύνης</a:t>
            </a:r>
            <a:r>
              <a:rPr lang="en-US" sz="1900"/>
              <a:t> </a:t>
            </a:r>
            <a:r>
              <a:rPr lang="en-US" sz="1900" err="1"/>
              <a:t>στην</a:t>
            </a:r>
            <a:r>
              <a:rPr lang="en-US" sz="1900"/>
              <a:t> </a:t>
            </a:r>
            <a:r>
              <a:rPr lang="en-US" sz="1900" err="1"/>
              <a:t>ψυχολογική</a:t>
            </a:r>
            <a:r>
              <a:rPr lang="en-US" sz="1900"/>
              <a:t> </a:t>
            </a:r>
            <a:r>
              <a:rPr lang="en-US" sz="1900" err="1"/>
              <a:t>ευημερί</a:t>
            </a:r>
            <a:r>
              <a:rPr lang="en-US" sz="1900"/>
              <a:t>α </a:t>
            </a:r>
            <a:r>
              <a:rPr lang="en-US" sz="1900" err="1"/>
              <a:t>των</a:t>
            </a:r>
            <a:r>
              <a:rPr lang="en-US" sz="1900"/>
              <a:t> </a:t>
            </a:r>
            <a:r>
              <a:rPr lang="en-US" sz="1900" err="1"/>
              <a:t>εργ</a:t>
            </a:r>
            <a:r>
              <a:rPr lang="en-US" sz="1900"/>
              <a:t>α</a:t>
            </a:r>
            <a:r>
              <a:rPr lang="en-US" sz="1900" err="1"/>
              <a:t>ζομένων</a:t>
            </a:r>
            <a:r>
              <a:rPr lang="en-US" sz="1900"/>
              <a:t>;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US" sz="1900"/>
              <a:t>Μα</a:t>
            </a:r>
            <a:r>
              <a:rPr lang="en-US" sz="1900" err="1"/>
              <a:t>κρο</a:t>
            </a:r>
            <a:r>
              <a:rPr lang="en-US" sz="1900"/>
              <a:t>π</a:t>
            </a:r>
            <a:r>
              <a:rPr lang="en-US" sz="1900" err="1"/>
              <a:t>ρόθεσμες</a:t>
            </a:r>
            <a:r>
              <a:rPr lang="en-US" sz="1900"/>
              <a:t> </a:t>
            </a:r>
            <a:r>
              <a:rPr lang="en-US" sz="1900" err="1"/>
              <a:t>οικονομικές</a:t>
            </a:r>
            <a:r>
              <a:rPr lang="en-US" sz="1900"/>
              <a:t> επιπ</a:t>
            </a:r>
            <a:r>
              <a:rPr lang="en-US" sz="1900" err="1"/>
              <a:t>τώσεις</a:t>
            </a:r>
            <a:r>
              <a:rPr lang="en-US" sz="1900"/>
              <a:t> </a:t>
            </a:r>
            <a:r>
              <a:rPr lang="en-US" sz="1900" err="1"/>
              <a:t>της</a:t>
            </a:r>
            <a:r>
              <a:rPr lang="en-US" sz="1900"/>
              <a:t> </a:t>
            </a:r>
            <a:r>
              <a:rPr lang="en-US" sz="1900" err="1"/>
              <a:t>ευρεί</a:t>
            </a:r>
            <a:r>
              <a:rPr lang="en-US" sz="1900"/>
              <a:t>ας </a:t>
            </a:r>
            <a:r>
              <a:rPr lang="en-US" sz="1900" err="1"/>
              <a:t>χρήσης</a:t>
            </a:r>
            <a:r>
              <a:rPr lang="en-US" sz="1900"/>
              <a:t> </a:t>
            </a:r>
            <a:r>
              <a:rPr lang="en-US" sz="1900" err="1"/>
              <a:t>της</a:t>
            </a:r>
            <a:r>
              <a:rPr lang="en-US" sz="1900"/>
              <a:t> τεχνητής </a:t>
            </a:r>
            <a:r>
              <a:rPr lang="en-US" sz="1900" err="1"/>
              <a:t>νοημοσύνης</a:t>
            </a:r>
            <a:r>
              <a:rPr lang="en-US" sz="1900"/>
              <a:t> </a:t>
            </a:r>
            <a:r>
              <a:rPr lang="en-US" sz="1900" err="1"/>
              <a:t>στο</a:t>
            </a:r>
            <a:r>
              <a:rPr lang="en-US" sz="1900"/>
              <a:t> management 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55A9E2-3486-90DB-9519-96A0BBF1A61C}"/>
              </a:ext>
            </a:extLst>
          </p:cNvPr>
          <p:cNvSpPr txBox="1"/>
          <p:nvPr/>
        </p:nvSpPr>
        <p:spPr>
          <a:xfrm>
            <a:off x="768800" y="977464"/>
            <a:ext cx="60207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FFFFFF"/>
                </a:solidFill>
                <a:latin typeface="Century Gothic"/>
                <a:cs typeface="Times New Roman"/>
              </a:rPr>
              <a:t>Στον</a:t>
            </a:r>
            <a:r>
              <a:rPr lang="en-US" sz="2400">
                <a:solidFill>
                  <a:srgbClr val="FFFFFF"/>
                </a:solidFill>
                <a:latin typeface="Century Gothic"/>
                <a:cs typeface="Times New Roman"/>
              </a:rPr>
              <a:t> </a:t>
            </a:r>
            <a:r>
              <a:rPr lang="en-US" sz="2400" err="1">
                <a:solidFill>
                  <a:srgbClr val="FFFFFF"/>
                </a:solidFill>
                <a:latin typeface="Century Gothic"/>
                <a:cs typeface="Times New Roman"/>
              </a:rPr>
              <a:t>τομέ</a:t>
            </a:r>
            <a:r>
              <a:rPr lang="en-US" sz="2400">
                <a:solidFill>
                  <a:srgbClr val="FFFFFF"/>
                </a:solidFill>
                <a:latin typeface="Century Gothic"/>
                <a:cs typeface="Times New Roman"/>
              </a:rPr>
              <a:t>α </a:t>
            </a:r>
            <a:r>
              <a:rPr lang="en-US" sz="2400" err="1">
                <a:solidFill>
                  <a:srgbClr val="FFFFFF"/>
                </a:solidFill>
                <a:latin typeface="Century Gothic"/>
                <a:cs typeface="Times New Roman"/>
              </a:rPr>
              <a:t>της</a:t>
            </a:r>
            <a:r>
              <a:rPr lang="en-US" sz="2400">
                <a:solidFill>
                  <a:srgbClr val="FFFFFF"/>
                </a:solidFill>
                <a:latin typeface="Century Gothic"/>
                <a:cs typeface="Times New Roman"/>
              </a:rPr>
              <a:t> </a:t>
            </a:r>
            <a:r>
              <a:rPr lang="en-US" sz="2400" err="1">
                <a:solidFill>
                  <a:srgbClr val="FFFFFF"/>
                </a:solidFill>
                <a:latin typeface="Century Gothic"/>
                <a:cs typeface="Times New Roman"/>
              </a:rPr>
              <a:t>Ηθικής</a:t>
            </a:r>
            <a:r>
              <a:rPr lang="en-US" sz="2400">
                <a:solidFill>
                  <a:srgbClr val="FFFFFF"/>
                </a:solidFill>
                <a:latin typeface="Century Gothic"/>
                <a:cs typeface="Times New Roman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46223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0916C-4C39-D3A8-C2E5-0D1AD700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76" y="454832"/>
            <a:ext cx="4689811" cy="1622321"/>
          </a:xfrm>
        </p:spPr>
        <p:txBody>
          <a:bodyPr>
            <a:noAutofit/>
          </a:bodyPr>
          <a:lstStyle/>
          <a:p>
            <a:r>
              <a:rPr lang="en-US" sz="3200" err="1">
                <a:solidFill>
                  <a:srgbClr val="EBEBEB"/>
                </a:solidFill>
                <a:ea typeface="+mj-lt"/>
                <a:cs typeface="+mj-lt"/>
              </a:rPr>
              <a:t>Ερευνητικά</a:t>
            </a:r>
            <a:r>
              <a:rPr lang="en-US" sz="320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en-US" sz="3200" err="1">
                <a:solidFill>
                  <a:srgbClr val="EBEBEB"/>
                </a:solidFill>
                <a:ea typeface="+mj-lt"/>
                <a:cs typeface="+mj-lt"/>
              </a:rPr>
              <a:t>Ερωτήμ</a:t>
            </a:r>
            <a:r>
              <a:rPr lang="en-US" sz="3200">
                <a:solidFill>
                  <a:srgbClr val="EBEBEB"/>
                </a:solidFill>
                <a:ea typeface="+mj-lt"/>
                <a:cs typeface="+mj-lt"/>
              </a:rPr>
              <a:t>ατα και Υπ</a:t>
            </a:r>
            <a:r>
              <a:rPr lang="en-US" sz="3200" err="1">
                <a:solidFill>
                  <a:srgbClr val="EBEBEB"/>
                </a:solidFill>
                <a:ea typeface="+mj-lt"/>
                <a:cs typeface="+mj-lt"/>
              </a:rPr>
              <a:t>οθέσεις</a:t>
            </a:r>
            <a:endParaRPr lang="en-US" sz="3200" err="1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A person wearing a face mask and walking with people&#10;&#10;Description automatically generated">
            <a:extLst>
              <a:ext uri="{FF2B5EF4-FFF2-40B4-BE49-F238E27FC236}">
                <a16:creationId xmlns:a16="http://schemas.microsoft.com/office/drawing/2014/main" id="{7031EE59-BBEC-FA9D-D986-212A4D016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521538"/>
            <a:ext cx="5449889" cy="381492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7A25-0C1D-CFCF-3A33-3F56A5E5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6" y="1850834"/>
            <a:ext cx="5231471" cy="4428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err="1">
                <a:solidFill>
                  <a:srgbClr val="EBEBEB"/>
                </a:solidFill>
                <a:latin typeface="Segoe UI"/>
                <a:cs typeface="Segoe UI"/>
              </a:rPr>
              <a:t>Στον</a:t>
            </a:r>
            <a:r>
              <a:rPr lang="en-US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err="1">
                <a:solidFill>
                  <a:srgbClr val="EBEBEB"/>
                </a:solidFill>
                <a:latin typeface="Segoe UI"/>
                <a:cs typeface="Segoe UI"/>
              </a:rPr>
              <a:t>Κοινωνικό</a:t>
            </a:r>
            <a:r>
              <a:rPr lang="en-US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err="1">
                <a:solidFill>
                  <a:srgbClr val="EBEBEB"/>
                </a:solidFill>
                <a:latin typeface="Segoe UI"/>
                <a:cs typeface="Segoe UI"/>
              </a:rPr>
              <a:t>τομέ</a:t>
            </a:r>
            <a:r>
              <a:rPr lang="en-US">
                <a:solidFill>
                  <a:srgbClr val="EBEBEB"/>
                </a:solidFill>
                <a:latin typeface="Segoe UI"/>
                <a:cs typeface="Segoe UI"/>
              </a:rPr>
              <a:t>α :</a:t>
            </a:r>
            <a:endParaRPr lang="en-US" sz="180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endParaRPr lang="en-US" sz="1600">
              <a:solidFill>
                <a:srgbClr val="EBEBEB"/>
              </a:solidFill>
              <a:latin typeface="Segoe UI"/>
              <a:cs typeface="Segoe UI"/>
            </a:endParaRPr>
          </a:p>
          <a:p>
            <a:pPr>
              <a:lnSpc>
                <a:spcPct val="9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Ποιές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στρ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α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τηγικές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θα μπ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ορούσ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αν να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εφ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α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ρμοστούν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γι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α 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την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 βελτίωση συνεργασίας 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μετ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α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ξύ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συστημάτων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τεχνήτης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νοημοσύνης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 και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των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α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νθρώ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π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ων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π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ου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απα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σχολούντ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αι 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με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 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τον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 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τομέ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α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τις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δι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α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χείρισης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;</a:t>
            </a:r>
            <a:endParaRPr lang="en-US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endParaRPr lang="en-US" sz="1800">
              <a:solidFill>
                <a:srgbClr val="EBEBEB"/>
              </a:solidFill>
              <a:latin typeface="Segoe UI"/>
              <a:cs typeface="Segoe UI"/>
            </a:endParaRPr>
          </a:p>
          <a:p>
            <a:pPr>
              <a:lnSpc>
                <a:spcPct val="9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Ποιές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είν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αι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οι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γενικότερες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κοινωνικές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 επιπ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τώσεις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στην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ευρεί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α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εφ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α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ρμογή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της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 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τεχνητής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νοημοσύνης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</a:t>
            </a:r>
            <a:r>
              <a:rPr lang="en-US" sz="1800" err="1">
                <a:solidFill>
                  <a:srgbClr val="EBEBEB"/>
                </a:solidFill>
                <a:latin typeface="Segoe UI"/>
                <a:cs typeface="Segoe UI"/>
              </a:rPr>
              <a:t>στο</a:t>
            </a:r>
            <a:r>
              <a:rPr lang="en-US" sz="1800">
                <a:solidFill>
                  <a:srgbClr val="EBEBEB"/>
                </a:solidFill>
                <a:latin typeface="Segoe UI"/>
                <a:cs typeface="Segoe UI"/>
              </a:rPr>
              <a:t> management;</a:t>
            </a:r>
          </a:p>
          <a:p>
            <a:pPr>
              <a:lnSpc>
                <a:spcPct val="90000"/>
              </a:lnSpc>
              <a:buClr>
                <a:srgbClr val="8AD0D6"/>
              </a:buClr>
              <a:buFont typeface="Arial" charset="2"/>
              <a:buChar char="•"/>
            </a:pPr>
            <a:endParaRPr lang="en-US" sz="1400">
              <a:solidFill>
                <a:srgbClr val="EBEBEB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71664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tanding in front of a group of people sitting at a table&#10;&#10;Description automatically generated">
            <a:extLst>
              <a:ext uri="{FF2B5EF4-FFF2-40B4-BE49-F238E27FC236}">
                <a16:creationId xmlns:a16="http://schemas.microsoft.com/office/drawing/2014/main" id="{ED120F3E-FD8C-34F2-E3BF-16786BC2C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4DB17-A0BC-B85A-ED4B-9FDD5969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Ερευνητικά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Ερωτήμ</a:t>
            </a:r>
            <a:r>
              <a:rPr lang="en-US">
                <a:ea typeface="+mj-lt"/>
                <a:cs typeface="+mj-lt"/>
              </a:rPr>
              <a:t>ατα και Υπ</a:t>
            </a:r>
            <a:r>
              <a:rPr lang="en-US" err="1">
                <a:ea typeface="+mj-lt"/>
                <a:cs typeface="+mj-lt"/>
              </a:rPr>
              <a:t>οθέσεις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D0EE-FE0C-68CB-BDC3-EC415906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err="1"/>
              <a:t>Στον</a:t>
            </a:r>
            <a:r>
              <a:rPr lang="en-US" sz="2400"/>
              <a:t> </a:t>
            </a:r>
            <a:r>
              <a:rPr lang="en-US" sz="2400" err="1"/>
              <a:t>τομέ</a:t>
            </a:r>
            <a:r>
              <a:rPr lang="en-US" sz="2400"/>
              <a:t>α </a:t>
            </a:r>
            <a:r>
              <a:rPr lang="en-US" sz="2400" err="1"/>
              <a:t>της</a:t>
            </a:r>
            <a:r>
              <a:rPr lang="en-US" sz="2400"/>
              <a:t> </a:t>
            </a:r>
            <a:r>
              <a:rPr lang="en-US" sz="2400" err="1"/>
              <a:t>Οργάνωσης</a:t>
            </a:r>
            <a:r>
              <a:rPr lang="en-US" sz="2400"/>
              <a:t> :</a:t>
            </a:r>
          </a:p>
          <a:p>
            <a:pPr marL="0" indent="0">
              <a:buNone/>
            </a:pPr>
            <a:endParaRPr lang="en-US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err="1"/>
              <a:t>Πώς</a:t>
            </a:r>
            <a:r>
              <a:rPr lang="en-US"/>
              <a:t> μπ</a:t>
            </a:r>
            <a:r>
              <a:rPr lang="en-US" err="1"/>
              <a:t>ορεί</a:t>
            </a:r>
            <a:r>
              <a:rPr lang="en-US"/>
              <a:t> η </a:t>
            </a:r>
            <a:r>
              <a:rPr lang="en-US" err="1"/>
              <a:t>τεχνητή</a:t>
            </a:r>
            <a:r>
              <a:rPr lang="en-US"/>
              <a:t> </a:t>
            </a:r>
            <a:r>
              <a:rPr lang="en-US" err="1"/>
              <a:t>νοημοσύνη</a:t>
            </a:r>
            <a:r>
              <a:rPr lang="en-US"/>
              <a:t> να α</a:t>
            </a:r>
            <a:r>
              <a:rPr lang="en-US" err="1"/>
              <a:t>ξιο</a:t>
            </a:r>
            <a:r>
              <a:rPr lang="en-US"/>
              <a:t>π</a:t>
            </a:r>
            <a:r>
              <a:rPr lang="en-US" err="1"/>
              <a:t>οιηθεί</a:t>
            </a:r>
            <a:r>
              <a:rPr lang="en-US"/>
              <a:t> </a:t>
            </a:r>
            <a:r>
              <a:rPr lang="en-US" err="1"/>
              <a:t>στον</a:t>
            </a:r>
            <a:r>
              <a:rPr lang="en-US"/>
              <a:t> </a:t>
            </a:r>
            <a:r>
              <a:rPr lang="en-US" err="1"/>
              <a:t>στρ</a:t>
            </a:r>
            <a:r>
              <a:rPr lang="en-US"/>
              <a:t>α</a:t>
            </a:r>
            <a:r>
              <a:rPr lang="en-US" err="1"/>
              <a:t>τηγικό</a:t>
            </a:r>
            <a:r>
              <a:rPr lang="en-US"/>
              <a:t> </a:t>
            </a:r>
            <a:r>
              <a:rPr lang="en-US" err="1"/>
              <a:t>σχεδι</a:t>
            </a:r>
            <a:r>
              <a:rPr lang="en-US"/>
              <a:t>α</a:t>
            </a:r>
            <a:r>
              <a:rPr lang="en-US" err="1"/>
              <a:t>σμό</a:t>
            </a:r>
            <a:r>
              <a:rPr lang="en-US"/>
              <a:t> </a:t>
            </a:r>
            <a:r>
              <a:rPr lang="en-US" err="1"/>
              <a:t>ενός</a:t>
            </a:r>
            <a:r>
              <a:rPr lang="en-US"/>
              <a:t> </a:t>
            </a:r>
            <a:r>
              <a:rPr lang="en-US" err="1"/>
              <a:t>οργ</a:t>
            </a:r>
            <a:r>
              <a:rPr lang="en-US"/>
              <a:t>α</a:t>
            </a:r>
            <a:r>
              <a:rPr lang="en-US" err="1"/>
              <a:t>νισμού</a:t>
            </a:r>
            <a:r>
              <a:rPr lang="en-US"/>
              <a:t> ;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err="1"/>
              <a:t>Πώς</a:t>
            </a:r>
            <a:r>
              <a:rPr lang="en-US"/>
              <a:t> μπ</a:t>
            </a:r>
            <a:r>
              <a:rPr lang="en-US" err="1"/>
              <a:t>ορεί</a:t>
            </a:r>
            <a:r>
              <a:rPr lang="en-US"/>
              <a:t> η </a:t>
            </a:r>
            <a:r>
              <a:rPr lang="en-US" err="1">
                <a:ea typeface="+mj-lt"/>
                <a:cs typeface="+mj-lt"/>
              </a:rPr>
              <a:t>τεχνητή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/>
              <a:t>νοημοσύνη</a:t>
            </a:r>
            <a:r>
              <a:rPr lang="en-US"/>
              <a:t> να αναβα</a:t>
            </a:r>
            <a:r>
              <a:rPr lang="en-US" err="1"/>
              <a:t>θμίσει</a:t>
            </a:r>
            <a:r>
              <a:rPr lang="en-US"/>
              <a:t> </a:t>
            </a:r>
            <a:r>
              <a:rPr lang="en-US" err="1"/>
              <a:t>σε</a:t>
            </a:r>
            <a:r>
              <a:rPr lang="en-US"/>
              <a:t> </a:t>
            </a:r>
            <a:r>
              <a:rPr lang="en-US" err="1"/>
              <a:t>μι</a:t>
            </a:r>
            <a:r>
              <a:rPr lang="en-US"/>
              <a:t>α π</a:t>
            </a:r>
            <a:r>
              <a:rPr lang="en-US" err="1"/>
              <a:t>ιο</a:t>
            </a:r>
            <a:r>
              <a:rPr lang="en-US"/>
              <a:t> </a:t>
            </a:r>
            <a:r>
              <a:rPr lang="en-US" err="1"/>
              <a:t>ικ</a:t>
            </a:r>
            <a:r>
              <a:rPr lang="en-US"/>
              <a:t>α</a:t>
            </a:r>
            <a:r>
              <a:rPr lang="en-US" err="1"/>
              <a:t>νο</a:t>
            </a:r>
            <a:r>
              <a:rPr lang="en-US"/>
              <a:t>π</a:t>
            </a:r>
            <a:r>
              <a:rPr lang="en-US" err="1"/>
              <a:t>οιητική</a:t>
            </a:r>
            <a:r>
              <a:rPr lang="en-US"/>
              <a:t> </a:t>
            </a:r>
            <a:r>
              <a:rPr lang="en-US" err="1"/>
              <a:t>εμ</a:t>
            </a:r>
            <a:r>
              <a:rPr lang="en-US"/>
              <a:t>π</a:t>
            </a:r>
            <a:r>
              <a:rPr lang="en-US" err="1"/>
              <a:t>ειρί</a:t>
            </a:r>
            <a:r>
              <a:rPr lang="en-US"/>
              <a:t>α </a:t>
            </a:r>
            <a:r>
              <a:rPr lang="en-US" err="1"/>
              <a:t>την</a:t>
            </a:r>
            <a:r>
              <a:rPr lang="en-US"/>
              <a:t> επ</a:t>
            </a:r>
            <a:r>
              <a:rPr lang="en-US" err="1"/>
              <a:t>ικοινωνί</a:t>
            </a:r>
            <a:r>
              <a:rPr lang="en-US"/>
              <a:t>α </a:t>
            </a:r>
            <a:r>
              <a:rPr lang="en-US" err="1"/>
              <a:t>μετ</a:t>
            </a:r>
            <a:r>
              <a:rPr lang="en-US"/>
              <a:t>α</a:t>
            </a:r>
            <a:r>
              <a:rPr lang="en-US" err="1"/>
              <a:t>ξύ</a:t>
            </a:r>
            <a:r>
              <a:rPr lang="en-US"/>
              <a:t> </a:t>
            </a:r>
            <a:r>
              <a:rPr lang="en-US" err="1"/>
              <a:t>εργ</a:t>
            </a:r>
            <a:r>
              <a:rPr lang="en-US"/>
              <a:t>α</a:t>
            </a:r>
            <a:r>
              <a:rPr lang="en-US" err="1"/>
              <a:t>ζόμενου</a:t>
            </a:r>
            <a:r>
              <a:rPr lang="en-US"/>
              <a:t> και </a:t>
            </a:r>
            <a:r>
              <a:rPr lang="en-US" err="1"/>
              <a:t>δι</a:t>
            </a:r>
            <a:r>
              <a:rPr lang="en-US"/>
              <a:t>α</a:t>
            </a:r>
            <a:r>
              <a:rPr lang="en-US" err="1"/>
              <a:t>χείριση</a:t>
            </a:r>
            <a:r>
              <a:rPr lang="en-US"/>
              <a:t>;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/>
              <a:t>Πώς μπορεί η </a:t>
            </a:r>
            <a:r>
              <a:rPr lang="en-US">
                <a:ea typeface="+mj-lt"/>
                <a:cs typeface="+mj-lt"/>
              </a:rPr>
              <a:t>τεχνητή </a:t>
            </a:r>
            <a:r>
              <a:rPr lang="en-US"/>
              <a:t>νοημοσύνη να β</a:t>
            </a:r>
            <a:r>
              <a:rPr lang="en-US" err="1"/>
              <a:t>οηθήσει</a:t>
            </a:r>
            <a:r>
              <a:rPr lang="en-US"/>
              <a:t> </a:t>
            </a:r>
            <a:r>
              <a:rPr lang="en-US" err="1"/>
              <a:t>έν</a:t>
            </a:r>
            <a:r>
              <a:rPr lang="en-US"/>
              <a:t>αν </a:t>
            </a:r>
            <a:r>
              <a:rPr lang="en-US" err="1"/>
              <a:t>οργ</a:t>
            </a:r>
            <a:r>
              <a:rPr lang="en-US"/>
              <a:t>α</a:t>
            </a:r>
            <a:r>
              <a:rPr lang="en-US" err="1"/>
              <a:t>νισμό</a:t>
            </a:r>
            <a:r>
              <a:rPr lang="en-US"/>
              <a:t> να βεβα</a:t>
            </a:r>
            <a:r>
              <a:rPr lang="en-US" err="1"/>
              <a:t>ιωθεί</a:t>
            </a:r>
            <a:r>
              <a:rPr lang="en-US"/>
              <a:t> </a:t>
            </a:r>
            <a:r>
              <a:rPr lang="en-US" err="1"/>
              <a:t>ότι</a:t>
            </a:r>
            <a:r>
              <a:rPr lang="en-US"/>
              <a:t> α</a:t>
            </a:r>
            <a:r>
              <a:rPr lang="en-US" err="1"/>
              <a:t>κολουθεί</a:t>
            </a:r>
            <a:r>
              <a:rPr lang="en-US"/>
              <a:t> </a:t>
            </a:r>
            <a:r>
              <a:rPr lang="en-US" err="1"/>
              <a:t>τους</a:t>
            </a:r>
            <a:r>
              <a:rPr lang="en-US"/>
              <a:t> κα</a:t>
            </a:r>
            <a:r>
              <a:rPr lang="en-US" err="1"/>
              <a:t>νονισμούς</a:t>
            </a:r>
            <a:r>
              <a:rPr lang="en-US"/>
              <a:t> </a:t>
            </a:r>
            <a:r>
              <a:rPr lang="en-US" err="1"/>
              <a:t>οι</a:t>
            </a:r>
            <a:r>
              <a:rPr lang="en-US"/>
              <a:t> οπ</a:t>
            </a:r>
            <a:r>
              <a:rPr lang="en-US" err="1"/>
              <a:t>οίοι</a:t>
            </a:r>
            <a:r>
              <a:rPr lang="en-US"/>
              <a:t> </a:t>
            </a:r>
            <a:r>
              <a:rPr lang="en-US" err="1"/>
              <a:t>ισχύουν</a:t>
            </a:r>
            <a:r>
              <a:rPr lang="en-US"/>
              <a:t> </a:t>
            </a:r>
            <a:r>
              <a:rPr lang="en-US" err="1"/>
              <a:t>γι</a:t>
            </a:r>
            <a:r>
              <a:rPr lang="en-US"/>
              <a:t>α α</a:t>
            </a:r>
            <a:r>
              <a:rPr lang="en-US" err="1"/>
              <a:t>υτόν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233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D82B-B68A-43D1-3D74-92C272D9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Η </a:t>
            </a:r>
            <a:r>
              <a:rPr lang="en-US" err="1">
                <a:ea typeface="+mj-lt"/>
                <a:cs typeface="+mj-lt"/>
              </a:rPr>
              <a:t>μεθοδολογί</a:t>
            </a:r>
            <a:r>
              <a:rPr lang="en-US">
                <a:ea typeface="+mj-lt"/>
                <a:cs typeface="+mj-lt"/>
              </a:rPr>
              <a:t>α μας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A876-65AE-75AA-7A16-04F79FD9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5618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Κα</a:t>
            </a:r>
            <a:r>
              <a:rPr lang="en-US" err="1">
                <a:ea typeface="+mj-lt"/>
                <a:cs typeface="+mj-lt"/>
              </a:rPr>
              <a:t>θορισμός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Θέμ</a:t>
            </a:r>
            <a:r>
              <a:rPr lang="en-US">
                <a:ea typeface="+mj-lt"/>
                <a:cs typeface="+mj-lt"/>
              </a:rPr>
              <a:t>α</a:t>
            </a:r>
            <a:r>
              <a:rPr lang="en-US" err="1">
                <a:ea typeface="+mj-lt"/>
                <a:cs typeface="+mj-lt"/>
              </a:rPr>
              <a:t>τος</a:t>
            </a:r>
            <a:endParaRPr lang="en-US" err="1"/>
          </a:p>
          <a:p>
            <a:pPr>
              <a:buClr>
                <a:srgbClr val="8AD0D6"/>
              </a:buClr>
              <a:buFont typeface="Arial" charset="2"/>
              <a:buChar char="•"/>
            </a:pP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err="1">
                <a:ea typeface="+mj-lt"/>
                <a:cs typeface="+mj-lt"/>
              </a:rPr>
              <a:t>Αν</a:t>
            </a:r>
            <a:r>
              <a:rPr lang="en-US">
                <a:ea typeface="+mj-lt"/>
                <a:cs typeface="+mj-lt"/>
              </a:rPr>
              <a:t>α</a:t>
            </a:r>
            <a:r>
              <a:rPr lang="en-US" err="1">
                <a:ea typeface="+mj-lt"/>
                <a:cs typeface="+mj-lt"/>
              </a:rPr>
              <a:t>ζήτηση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Βι</a:t>
            </a:r>
            <a:r>
              <a:rPr lang="en-US">
                <a:ea typeface="+mj-lt"/>
                <a:cs typeface="+mj-lt"/>
              </a:rPr>
              <a:t>β</a:t>
            </a:r>
            <a:r>
              <a:rPr lang="en-US" err="1">
                <a:ea typeface="+mj-lt"/>
                <a:cs typeface="+mj-lt"/>
              </a:rPr>
              <a:t>λιογρ</a:t>
            </a:r>
            <a:r>
              <a:rPr lang="en-US">
                <a:ea typeface="+mj-lt"/>
                <a:cs typeface="+mj-lt"/>
              </a:rPr>
              <a:t>α</a:t>
            </a:r>
            <a:r>
              <a:rPr lang="en-US" err="1">
                <a:ea typeface="+mj-lt"/>
                <a:cs typeface="+mj-lt"/>
              </a:rPr>
              <a:t>φικών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Πηγών</a:t>
            </a:r>
            <a:endParaRPr lang="en-US" err="1"/>
          </a:p>
          <a:p>
            <a:pPr>
              <a:buClr>
                <a:srgbClr val="8AD0D6"/>
              </a:buClr>
              <a:buFont typeface="Arial" charset="2"/>
              <a:buChar char="•"/>
            </a:pP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err="1">
                <a:ea typeface="+mj-lt"/>
                <a:cs typeface="+mj-lt"/>
              </a:rPr>
              <a:t>Αξιολόγηση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Πηγών</a:t>
            </a:r>
            <a:endParaRPr lang="en-US" err="1"/>
          </a:p>
          <a:p>
            <a:pPr>
              <a:buClr>
                <a:srgbClr val="8AD0D6"/>
              </a:buClr>
              <a:buFont typeface="Arial" charset="2"/>
              <a:buChar char="•"/>
            </a:pP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err="1">
                <a:ea typeface="+mj-lt"/>
                <a:cs typeface="+mj-lt"/>
              </a:rPr>
              <a:t>Σύντ</a:t>
            </a:r>
            <a:r>
              <a:rPr lang="en-US">
                <a:ea typeface="+mj-lt"/>
                <a:cs typeface="+mj-lt"/>
              </a:rPr>
              <a:t>α</a:t>
            </a:r>
            <a:r>
              <a:rPr lang="en-US" err="1">
                <a:ea typeface="+mj-lt"/>
                <a:cs typeface="+mj-lt"/>
              </a:rPr>
              <a:t>ξη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Ερωτημ</a:t>
            </a:r>
            <a:r>
              <a:rPr lang="en-US">
                <a:ea typeface="+mj-lt"/>
                <a:cs typeface="+mj-lt"/>
              </a:rPr>
              <a:t>α</a:t>
            </a:r>
            <a:r>
              <a:rPr lang="en-US" err="1">
                <a:ea typeface="+mj-lt"/>
                <a:cs typeface="+mj-lt"/>
              </a:rPr>
              <a:t>τολογίου</a:t>
            </a:r>
            <a:endParaRPr lang="en-US" err="1"/>
          </a:p>
          <a:p>
            <a:pPr>
              <a:buClr>
                <a:srgbClr val="8AD0D6"/>
              </a:buClr>
              <a:buFont typeface="Arial" charset="2"/>
              <a:buChar char="•"/>
            </a:pPr>
            <a:endParaRPr lang="en-US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E30CC-DA6D-574C-5E25-DE97C66FD0FB}"/>
              </a:ext>
            </a:extLst>
          </p:cNvPr>
          <p:cNvSpPr txBox="1"/>
          <p:nvPr/>
        </p:nvSpPr>
        <p:spPr>
          <a:xfrm>
            <a:off x="6095999" y="2056481"/>
            <a:ext cx="4599542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err="1">
                <a:latin typeface="Century Gothic"/>
                <a:cs typeface="Arial"/>
              </a:rPr>
              <a:t>Συλλογή</a:t>
            </a:r>
            <a:r>
              <a:rPr lang="en-US" sz="2000">
                <a:latin typeface="Century Gothic"/>
                <a:cs typeface="Arial"/>
              </a:rPr>
              <a:t> </a:t>
            </a:r>
            <a:r>
              <a:rPr lang="en-US" sz="2000" err="1">
                <a:latin typeface="Century Gothic"/>
                <a:cs typeface="Arial"/>
              </a:rPr>
              <a:t>Δεδομένων</a:t>
            </a:r>
            <a:r>
              <a:rPr lang="en-US" sz="2000">
                <a:latin typeface="Century Gothic"/>
                <a:cs typeface="Arial"/>
              </a:rPr>
              <a:t> </a:t>
            </a:r>
          </a:p>
          <a:p>
            <a:endParaRPr lang="en-US" sz="2000">
              <a:latin typeface="Century Gothic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Century Gothic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Century Gothic"/>
                <a:cs typeface="Arial"/>
              </a:rPr>
              <a:t>Ανάλυση</a:t>
            </a:r>
            <a:r>
              <a:rPr lang="en-US" sz="2000">
                <a:latin typeface="Century Gothic"/>
                <a:cs typeface="Arial"/>
              </a:rPr>
              <a:t> </a:t>
            </a:r>
            <a:r>
              <a:rPr lang="en-US" sz="2000" err="1">
                <a:latin typeface="Century Gothic"/>
                <a:cs typeface="Arial"/>
              </a:rPr>
              <a:t>Δεδομένων</a:t>
            </a:r>
            <a:endParaRPr lang="en-US" sz="2000">
              <a:latin typeface="Century Gothic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Century Gothic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Century Gothic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Century Gothic"/>
                <a:cs typeface="Arial"/>
              </a:rPr>
              <a:t>Συμ</a:t>
            </a:r>
            <a:r>
              <a:rPr lang="en-US" sz="2000">
                <a:latin typeface="Century Gothic"/>
                <a:cs typeface="Arial"/>
              </a:rPr>
              <a:t>π</a:t>
            </a:r>
            <a:r>
              <a:rPr lang="en-US" sz="2000" err="1">
                <a:latin typeface="Century Gothic"/>
                <a:cs typeface="Arial"/>
              </a:rPr>
              <a:t>εράσμ</a:t>
            </a:r>
            <a:r>
              <a:rPr lang="en-US" sz="2000">
                <a:latin typeface="Century Gothic"/>
                <a:cs typeface="Arial"/>
              </a:rPr>
              <a:t>ατα και </a:t>
            </a:r>
            <a:r>
              <a:rPr lang="en-US" sz="2000" err="1">
                <a:latin typeface="Century Gothic"/>
                <a:cs typeface="Arial"/>
              </a:rPr>
              <a:t>Συστάσεις</a:t>
            </a:r>
            <a:endParaRPr lang="en-US" err="1">
              <a:latin typeface="Century Gothic"/>
              <a:cs typeface="Arial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3DF8D5-583A-59AF-80A8-5CEF9627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ea typeface="+mj-lt"/>
                <a:cs typeface="+mj-lt"/>
              </a:rPr>
              <a:t>Ανάλυση των αποτελεσμάτων του ερωτηματολογίου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F9E6CE5-D03C-F379-15DA-B7422846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l-GR"/>
              <a:t>Οι Ερωτηθέντες αριθμούν τους 34.</a:t>
            </a:r>
            <a:endParaRPr lang="en-US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l-GR"/>
              <a:t>Ηλικίες από 18-25 </a:t>
            </a:r>
            <a:r>
              <a:rPr lang="el-GR">
                <a:ea typeface="+mj-lt"/>
                <a:cs typeface="+mj-lt"/>
              </a:rPr>
              <a:t>(29.4%) </a:t>
            </a:r>
            <a:r>
              <a:rPr lang="el-GR"/>
              <a:t>, 46-55 </a:t>
            </a:r>
            <a:r>
              <a:rPr lang="el-GR">
                <a:ea typeface="+mj-lt"/>
                <a:cs typeface="+mj-lt"/>
              </a:rPr>
              <a:t>(38.2%)</a:t>
            </a:r>
            <a:r>
              <a:rPr lang="el-GR"/>
              <a:t> και (20.6%) 55&gt;</a:t>
            </a:r>
            <a:endParaRPr lang="el-GR"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l-GR"/>
              <a:t>Οι περισσότεροι ερωτηθέντες στο  επάγγελμα τους δήλωσαν φοιτητές (14.7%)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l-GR"/>
              <a:t>Στην ερώτηση κατά πόσο πιστεύετε ότι το </a:t>
            </a:r>
            <a:r>
              <a:rPr lang="el-GR" err="1">
                <a:ea typeface="+mj-lt"/>
                <a:cs typeface="+mj-lt"/>
              </a:rPr>
              <a:t>ChatGPT</a:t>
            </a:r>
            <a:r>
              <a:rPr lang="el-GR">
                <a:ea typeface="+mj-lt"/>
                <a:cs typeface="+mj-lt"/>
              </a:rPr>
              <a:t> σε διαχειριστικές αποφάσεις είναι επιρρεπής σε προκαταλήψεις.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l-GR"/>
              <a:t>Το 38.2% απάντησε "μέτριο" (3 στα 5).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l-GR"/>
              <a:t>Το 24.5% </a:t>
            </a:r>
            <a:r>
              <a:rPr lang="el-GR">
                <a:ea typeface="+mj-lt"/>
                <a:cs typeface="+mj-lt"/>
              </a:rPr>
              <a:t>απάντησε </a:t>
            </a:r>
            <a:r>
              <a:rPr lang="el-GR"/>
              <a:t>"πολύ" (4 στα 5).</a:t>
            </a:r>
          </a:p>
        </p:txBody>
      </p:sp>
    </p:spTree>
    <p:extLst>
      <p:ext uri="{BB962C8B-B14F-4D97-AF65-F5344CB8AC3E}">
        <p14:creationId xmlns:p14="http://schemas.microsoft.com/office/powerpoint/2010/main" val="399940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Παρουσίαση για το μάθημα "Κοινωνικά και Νομικά Θέματα των ΤΠΕ"</vt:lpstr>
      <vt:lpstr>Ο ρόλος του ChatGPT στην Αυτοματοποίηση Διευθυντικών Καθηκόντων: " Ευκαιρίες και Προκλήσεις."</vt:lpstr>
      <vt:lpstr>Σκοπός της έρευνάς μας: </vt:lpstr>
      <vt:lpstr>Στόχοι της έρευνάς μας: </vt:lpstr>
      <vt:lpstr>Ερευνητικά Ερωτήματα και Υποθέσεις</vt:lpstr>
      <vt:lpstr>Ερευνητικά Ερωτήματα και Υποθέσεις</vt:lpstr>
      <vt:lpstr>Ερευνητικά Ερωτήματα και Υποθέσεις </vt:lpstr>
      <vt:lpstr>Η μεθοδολογία μας</vt:lpstr>
      <vt:lpstr>Ανάλυση των αποτελεσμάτων του ερωτηματολογίου</vt:lpstr>
      <vt:lpstr>Αποτελέσματα Ερωτηματολογίου</vt:lpstr>
      <vt:lpstr>Αποτελέσματα  Ερωτηματολογίου </vt:lpstr>
      <vt:lpstr>Αποτελέσματα  Ερωτηματολογίου </vt:lpstr>
      <vt:lpstr>Συνοψίζοντας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2023-11-15T19:05:28Z</dcterms:created>
  <dcterms:modified xsi:type="dcterms:W3CDTF">2024-01-24T06:31:01Z</dcterms:modified>
</cp:coreProperties>
</file>