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0" d="100"/>
          <a:sy n="70" d="100"/>
        </p:scale>
        <p:origin x="211"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district!$D$1</c:f>
              <c:strCache>
                <c:ptCount val="1"/>
                <c:pt idx="0">
                  <c:v>A4</c:v>
                </c:pt>
              </c:strCache>
            </c:strRef>
          </c:tx>
          <c:spPr>
            <a:solidFill>
              <a:schemeClr val="accent1"/>
            </a:solidFill>
            <a:ln>
              <a:noFill/>
            </a:ln>
            <a:effectLst/>
          </c:spPr>
          <c:invertIfNegative val="0"/>
          <c:cat>
            <c:strRef>
              <c:f>district!$B$2:$B$78</c:f>
              <c:strCache>
                <c:ptCount val="10"/>
                <c:pt idx="0">
                  <c:v>Hl.m. Praha</c:v>
                </c:pt>
                <c:pt idx="1">
                  <c:v>Brno - mesto</c:v>
                </c:pt>
                <c:pt idx="2">
                  <c:v>Ostrava - mesto</c:v>
                </c:pt>
                <c:pt idx="3">
                  <c:v>Karvina</c:v>
                </c:pt>
                <c:pt idx="4">
                  <c:v>Frydek - Mistek</c:v>
                </c:pt>
                <c:pt idx="5">
                  <c:v>Olomouc</c:v>
                </c:pt>
                <c:pt idx="6">
                  <c:v>Zlin</c:v>
                </c:pt>
                <c:pt idx="7">
                  <c:v>Opava</c:v>
                </c:pt>
                <c:pt idx="8">
                  <c:v>Ceske Budejovice</c:v>
                </c:pt>
                <c:pt idx="9">
                  <c:v>Plzen - mesto</c:v>
                </c:pt>
              </c:strCache>
            </c:strRef>
          </c:cat>
          <c:val>
            <c:numRef>
              <c:f>district!$D$2:$D$78</c:f>
              <c:numCache>
                <c:formatCode>General</c:formatCode>
                <c:ptCount val="10"/>
                <c:pt idx="0">
                  <c:v>1204953</c:v>
                </c:pt>
                <c:pt idx="1">
                  <c:v>387570</c:v>
                </c:pt>
                <c:pt idx="2">
                  <c:v>323870</c:v>
                </c:pt>
                <c:pt idx="3">
                  <c:v>285387</c:v>
                </c:pt>
                <c:pt idx="4">
                  <c:v>228848</c:v>
                </c:pt>
                <c:pt idx="5">
                  <c:v>226122</c:v>
                </c:pt>
                <c:pt idx="6">
                  <c:v>197099</c:v>
                </c:pt>
                <c:pt idx="7">
                  <c:v>182027</c:v>
                </c:pt>
                <c:pt idx="8">
                  <c:v>177686</c:v>
                </c:pt>
                <c:pt idx="9">
                  <c:v>170449</c:v>
                </c:pt>
              </c:numCache>
            </c:numRef>
          </c:val>
          <c:extLst>
            <c:ext xmlns:c16="http://schemas.microsoft.com/office/drawing/2014/chart" uri="{C3380CC4-5D6E-409C-BE32-E72D297353CC}">
              <c16:uniqueId val="{00000000-76A1-454A-BD0A-A226D166F9E8}"/>
            </c:ext>
          </c:extLst>
        </c:ser>
        <c:dLbls>
          <c:showLegendKey val="0"/>
          <c:showVal val="0"/>
          <c:showCatName val="0"/>
          <c:showSerName val="0"/>
          <c:showPercent val="0"/>
          <c:showBubbleSize val="0"/>
        </c:dLbls>
        <c:gapWidth val="219"/>
        <c:overlap val="-27"/>
        <c:axId val="710757408"/>
        <c:axId val="710758368"/>
      </c:barChart>
      <c:catAx>
        <c:axId val="71075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758368"/>
        <c:crosses val="autoZero"/>
        <c:auto val="1"/>
        <c:lblAlgn val="ctr"/>
        <c:lblOffset val="100"/>
        <c:noMultiLvlLbl val="0"/>
      </c:catAx>
      <c:valAx>
        <c:axId val="710758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757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Number of transactions</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A54-42FE-AB1D-3FC7EF494B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A54-42FE-AB1D-3FC7EF494B5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A54-42FE-AB1D-3FC7EF494B5F}"/>
              </c:ext>
            </c:extLst>
          </c:dPt>
          <c:dLbls>
            <c:dLbl>
              <c:idx val="0"/>
              <c:layout>
                <c:manualLayout>
                  <c:x val="8.611111111111111E-2"/>
                  <c:y val="3.703703703703703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A54-42FE-AB1D-3FC7EF494B5F}"/>
                </c:ext>
              </c:extLst>
            </c:dLbl>
            <c:dLbl>
              <c:idx val="1"/>
              <c:layout>
                <c:manualLayout>
                  <c:x val="-7.7777777777777779E-2"/>
                  <c:y val="-3.240740740740740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A54-42FE-AB1D-3FC7EF494B5F}"/>
                </c:ext>
              </c:extLst>
            </c:dLbl>
            <c:dLbl>
              <c:idx val="2"/>
              <c:layout>
                <c:manualLayout>
                  <c:x val="-6.6666666666666666E-2"/>
                  <c:y val="-8.3333333333333356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A54-42FE-AB1D-3FC7EF494B5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district!$F$85:$F$87</c:f>
              <c:strCache>
                <c:ptCount val="3"/>
                <c:pt idx="0">
                  <c:v>classic</c:v>
                </c:pt>
                <c:pt idx="1">
                  <c:v>junior</c:v>
                </c:pt>
                <c:pt idx="2">
                  <c:v>gold</c:v>
                </c:pt>
              </c:strCache>
            </c:strRef>
          </c:cat>
          <c:val>
            <c:numRef>
              <c:f>district!$G$85:$G$87</c:f>
              <c:numCache>
                <c:formatCode>General</c:formatCode>
                <c:ptCount val="3"/>
                <c:pt idx="0">
                  <c:v>313225</c:v>
                </c:pt>
                <c:pt idx="1">
                  <c:v>73105</c:v>
                </c:pt>
                <c:pt idx="2">
                  <c:v>42229</c:v>
                </c:pt>
              </c:numCache>
            </c:numRef>
          </c:val>
          <c:extLst>
            <c:ext xmlns:c16="http://schemas.microsoft.com/office/drawing/2014/chart" uri="{C3380CC4-5D6E-409C-BE32-E72D297353CC}">
              <c16:uniqueId val="{00000006-5A54-42FE-AB1D-3FC7EF494B5F}"/>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E4D911-10A3-4962-8329-1C1F86323B0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602DA2D-52A2-44D6-98D3-FFCEC5FB429F}">
      <dgm:prSet/>
      <dgm:spPr/>
      <dgm:t>
        <a:bodyPr/>
        <a:lstStyle/>
        <a:p>
          <a:r>
            <a:rPr lang="en-US"/>
            <a:t>Project overview</a:t>
          </a:r>
        </a:p>
      </dgm:t>
    </dgm:pt>
    <dgm:pt modelId="{5C5F20CB-9F12-41D8-AD76-1A3FFC3689FA}" type="parTrans" cxnId="{4A921329-077E-4755-98BB-E672278AADC4}">
      <dgm:prSet/>
      <dgm:spPr/>
      <dgm:t>
        <a:bodyPr/>
        <a:lstStyle/>
        <a:p>
          <a:endParaRPr lang="en-US"/>
        </a:p>
      </dgm:t>
    </dgm:pt>
    <dgm:pt modelId="{6E005399-EC16-451F-93CD-5B97AEFA998E}" type="sibTrans" cxnId="{4A921329-077E-4755-98BB-E672278AADC4}">
      <dgm:prSet/>
      <dgm:spPr/>
      <dgm:t>
        <a:bodyPr/>
        <a:lstStyle/>
        <a:p>
          <a:endParaRPr lang="en-US"/>
        </a:p>
      </dgm:t>
    </dgm:pt>
    <dgm:pt modelId="{E9A2F162-7E56-439A-A2A6-9F583BCF623F}">
      <dgm:prSet/>
      <dgm:spPr/>
      <dgm:t>
        <a:bodyPr/>
        <a:lstStyle/>
        <a:p>
          <a:r>
            <a:rPr lang="en-US"/>
            <a:t>Tools &amp; Technologies</a:t>
          </a:r>
        </a:p>
      </dgm:t>
    </dgm:pt>
    <dgm:pt modelId="{FA224911-5742-4E2A-8890-4290B3D11C28}" type="parTrans" cxnId="{2E2DAB35-712B-4996-95FC-7E8E9BF4BD29}">
      <dgm:prSet/>
      <dgm:spPr/>
      <dgm:t>
        <a:bodyPr/>
        <a:lstStyle/>
        <a:p>
          <a:endParaRPr lang="en-US"/>
        </a:p>
      </dgm:t>
    </dgm:pt>
    <dgm:pt modelId="{54C113D5-F79D-4DAD-BF0D-620B7C34F2C6}" type="sibTrans" cxnId="{2E2DAB35-712B-4996-95FC-7E8E9BF4BD29}">
      <dgm:prSet/>
      <dgm:spPr/>
      <dgm:t>
        <a:bodyPr/>
        <a:lstStyle/>
        <a:p>
          <a:endParaRPr lang="en-US"/>
        </a:p>
      </dgm:t>
    </dgm:pt>
    <dgm:pt modelId="{AF2BD365-AD0B-4955-908E-CFF214E57A2E}">
      <dgm:prSet/>
      <dgm:spPr/>
      <dgm:t>
        <a:bodyPr/>
        <a:lstStyle/>
        <a:p>
          <a:r>
            <a:rPr lang="en-US"/>
            <a:t>Data pipeline methodology </a:t>
          </a:r>
        </a:p>
      </dgm:t>
    </dgm:pt>
    <dgm:pt modelId="{9D434F14-1BCC-4EC1-9F80-2B6E5665A52A}" type="parTrans" cxnId="{5BC84742-B9EE-459D-AB8C-47E6A997AD84}">
      <dgm:prSet/>
      <dgm:spPr/>
      <dgm:t>
        <a:bodyPr/>
        <a:lstStyle/>
        <a:p>
          <a:endParaRPr lang="en-US"/>
        </a:p>
      </dgm:t>
    </dgm:pt>
    <dgm:pt modelId="{D5EC1CBB-AA3D-4588-B4AB-9A079083612A}" type="sibTrans" cxnId="{5BC84742-B9EE-459D-AB8C-47E6A997AD84}">
      <dgm:prSet/>
      <dgm:spPr/>
      <dgm:t>
        <a:bodyPr/>
        <a:lstStyle/>
        <a:p>
          <a:endParaRPr lang="en-US"/>
        </a:p>
      </dgm:t>
    </dgm:pt>
    <dgm:pt modelId="{4EBA54E4-B9A7-4CD8-8FF8-7CD6F53E3AB2}">
      <dgm:prSet/>
      <dgm:spPr/>
      <dgm:t>
        <a:bodyPr/>
        <a:lstStyle/>
        <a:p>
          <a:r>
            <a:rPr lang="en-US" dirty="0"/>
            <a:t>Key Question &amp; Insights</a:t>
          </a:r>
        </a:p>
      </dgm:t>
    </dgm:pt>
    <dgm:pt modelId="{89FB35A3-F122-4A9D-99D5-1D68F0ED5FC2}" type="parTrans" cxnId="{0DAE9AB5-B0CE-424D-A5B7-7427096B8C0B}">
      <dgm:prSet/>
      <dgm:spPr/>
      <dgm:t>
        <a:bodyPr/>
        <a:lstStyle/>
        <a:p>
          <a:endParaRPr lang="en-US"/>
        </a:p>
      </dgm:t>
    </dgm:pt>
    <dgm:pt modelId="{DE24AE26-DB95-4A22-8615-D8114D940C4B}" type="sibTrans" cxnId="{0DAE9AB5-B0CE-424D-A5B7-7427096B8C0B}">
      <dgm:prSet/>
      <dgm:spPr/>
      <dgm:t>
        <a:bodyPr/>
        <a:lstStyle/>
        <a:p>
          <a:endParaRPr lang="en-US"/>
        </a:p>
      </dgm:t>
    </dgm:pt>
    <dgm:pt modelId="{63E33595-7752-4E68-B8E9-62F4B77AF5ED}">
      <dgm:prSet/>
      <dgm:spPr/>
      <dgm:t>
        <a:bodyPr/>
        <a:lstStyle/>
        <a:p>
          <a:r>
            <a:rPr lang="en-US" dirty="0"/>
            <a:t>Power BI Dashboard Highlights</a:t>
          </a:r>
        </a:p>
      </dgm:t>
    </dgm:pt>
    <dgm:pt modelId="{063B86F3-4296-4F55-8419-E5947EA7280D}" type="parTrans" cxnId="{688648AF-274C-4A8B-896B-64A87D1464C8}">
      <dgm:prSet/>
      <dgm:spPr/>
      <dgm:t>
        <a:bodyPr/>
        <a:lstStyle/>
        <a:p>
          <a:endParaRPr lang="en-US"/>
        </a:p>
      </dgm:t>
    </dgm:pt>
    <dgm:pt modelId="{167E8FCD-2DC2-45A9-B020-E70BEC7B4085}" type="sibTrans" cxnId="{688648AF-274C-4A8B-896B-64A87D1464C8}">
      <dgm:prSet/>
      <dgm:spPr/>
      <dgm:t>
        <a:bodyPr/>
        <a:lstStyle/>
        <a:p>
          <a:endParaRPr lang="en-US"/>
        </a:p>
      </dgm:t>
    </dgm:pt>
    <dgm:pt modelId="{053AE309-AC05-4FF9-B1F5-1FDA1131E909}">
      <dgm:prSet/>
      <dgm:spPr/>
      <dgm:t>
        <a:bodyPr/>
        <a:lstStyle/>
        <a:p>
          <a:r>
            <a:rPr lang="en-US"/>
            <a:t>Conclusions &amp; Recommendations</a:t>
          </a:r>
        </a:p>
      </dgm:t>
    </dgm:pt>
    <dgm:pt modelId="{59B99B19-326B-4CC6-8E05-CBDE360C861D}" type="parTrans" cxnId="{4C61B5F4-F4B9-472C-AE15-F8A0E47DE025}">
      <dgm:prSet/>
      <dgm:spPr/>
      <dgm:t>
        <a:bodyPr/>
        <a:lstStyle/>
        <a:p>
          <a:endParaRPr lang="en-US"/>
        </a:p>
      </dgm:t>
    </dgm:pt>
    <dgm:pt modelId="{9F5376FE-C333-4407-91BE-D0FEC51ADC0C}" type="sibTrans" cxnId="{4C61B5F4-F4B9-472C-AE15-F8A0E47DE025}">
      <dgm:prSet/>
      <dgm:spPr/>
      <dgm:t>
        <a:bodyPr/>
        <a:lstStyle/>
        <a:p>
          <a:endParaRPr lang="en-US"/>
        </a:p>
      </dgm:t>
    </dgm:pt>
    <dgm:pt modelId="{F65CCFB5-2F38-467A-9E49-1C75A8C0619F}" type="pres">
      <dgm:prSet presAssocID="{44E4D911-10A3-4962-8329-1C1F86323B08}" presName="linear" presStyleCnt="0">
        <dgm:presLayoutVars>
          <dgm:animLvl val="lvl"/>
          <dgm:resizeHandles val="exact"/>
        </dgm:presLayoutVars>
      </dgm:prSet>
      <dgm:spPr/>
    </dgm:pt>
    <dgm:pt modelId="{99B66FEB-551A-4DCE-B179-3607388CA8E9}" type="pres">
      <dgm:prSet presAssocID="{0602DA2D-52A2-44D6-98D3-FFCEC5FB429F}" presName="parentText" presStyleLbl="node1" presStyleIdx="0" presStyleCnt="6">
        <dgm:presLayoutVars>
          <dgm:chMax val="0"/>
          <dgm:bulletEnabled val="1"/>
        </dgm:presLayoutVars>
      </dgm:prSet>
      <dgm:spPr/>
    </dgm:pt>
    <dgm:pt modelId="{78BBD3E4-6039-4CA4-BB6A-98F92287B8FD}" type="pres">
      <dgm:prSet presAssocID="{6E005399-EC16-451F-93CD-5B97AEFA998E}" presName="spacer" presStyleCnt="0"/>
      <dgm:spPr/>
    </dgm:pt>
    <dgm:pt modelId="{012281BC-3D0C-4BAA-BC28-116D135BC31A}" type="pres">
      <dgm:prSet presAssocID="{E9A2F162-7E56-439A-A2A6-9F583BCF623F}" presName="parentText" presStyleLbl="node1" presStyleIdx="1" presStyleCnt="6">
        <dgm:presLayoutVars>
          <dgm:chMax val="0"/>
          <dgm:bulletEnabled val="1"/>
        </dgm:presLayoutVars>
      </dgm:prSet>
      <dgm:spPr/>
    </dgm:pt>
    <dgm:pt modelId="{BD1B4514-8FEA-45CA-A53C-33A513D08657}" type="pres">
      <dgm:prSet presAssocID="{54C113D5-F79D-4DAD-BF0D-620B7C34F2C6}" presName="spacer" presStyleCnt="0"/>
      <dgm:spPr/>
    </dgm:pt>
    <dgm:pt modelId="{8B7FA858-4A56-4F7B-A5D6-3EDB48F7A09F}" type="pres">
      <dgm:prSet presAssocID="{AF2BD365-AD0B-4955-908E-CFF214E57A2E}" presName="parentText" presStyleLbl="node1" presStyleIdx="2" presStyleCnt="6">
        <dgm:presLayoutVars>
          <dgm:chMax val="0"/>
          <dgm:bulletEnabled val="1"/>
        </dgm:presLayoutVars>
      </dgm:prSet>
      <dgm:spPr/>
    </dgm:pt>
    <dgm:pt modelId="{2A9A236D-0EE4-4A6E-A9EC-41EA3348A3C9}" type="pres">
      <dgm:prSet presAssocID="{D5EC1CBB-AA3D-4588-B4AB-9A079083612A}" presName="spacer" presStyleCnt="0"/>
      <dgm:spPr/>
    </dgm:pt>
    <dgm:pt modelId="{EBF6D352-1CCB-443F-A6FB-798ED00360D4}" type="pres">
      <dgm:prSet presAssocID="{4EBA54E4-B9A7-4CD8-8FF8-7CD6F53E3AB2}" presName="parentText" presStyleLbl="node1" presStyleIdx="3" presStyleCnt="6">
        <dgm:presLayoutVars>
          <dgm:chMax val="0"/>
          <dgm:bulletEnabled val="1"/>
        </dgm:presLayoutVars>
      </dgm:prSet>
      <dgm:spPr/>
    </dgm:pt>
    <dgm:pt modelId="{3500E741-88EB-4D90-B93F-D04FEF2F6E09}" type="pres">
      <dgm:prSet presAssocID="{DE24AE26-DB95-4A22-8615-D8114D940C4B}" presName="spacer" presStyleCnt="0"/>
      <dgm:spPr/>
    </dgm:pt>
    <dgm:pt modelId="{297A083C-51FD-4C2E-9D15-B380D361CED9}" type="pres">
      <dgm:prSet presAssocID="{63E33595-7752-4E68-B8E9-62F4B77AF5ED}" presName="parentText" presStyleLbl="node1" presStyleIdx="4" presStyleCnt="6">
        <dgm:presLayoutVars>
          <dgm:chMax val="0"/>
          <dgm:bulletEnabled val="1"/>
        </dgm:presLayoutVars>
      </dgm:prSet>
      <dgm:spPr/>
    </dgm:pt>
    <dgm:pt modelId="{B64300FD-2700-402B-BC5D-F32B664914C8}" type="pres">
      <dgm:prSet presAssocID="{167E8FCD-2DC2-45A9-B020-E70BEC7B4085}" presName="spacer" presStyleCnt="0"/>
      <dgm:spPr/>
    </dgm:pt>
    <dgm:pt modelId="{BE557F15-B3F1-4D7F-88C4-939C05902788}" type="pres">
      <dgm:prSet presAssocID="{053AE309-AC05-4FF9-B1F5-1FDA1131E909}" presName="parentText" presStyleLbl="node1" presStyleIdx="5" presStyleCnt="6">
        <dgm:presLayoutVars>
          <dgm:chMax val="0"/>
          <dgm:bulletEnabled val="1"/>
        </dgm:presLayoutVars>
      </dgm:prSet>
      <dgm:spPr/>
    </dgm:pt>
  </dgm:ptLst>
  <dgm:cxnLst>
    <dgm:cxn modelId="{EEE70520-F548-4454-8036-044A4ED55AA1}" type="presOf" srcId="{AF2BD365-AD0B-4955-908E-CFF214E57A2E}" destId="{8B7FA858-4A56-4F7B-A5D6-3EDB48F7A09F}" srcOrd="0" destOrd="0" presId="urn:microsoft.com/office/officeart/2005/8/layout/vList2"/>
    <dgm:cxn modelId="{4A921329-077E-4755-98BB-E672278AADC4}" srcId="{44E4D911-10A3-4962-8329-1C1F86323B08}" destId="{0602DA2D-52A2-44D6-98D3-FFCEC5FB429F}" srcOrd="0" destOrd="0" parTransId="{5C5F20CB-9F12-41D8-AD76-1A3FFC3689FA}" sibTransId="{6E005399-EC16-451F-93CD-5B97AEFA998E}"/>
    <dgm:cxn modelId="{783B7A2F-6D08-422A-8205-C424EE59F6D2}" type="presOf" srcId="{44E4D911-10A3-4962-8329-1C1F86323B08}" destId="{F65CCFB5-2F38-467A-9E49-1C75A8C0619F}" srcOrd="0" destOrd="0" presId="urn:microsoft.com/office/officeart/2005/8/layout/vList2"/>
    <dgm:cxn modelId="{CF85B533-229E-483E-AC1B-3E468777804E}" type="presOf" srcId="{053AE309-AC05-4FF9-B1F5-1FDA1131E909}" destId="{BE557F15-B3F1-4D7F-88C4-939C05902788}" srcOrd="0" destOrd="0" presId="urn:microsoft.com/office/officeart/2005/8/layout/vList2"/>
    <dgm:cxn modelId="{2E2DAB35-712B-4996-95FC-7E8E9BF4BD29}" srcId="{44E4D911-10A3-4962-8329-1C1F86323B08}" destId="{E9A2F162-7E56-439A-A2A6-9F583BCF623F}" srcOrd="1" destOrd="0" parTransId="{FA224911-5742-4E2A-8890-4290B3D11C28}" sibTransId="{54C113D5-F79D-4DAD-BF0D-620B7C34F2C6}"/>
    <dgm:cxn modelId="{5BC84742-B9EE-459D-AB8C-47E6A997AD84}" srcId="{44E4D911-10A3-4962-8329-1C1F86323B08}" destId="{AF2BD365-AD0B-4955-908E-CFF214E57A2E}" srcOrd="2" destOrd="0" parTransId="{9D434F14-1BCC-4EC1-9F80-2B6E5665A52A}" sibTransId="{D5EC1CBB-AA3D-4588-B4AB-9A079083612A}"/>
    <dgm:cxn modelId="{0A3E0668-467D-48AF-9252-622CD8A329FA}" type="presOf" srcId="{E9A2F162-7E56-439A-A2A6-9F583BCF623F}" destId="{012281BC-3D0C-4BAA-BC28-116D135BC31A}" srcOrd="0" destOrd="0" presId="urn:microsoft.com/office/officeart/2005/8/layout/vList2"/>
    <dgm:cxn modelId="{483135A3-A848-4B32-A3A0-362094D40B1F}" type="presOf" srcId="{4EBA54E4-B9A7-4CD8-8FF8-7CD6F53E3AB2}" destId="{EBF6D352-1CCB-443F-A6FB-798ED00360D4}" srcOrd="0" destOrd="0" presId="urn:microsoft.com/office/officeart/2005/8/layout/vList2"/>
    <dgm:cxn modelId="{54B228A5-E4EB-4396-8557-C1F310E02832}" type="presOf" srcId="{63E33595-7752-4E68-B8E9-62F4B77AF5ED}" destId="{297A083C-51FD-4C2E-9D15-B380D361CED9}" srcOrd="0" destOrd="0" presId="urn:microsoft.com/office/officeart/2005/8/layout/vList2"/>
    <dgm:cxn modelId="{688648AF-274C-4A8B-896B-64A87D1464C8}" srcId="{44E4D911-10A3-4962-8329-1C1F86323B08}" destId="{63E33595-7752-4E68-B8E9-62F4B77AF5ED}" srcOrd="4" destOrd="0" parTransId="{063B86F3-4296-4F55-8419-E5947EA7280D}" sibTransId="{167E8FCD-2DC2-45A9-B020-E70BEC7B4085}"/>
    <dgm:cxn modelId="{0DAE9AB5-B0CE-424D-A5B7-7427096B8C0B}" srcId="{44E4D911-10A3-4962-8329-1C1F86323B08}" destId="{4EBA54E4-B9A7-4CD8-8FF8-7CD6F53E3AB2}" srcOrd="3" destOrd="0" parTransId="{89FB35A3-F122-4A9D-99D5-1D68F0ED5FC2}" sibTransId="{DE24AE26-DB95-4A22-8615-D8114D940C4B}"/>
    <dgm:cxn modelId="{48C976CE-54A1-4918-BC12-9AF1C8017D0B}" type="presOf" srcId="{0602DA2D-52A2-44D6-98D3-FFCEC5FB429F}" destId="{99B66FEB-551A-4DCE-B179-3607388CA8E9}" srcOrd="0" destOrd="0" presId="urn:microsoft.com/office/officeart/2005/8/layout/vList2"/>
    <dgm:cxn modelId="{4C61B5F4-F4B9-472C-AE15-F8A0E47DE025}" srcId="{44E4D911-10A3-4962-8329-1C1F86323B08}" destId="{053AE309-AC05-4FF9-B1F5-1FDA1131E909}" srcOrd="5" destOrd="0" parTransId="{59B99B19-326B-4CC6-8E05-CBDE360C861D}" sibTransId="{9F5376FE-C333-4407-91BE-D0FEC51ADC0C}"/>
    <dgm:cxn modelId="{CE1842BA-EC9C-4158-BC93-C835768BDD26}" type="presParOf" srcId="{F65CCFB5-2F38-467A-9E49-1C75A8C0619F}" destId="{99B66FEB-551A-4DCE-B179-3607388CA8E9}" srcOrd="0" destOrd="0" presId="urn:microsoft.com/office/officeart/2005/8/layout/vList2"/>
    <dgm:cxn modelId="{D952FC82-065B-4E4D-8F58-A3EEBFA79A5A}" type="presParOf" srcId="{F65CCFB5-2F38-467A-9E49-1C75A8C0619F}" destId="{78BBD3E4-6039-4CA4-BB6A-98F92287B8FD}" srcOrd="1" destOrd="0" presId="urn:microsoft.com/office/officeart/2005/8/layout/vList2"/>
    <dgm:cxn modelId="{24E7075C-FD7F-4D5F-AC78-027720BF9B00}" type="presParOf" srcId="{F65CCFB5-2F38-467A-9E49-1C75A8C0619F}" destId="{012281BC-3D0C-4BAA-BC28-116D135BC31A}" srcOrd="2" destOrd="0" presId="urn:microsoft.com/office/officeart/2005/8/layout/vList2"/>
    <dgm:cxn modelId="{2E3B38C3-362B-44EB-8719-8EE8890C55F9}" type="presParOf" srcId="{F65CCFB5-2F38-467A-9E49-1C75A8C0619F}" destId="{BD1B4514-8FEA-45CA-A53C-33A513D08657}" srcOrd="3" destOrd="0" presId="urn:microsoft.com/office/officeart/2005/8/layout/vList2"/>
    <dgm:cxn modelId="{B7B83302-3EBA-4F3D-B1FC-2695DB388AFB}" type="presParOf" srcId="{F65CCFB5-2F38-467A-9E49-1C75A8C0619F}" destId="{8B7FA858-4A56-4F7B-A5D6-3EDB48F7A09F}" srcOrd="4" destOrd="0" presId="urn:microsoft.com/office/officeart/2005/8/layout/vList2"/>
    <dgm:cxn modelId="{2AAF93E0-9D0C-45F5-A7E1-9043676FE7FC}" type="presParOf" srcId="{F65CCFB5-2F38-467A-9E49-1C75A8C0619F}" destId="{2A9A236D-0EE4-4A6E-A9EC-41EA3348A3C9}" srcOrd="5" destOrd="0" presId="urn:microsoft.com/office/officeart/2005/8/layout/vList2"/>
    <dgm:cxn modelId="{AC96A278-C2E9-45B7-80D6-D76A3C24860E}" type="presParOf" srcId="{F65CCFB5-2F38-467A-9E49-1C75A8C0619F}" destId="{EBF6D352-1CCB-443F-A6FB-798ED00360D4}" srcOrd="6" destOrd="0" presId="urn:microsoft.com/office/officeart/2005/8/layout/vList2"/>
    <dgm:cxn modelId="{A14B7579-1014-48D4-AB1D-06B78F1BEC00}" type="presParOf" srcId="{F65CCFB5-2F38-467A-9E49-1C75A8C0619F}" destId="{3500E741-88EB-4D90-B93F-D04FEF2F6E09}" srcOrd="7" destOrd="0" presId="urn:microsoft.com/office/officeart/2005/8/layout/vList2"/>
    <dgm:cxn modelId="{2B316889-9F53-4960-AC49-171EF49C6017}" type="presParOf" srcId="{F65CCFB5-2F38-467A-9E49-1C75A8C0619F}" destId="{297A083C-51FD-4C2E-9D15-B380D361CED9}" srcOrd="8" destOrd="0" presId="urn:microsoft.com/office/officeart/2005/8/layout/vList2"/>
    <dgm:cxn modelId="{E08C60DF-ECC2-47AE-A7C3-245DED5B6A83}" type="presParOf" srcId="{F65CCFB5-2F38-467A-9E49-1C75A8C0619F}" destId="{B64300FD-2700-402B-BC5D-F32B664914C8}" srcOrd="9" destOrd="0" presId="urn:microsoft.com/office/officeart/2005/8/layout/vList2"/>
    <dgm:cxn modelId="{72503ACB-CBF6-4DC8-9B19-6E56FC91C995}" type="presParOf" srcId="{F65CCFB5-2F38-467A-9E49-1C75A8C0619F}" destId="{BE557F15-B3F1-4D7F-88C4-939C0590278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D6E54C-539B-41B1-9CB0-9A774A8FB14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40822CC-0491-4969-9404-34118CAE7609}">
      <dgm:prSet/>
      <dgm:spPr/>
      <dgm:t>
        <a:bodyPr/>
        <a:lstStyle/>
        <a:p>
          <a:pPr>
            <a:lnSpc>
              <a:spcPct val="100000"/>
            </a:lnSpc>
          </a:pPr>
          <a:r>
            <a:rPr lang="en-US"/>
            <a:t>Flat Files(CSV/Excel): Source data uploaded locally</a:t>
          </a:r>
        </a:p>
      </dgm:t>
    </dgm:pt>
    <dgm:pt modelId="{30C487F5-B570-414C-9C6D-A29EF6AEB630}" type="parTrans" cxnId="{34E13357-F3EF-48E4-821D-625593C09780}">
      <dgm:prSet/>
      <dgm:spPr/>
      <dgm:t>
        <a:bodyPr/>
        <a:lstStyle/>
        <a:p>
          <a:endParaRPr lang="en-US"/>
        </a:p>
      </dgm:t>
    </dgm:pt>
    <dgm:pt modelId="{17F9C7CA-CD31-4791-89F0-A2563525E794}" type="sibTrans" cxnId="{34E13357-F3EF-48E4-821D-625593C09780}">
      <dgm:prSet/>
      <dgm:spPr/>
      <dgm:t>
        <a:bodyPr/>
        <a:lstStyle/>
        <a:p>
          <a:endParaRPr lang="en-US"/>
        </a:p>
      </dgm:t>
    </dgm:pt>
    <dgm:pt modelId="{FBBFD477-8E7D-4AFB-8B5C-93A9BA969A45}">
      <dgm:prSet/>
      <dgm:spPr/>
      <dgm:t>
        <a:bodyPr/>
        <a:lstStyle/>
        <a:p>
          <a:pPr>
            <a:lnSpc>
              <a:spcPct val="100000"/>
            </a:lnSpc>
          </a:pPr>
          <a:r>
            <a:rPr lang="en-US"/>
            <a:t>Informatica Cloud: Integration &amp; Ingestion of data</a:t>
          </a:r>
        </a:p>
      </dgm:t>
    </dgm:pt>
    <dgm:pt modelId="{93EC4DAA-B811-449E-A569-66D532908A53}" type="parTrans" cxnId="{E4868350-22F9-472D-9348-D4543AEF1600}">
      <dgm:prSet/>
      <dgm:spPr/>
      <dgm:t>
        <a:bodyPr/>
        <a:lstStyle/>
        <a:p>
          <a:endParaRPr lang="en-US"/>
        </a:p>
      </dgm:t>
    </dgm:pt>
    <dgm:pt modelId="{D1508CB9-B1F8-4A77-9962-31FBAE018C3F}" type="sibTrans" cxnId="{E4868350-22F9-472D-9348-D4543AEF1600}">
      <dgm:prSet/>
      <dgm:spPr/>
      <dgm:t>
        <a:bodyPr/>
        <a:lstStyle/>
        <a:p>
          <a:endParaRPr lang="en-US"/>
        </a:p>
      </dgm:t>
    </dgm:pt>
    <dgm:pt modelId="{602DBBB4-E2F3-47E9-955E-4264F0DDF035}">
      <dgm:prSet/>
      <dgm:spPr/>
      <dgm:t>
        <a:bodyPr/>
        <a:lstStyle/>
        <a:p>
          <a:pPr>
            <a:lnSpc>
              <a:spcPct val="100000"/>
            </a:lnSpc>
          </a:pPr>
          <a:r>
            <a:rPr lang="en-US"/>
            <a:t>MYSQL: Data transformation and analytics </a:t>
          </a:r>
        </a:p>
      </dgm:t>
    </dgm:pt>
    <dgm:pt modelId="{666DB39B-6447-4B0C-BEF0-B9D3F95F496D}" type="parTrans" cxnId="{5D576462-314A-4944-BEF1-C17F5C2C9C88}">
      <dgm:prSet/>
      <dgm:spPr/>
      <dgm:t>
        <a:bodyPr/>
        <a:lstStyle/>
        <a:p>
          <a:endParaRPr lang="en-US"/>
        </a:p>
      </dgm:t>
    </dgm:pt>
    <dgm:pt modelId="{D9AAA33F-D80C-429C-A318-F7D30DA9C02E}" type="sibTrans" cxnId="{5D576462-314A-4944-BEF1-C17F5C2C9C88}">
      <dgm:prSet/>
      <dgm:spPr/>
      <dgm:t>
        <a:bodyPr/>
        <a:lstStyle/>
        <a:p>
          <a:endParaRPr lang="en-US"/>
        </a:p>
      </dgm:t>
    </dgm:pt>
    <dgm:pt modelId="{75C92CDC-E1FE-421F-AB6B-8539DA18045D}">
      <dgm:prSet/>
      <dgm:spPr/>
      <dgm:t>
        <a:bodyPr/>
        <a:lstStyle/>
        <a:p>
          <a:pPr>
            <a:lnSpc>
              <a:spcPct val="100000"/>
            </a:lnSpc>
          </a:pPr>
          <a:r>
            <a:rPr lang="en-US"/>
            <a:t>Power BI: Data visualization and reporting</a:t>
          </a:r>
        </a:p>
      </dgm:t>
    </dgm:pt>
    <dgm:pt modelId="{E5F198E7-47E2-4791-ABD2-B544EF12933D}" type="parTrans" cxnId="{E9CF47D4-B288-429B-A8F0-C398ED68E17F}">
      <dgm:prSet/>
      <dgm:spPr/>
      <dgm:t>
        <a:bodyPr/>
        <a:lstStyle/>
        <a:p>
          <a:endParaRPr lang="en-US"/>
        </a:p>
      </dgm:t>
    </dgm:pt>
    <dgm:pt modelId="{4E2B35BA-CB61-456E-B404-7B4E635E1815}" type="sibTrans" cxnId="{E9CF47D4-B288-429B-A8F0-C398ED68E17F}">
      <dgm:prSet/>
      <dgm:spPr/>
      <dgm:t>
        <a:bodyPr/>
        <a:lstStyle/>
        <a:p>
          <a:endParaRPr lang="en-US"/>
        </a:p>
      </dgm:t>
    </dgm:pt>
    <dgm:pt modelId="{FD2A785A-0C30-4032-AD7B-323ADEF5A944}">
      <dgm:prSet/>
      <dgm:spPr/>
      <dgm:t>
        <a:bodyPr/>
        <a:lstStyle/>
        <a:p>
          <a:pPr>
            <a:lnSpc>
              <a:spcPct val="100000"/>
            </a:lnSpc>
          </a:pPr>
          <a:r>
            <a:rPr lang="en-US"/>
            <a:t>Excel: Pre-cleaning and formatting </a:t>
          </a:r>
        </a:p>
      </dgm:t>
    </dgm:pt>
    <dgm:pt modelId="{AF492605-6BE7-4D96-8028-6BC0289D87A3}" type="parTrans" cxnId="{E2DDDEF2-42A5-4DCF-89F3-1D1974367294}">
      <dgm:prSet/>
      <dgm:spPr/>
      <dgm:t>
        <a:bodyPr/>
        <a:lstStyle/>
        <a:p>
          <a:endParaRPr lang="en-US"/>
        </a:p>
      </dgm:t>
    </dgm:pt>
    <dgm:pt modelId="{CDF41E12-D873-4024-86E4-5BA5637A93CE}" type="sibTrans" cxnId="{E2DDDEF2-42A5-4DCF-89F3-1D1974367294}">
      <dgm:prSet/>
      <dgm:spPr/>
      <dgm:t>
        <a:bodyPr/>
        <a:lstStyle/>
        <a:p>
          <a:endParaRPr lang="en-US"/>
        </a:p>
      </dgm:t>
    </dgm:pt>
    <dgm:pt modelId="{E3608232-BB7B-409F-AC54-76E3CB9A6C4E}" type="pres">
      <dgm:prSet presAssocID="{5DD6E54C-539B-41B1-9CB0-9A774A8FB148}" presName="root" presStyleCnt="0">
        <dgm:presLayoutVars>
          <dgm:dir/>
          <dgm:resizeHandles val="exact"/>
        </dgm:presLayoutVars>
      </dgm:prSet>
      <dgm:spPr/>
    </dgm:pt>
    <dgm:pt modelId="{AF69F936-A6ED-403C-B56A-2C3479E0ECD1}" type="pres">
      <dgm:prSet presAssocID="{E40822CC-0491-4969-9404-34118CAE7609}" presName="compNode" presStyleCnt="0"/>
      <dgm:spPr/>
    </dgm:pt>
    <dgm:pt modelId="{8024866A-4EC5-4694-AD17-1FDEF55A92B6}" type="pres">
      <dgm:prSet presAssocID="{E40822CC-0491-4969-9404-34118CAE760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794EEBAE-2954-4C0D-B22A-2600725C9CAA}" type="pres">
      <dgm:prSet presAssocID="{E40822CC-0491-4969-9404-34118CAE7609}" presName="spaceRect" presStyleCnt="0"/>
      <dgm:spPr/>
    </dgm:pt>
    <dgm:pt modelId="{B4B84A17-4329-4F02-AE4B-5F9E17B85997}" type="pres">
      <dgm:prSet presAssocID="{E40822CC-0491-4969-9404-34118CAE7609}" presName="textRect" presStyleLbl="revTx" presStyleIdx="0" presStyleCnt="5">
        <dgm:presLayoutVars>
          <dgm:chMax val="1"/>
          <dgm:chPref val="1"/>
        </dgm:presLayoutVars>
      </dgm:prSet>
      <dgm:spPr/>
    </dgm:pt>
    <dgm:pt modelId="{F35502E7-17BB-43BB-A13E-58178860D3F6}" type="pres">
      <dgm:prSet presAssocID="{17F9C7CA-CD31-4791-89F0-A2563525E794}" presName="sibTrans" presStyleCnt="0"/>
      <dgm:spPr/>
    </dgm:pt>
    <dgm:pt modelId="{CD803BEE-619F-428C-B144-1D885AE6C8A6}" type="pres">
      <dgm:prSet presAssocID="{FBBFD477-8E7D-4AFB-8B5C-93A9BA969A45}" presName="compNode" presStyleCnt="0"/>
      <dgm:spPr/>
    </dgm:pt>
    <dgm:pt modelId="{D36CE5F8-0D23-4A98-BA0A-4CEF80BB414E}" type="pres">
      <dgm:prSet presAssocID="{FBBFD477-8E7D-4AFB-8B5C-93A9BA969A4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BCAA0305-245D-4017-88DE-E570083B12BD}" type="pres">
      <dgm:prSet presAssocID="{FBBFD477-8E7D-4AFB-8B5C-93A9BA969A45}" presName="spaceRect" presStyleCnt="0"/>
      <dgm:spPr/>
    </dgm:pt>
    <dgm:pt modelId="{19A3E407-EE77-48F6-B05F-290041315943}" type="pres">
      <dgm:prSet presAssocID="{FBBFD477-8E7D-4AFB-8B5C-93A9BA969A45}" presName="textRect" presStyleLbl="revTx" presStyleIdx="1" presStyleCnt="5">
        <dgm:presLayoutVars>
          <dgm:chMax val="1"/>
          <dgm:chPref val="1"/>
        </dgm:presLayoutVars>
      </dgm:prSet>
      <dgm:spPr/>
    </dgm:pt>
    <dgm:pt modelId="{E28CE04E-DD88-4F4A-A9A7-E95BB3B3BF83}" type="pres">
      <dgm:prSet presAssocID="{D1508CB9-B1F8-4A77-9962-31FBAE018C3F}" presName="sibTrans" presStyleCnt="0"/>
      <dgm:spPr/>
    </dgm:pt>
    <dgm:pt modelId="{80053E1F-86C6-4C3B-A303-A5C4135AF17E}" type="pres">
      <dgm:prSet presAssocID="{602DBBB4-E2F3-47E9-955E-4264F0DDF035}" presName="compNode" presStyleCnt="0"/>
      <dgm:spPr/>
    </dgm:pt>
    <dgm:pt modelId="{AB2BEFF2-2774-45FE-94B4-26FD22CFC486}" type="pres">
      <dgm:prSet presAssocID="{602DBBB4-E2F3-47E9-955E-4264F0DDF0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D11E3DD-38E4-4B7D-87CB-D0622B4AEFF2}" type="pres">
      <dgm:prSet presAssocID="{602DBBB4-E2F3-47E9-955E-4264F0DDF035}" presName="spaceRect" presStyleCnt="0"/>
      <dgm:spPr/>
    </dgm:pt>
    <dgm:pt modelId="{E26BFD9F-E473-40DB-8C5B-F7871B103AF8}" type="pres">
      <dgm:prSet presAssocID="{602DBBB4-E2F3-47E9-955E-4264F0DDF035}" presName="textRect" presStyleLbl="revTx" presStyleIdx="2" presStyleCnt="5">
        <dgm:presLayoutVars>
          <dgm:chMax val="1"/>
          <dgm:chPref val="1"/>
        </dgm:presLayoutVars>
      </dgm:prSet>
      <dgm:spPr/>
    </dgm:pt>
    <dgm:pt modelId="{1675C603-4FBA-47E3-8A33-87DB7C7F8FA5}" type="pres">
      <dgm:prSet presAssocID="{D9AAA33F-D80C-429C-A318-F7D30DA9C02E}" presName="sibTrans" presStyleCnt="0"/>
      <dgm:spPr/>
    </dgm:pt>
    <dgm:pt modelId="{F2501F4F-876B-48C5-A1A0-32F944E7F7F2}" type="pres">
      <dgm:prSet presAssocID="{75C92CDC-E1FE-421F-AB6B-8539DA18045D}" presName="compNode" presStyleCnt="0"/>
      <dgm:spPr/>
    </dgm:pt>
    <dgm:pt modelId="{C358256F-DA37-4978-8AEC-4610E6BF845B}" type="pres">
      <dgm:prSet presAssocID="{75C92CDC-E1FE-421F-AB6B-8539DA18045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E8E8B319-E7A9-4B26-A060-B935C91559AC}" type="pres">
      <dgm:prSet presAssocID="{75C92CDC-E1FE-421F-AB6B-8539DA18045D}" presName="spaceRect" presStyleCnt="0"/>
      <dgm:spPr/>
    </dgm:pt>
    <dgm:pt modelId="{FE0DFF33-4898-4679-962E-C186D4B4EBD9}" type="pres">
      <dgm:prSet presAssocID="{75C92CDC-E1FE-421F-AB6B-8539DA18045D}" presName="textRect" presStyleLbl="revTx" presStyleIdx="3" presStyleCnt="5">
        <dgm:presLayoutVars>
          <dgm:chMax val="1"/>
          <dgm:chPref val="1"/>
        </dgm:presLayoutVars>
      </dgm:prSet>
      <dgm:spPr/>
    </dgm:pt>
    <dgm:pt modelId="{49282060-C963-497C-930D-021D443CBA02}" type="pres">
      <dgm:prSet presAssocID="{4E2B35BA-CB61-456E-B404-7B4E635E1815}" presName="sibTrans" presStyleCnt="0"/>
      <dgm:spPr/>
    </dgm:pt>
    <dgm:pt modelId="{6C34D96C-0ADA-46DA-8B8A-69651324878C}" type="pres">
      <dgm:prSet presAssocID="{FD2A785A-0C30-4032-AD7B-323ADEF5A944}" presName="compNode" presStyleCnt="0"/>
      <dgm:spPr/>
    </dgm:pt>
    <dgm:pt modelId="{A2CA181D-B992-429D-9C02-629D867498F0}" type="pres">
      <dgm:prSet presAssocID="{FD2A785A-0C30-4032-AD7B-323ADEF5A9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p and bucket"/>
        </a:ext>
      </dgm:extLst>
    </dgm:pt>
    <dgm:pt modelId="{505DC854-34AA-48E4-8B61-E87526B73740}" type="pres">
      <dgm:prSet presAssocID="{FD2A785A-0C30-4032-AD7B-323ADEF5A944}" presName="spaceRect" presStyleCnt="0"/>
      <dgm:spPr/>
    </dgm:pt>
    <dgm:pt modelId="{25A11C59-29D9-4CD4-A633-25EEB6224226}" type="pres">
      <dgm:prSet presAssocID="{FD2A785A-0C30-4032-AD7B-323ADEF5A944}" presName="textRect" presStyleLbl="revTx" presStyleIdx="4" presStyleCnt="5">
        <dgm:presLayoutVars>
          <dgm:chMax val="1"/>
          <dgm:chPref val="1"/>
        </dgm:presLayoutVars>
      </dgm:prSet>
      <dgm:spPr/>
    </dgm:pt>
  </dgm:ptLst>
  <dgm:cxnLst>
    <dgm:cxn modelId="{E95EC717-4F9E-46FC-9717-6547DA9EC654}" type="presOf" srcId="{5DD6E54C-539B-41B1-9CB0-9A774A8FB148}" destId="{E3608232-BB7B-409F-AC54-76E3CB9A6C4E}" srcOrd="0" destOrd="0" presId="urn:microsoft.com/office/officeart/2018/2/layout/IconLabelList"/>
    <dgm:cxn modelId="{5D576462-314A-4944-BEF1-C17F5C2C9C88}" srcId="{5DD6E54C-539B-41B1-9CB0-9A774A8FB148}" destId="{602DBBB4-E2F3-47E9-955E-4264F0DDF035}" srcOrd="2" destOrd="0" parTransId="{666DB39B-6447-4B0C-BEF0-B9D3F95F496D}" sibTransId="{D9AAA33F-D80C-429C-A318-F7D30DA9C02E}"/>
    <dgm:cxn modelId="{57DC2C6D-5042-4A22-AD1B-6153EC2D8CE2}" type="presOf" srcId="{FBBFD477-8E7D-4AFB-8B5C-93A9BA969A45}" destId="{19A3E407-EE77-48F6-B05F-290041315943}" srcOrd="0" destOrd="0" presId="urn:microsoft.com/office/officeart/2018/2/layout/IconLabelList"/>
    <dgm:cxn modelId="{E4868350-22F9-472D-9348-D4543AEF1600}" srcId="{5DD6E54C-539B-41B1-9CB0-9A774A8FB148}" destId="{FBBFD477-8E7D-4AFB-8B5C-93A9BA969A45}" srcOrd="1" destOrd="0" parTransId="{93EC4DAA-B811-449E-A569-66D532908A53}" sibTransId="{D1508CB9-B1F8-4A77-9962-31FBAE018C3F}"/>
    <dgm:cxn modelId="{9FE4E973-8609-4FFB-8E1C-6670EE310BDC}" type="presOf" srcId="{E40822CC-0491-4969-9404-34118CAE7609}" destId="{B4B84A17-4329-4F02-AE4B-5F9E17B85997}" srcOrd="0" destOrd="0" presId="urn:microsoft.com/office/officeart/2018/2/layout/IconLabelList"/>
    <dgm:cxn modelId="{34E13357-F3EF-48E4-821D-625593C09780}" srcId="{5DD6E54C-539B-41B1-9CB0-9A774A8FB148}" destId="{E40822CC-0491-4969-9404-34118CAE7609}" srcOrd="0" destOrd="0" parTransId="{30C487F5-B570-414C-9C6D-A29EF6AEB630}" sibTransId="{17F9C7CA-CD31-4791-89F0-A2563525E794}"/>
    <dgm:cxn modelId="{94A967C2-A4F1-49A7-A08B-815B7BC00FE2}" type="presOf" srcId="{75C92CDC-E1FE-421F-AB6B-8539DA18045D}" destId="{FE0DFF33-4898-4679-962E-C186D4B4EBD9}" srcOrd="0" destOrd="0" presId="urn:microsoft.com/office/officeart/2018/2/layout/IconLabelList"/>
    <dgm:cxn modelId="{E9CF47D4-B288-429B-A8F0-C398ED68E17F}" srcId="{5DD6E54C-539B-41B1-9CB0-9A774A8FB148}" destId="{75C92CDC-E1FE-421F-AB6B-8539DA18045D}" srcOrd="3" destOrd="0" parTransId="{E5F198E7-47E2-4791-ABD2-B544EF12933D}" sibTransId="{4E2B35BA-CB61-456E-B404-7B4E635E1815}"/>
    <dgm:cxn modelId="{ECBA3DDD-B906-47FA-A66A-41F1CB456A04}" type="presOf" srcId="{602DBBB4-E2F3-47E9-955E-4264F0DDF035}" destId="{E26BFD9F-E473-40DB-8C5B-F7871B103AF8}" srcOrd="0" destOrd="0" presId="urn:microsoft.com/office/officeart/2018/2/layout/IconLabelList"/>
    <dgm:cxn modelId="{E2DDDEF2-42A5-4DCF-89F3-1D1974367294}" srcId="{5DD6E54C-539B-41B1-9CB0-9A774A8FB148}" destId="{FD2A785A-0C30-4032-AD7B-323ADEF5A944}" srcOrd="4" destOrd="0" parTransId="{AF492605-6BE7-4D96-8028-6BC0289D87A3}" sibTransId="{CDF41E12-D873-4024-86E4-5BA5637A93CE}"/>
    <dgm:cxn modelId="{40586EFF-4CF1-4504-938E-A01B8CCE761A}" type="presOf" srcId="{FD2A785A-0C30-4032-AD7B-323ADEF5A944}" destId="{25A11C59-29D9-4CD4-A633-25EEB6224226}" srcOrd="0" destOrd="0" presId="urn:microsoft.com/office/officeart/2018/2/layout/IconLabelList"/>
    <dgm:cxn modelId="{9A4214AE-C5FC-4C96-ABAB-E90E9E3A50FB}" type="presParOf" srcId="{E3608232-BB7B-409F-AC54-76E3CB9A6C4E}" destId="{AF69F936-A6ED-403C-B56A-2C3479E0ECD1}" srcOrd="0" destOrd="0" presId="urn:microsoft.com/office/officeart/2018/2/layout/IconLabelList"/>
    <dgm:cxn modelId="{57BE85CF-3451-4E25-92A3-EFF407A143A6}" type="presParOf" srcId="{AF69F936-A6ED-403C-B56A-2C3479E0ECD1}" destId="{8024866A-4EC5-4694-AD17-1FDEF55A92B6}" srcOrd="0" destOrd="0" presId="urn:microsoft.com/office/officeart/2018/2/layout/IconLabelList"/>
    <dgm:cxn modelId="{E8915C57-10FB-4187-A39C-08481567ECA0}" type="presParOf" srcId="{AF69F936-A6ED-403C-B56A-2C3479E0ECD1}" destId="{794EEBAE-2954-4C0D-B22A-2600725C9CAA}" srcOrd="1" destOrd="0" presId="urn:microsoft.com/office/officeart/2018/2/layout/IconLabelList"/>
    <dgm:cxn modelId="{44DCACA3-B77B-4E08-A2A1-70B022CC1334}" type="presParOf" srcId="{AF69F936-A6ED-403C-B56A-2C3479E0ECD1}" destId="{B4B84A17-4329-4F02-AE4B-5F9E17B85997}" srcOrd="2" destOrd="0" presId="urn:microsoft.com/office/officeart/2018/2/layout/IconLabelList"/>
    <dgm:cxn modelId="{EC6385FE-4C61-48BB-8F42-A5B8FBEA7604}" type="presParOf" srcId="{E3608232-BB7B-409F-AC54-76E3CB9A6C4E}" destId="{F35502E7-17BB-43BB-A13E-58178860D3F6}" srcOrd="1" destOrd="0" presId="urn:microsoft.com/office/officeart/2018/2/layout/IconLabelList"/>
    <dgm:cxn modelId="{F5310931-46A4-4D83-BCFA-27514D5E4A02}" type="presParOf" srcId="{E3608232-BB7B-409F-AC54-76E3CB9A6C4E}" destId="{CD803BEE-619F-428C-B144-1D885AE6C8A6}" srcOrd="2" destOrd="0" presId="urn:microsoft.com/office/officeart/2018/2/layout/IconLabelList"/>
    <dgm:cxn modelId="{F97EBEE3-5924-4B9F-9280-60919B75A9E7}" type="presParOf" srcId="{CD803BEE-619F-428C-B144-1D885AE6C8A6}" destId="{D36CE5F8-0D23-4A98-BA0A-4CEF80BB414E}" srcOrd="0" destOrd="0" presId="urn:microsoft.com/office/officeart/2018/2/layout/IconLabelList"/>
    <dgm:cxn modelId="{C4633BA5-0755-48E2-9CC4-A6AA99BD7851}" type="presParOf" srcId="{CD803BEE-619F-428C-B144-1D885AE6C8A6}" destId="{BCAA0305-245D-4017-88DE-E570083B12BD}" srcOrd="1" destOrd="0" presId="urn:microsoft.com/office/officeart/2018/2/layout/IconLabelList"/>
    <dgm:cxn modelId="{36EDD4D7-E5A7-40B5-910C-0ADDA1B6EE56}" type="presParOf" srcId="{CD803BEE-619F-428C-B144-1D885AE6C8A6}" destId="{19A3E407-EE77-48F6-B05F-290041315943}" srcOrd="2" destOrd="0" presId="urn:microsoft.com/office/officeart/2018/2/layout/IconLabelList"/>
    <dgm:cxn modelId="{7E086C53-1D13-463B-ADB1-EFC336AA5CEF}" type="presParOf" srcId="{E3608232-BB7B-409F-AC54-76E3CB9A6C4E}" destId="{E28CE04E-DD88-4F4A-A9A7-E95BB3B3BF83}" srcOrd="3" destOrd="0" presId="urn:microsoft.com/office/officeart/2018/2/layout/IconLabelList"/>
    <dgm:cxn modelId="{DB42663F-CD70-4DA3-939A-E5E2285AF88B}" type="presParOf" srcId="{E3608232-BB7B-409F-AC54-76E3CB9A6C4E}" destId="{80053E1F-86C6-4C3B-A303-A5C4135AF17E}" srcOrd="4" destOrd="0" presId="urn:microsoft.com/office/officeart/2018/2/layout/IconLabelList"/>
    <dgm:cxn modelId="{806002AB-3D25-410E-BC6F-353EFDEE5356}" type="presParOf" srcId="{80053E1F-86C6-4C3B-A303-A5C4135AF17E}" destId="{AB2BEFF2-2774-45FE-94B4-26FD22CFC486}" srcOrd="0" destOrd="0" presId="urn:microsoft.com/office/officeart/2018/2/layout/IconLabelList"/>
    <dgm:cxn modelId="{7CA36645-5A2D-4FC0-9B33-29C1CE8A07A5}" type="presParOf" srcId="{80053E1F-86C6-4C3B-A303-A5C4135AF17E}" destId="{9D11E3DD-38E4-4B7D-87CB-D0622B4AEFF2}" srcOrd="1" destOrd="0" presId="urn:microsoft.com/office/officeart/2018/2/layout/IconLabelList"/>
    <dgm:cxn modelId="{E793975A-EF07-4BC7-AFA8-EDBDCDA4E33F}" type="presParOf" srcId="{80053E1F-86C6-4C3B-A303-A5C4135AF17E}" destId="{E26BFD9F-E473-40DB-8C5B-F7871B103AF8}" srcOrd="2" destOrd="0" presId="urn:microsoft.com/office/officeart/2018/2/layout/IconLabelList"/>
    <dgm:cxn modelId="{4B1D2B13-9566-4C65-98A2-1D8B0D88B1B6}" type="presParOf" srcId="{E3608232-BB7B-409F-AC54-76E3CB9A6C4E}" destId="{1675C603-4FBA-47E3-8A33-87DB7C7F8FA5}" srcOrd="5" destOrd="0" presId="urn:microsoft.com/office/officeart/2018/2/layout/IconLabelList"/>
    <dgm:cxn modelId="{8B33ABA1-361A-4EB4-A35A-D95149654059}" type="presParOf" srcId="{E3608232-BB7B-409F-AC54-76E3CB9A6C4E}" destId="{F2501F4F-876B-48C5-A1A0-32F944E7F7F2}" srcOrd="6" destOrd="0" presId="urn:microsoft.com/office/officeart/2018/2/layout/IconLabelList"/>
    <dgm:cxn modelId="{600CB0D2-46E9-44B9-87B4-110CFDE63C8D}" type="presParOf" srcId="{F2501F4F-876B-48C5-A1A0-32F944E7F7F2}" destId="{C358256F-DA37-4978-8AEC-4610E6BF845B}" srcOrd="0" destOrd="0" presId="urn:microsoft.com/office/officeart/2018/2/layout/IconLabelList"/>
    <dgm:cxn modelId="{ACA562DC-9DF7-4668-B50C-3F16F38DCDA3}" type="presParOf" srcId="{F2501F4F-876B-48C5-A1A0-32F944E7F7F2}" destId="{E8E8B319-E7A9-4B26-A060-B935C91559AC}" srcOrd="1" destOrd="0" presId="urn:microsoft.com/office/officeart/2018/2/layout/IconLabelList"/>
    <dgm:cxn modelId="{C9FA915E-834A-4044-8290-6550B906FDD8}" type="presParOf" srcId="{F2501F4F-876B-48C5-A1A0-32F944E7F7F2}" destId="{FE0DFF33-4898-4679-962E-C186D4B4EBD9}" srcOrd="2" destOrd="0" presId="urn:microsoft.com/office/officeart/2018/2/layout/IconLabelList"/>
    <dgm:cxn modelId="{DB93B519-F8D9-4C7B-92CE-F7F98CE6521E}" type="presParOf" srcId="{E3608232-BB7B-409F-AC54-76E3CB9A6C4E}" destId="{49282060-C963-497C-930D-021D443CBA02}" srcOrd="7" destOrd="0" presId="urn:microsoft.com/office/officeart/2018/2/layout/IconLabelList"/>
    <dgm:cxn modelId="{65C46E05-B8EF-4E78-B7CC-F28A47B7B6D5}" type="presParOf" srcId="{E3608232-BB7B-409F-AC54-76E3CB9A6C4E}" destId="{6C34D96C-0ADA-46DA-8B8A-69651324878C}" srcOrd="8" destOrd="0" presId="urn:microsoft.com/office/officeart/2018/2/layout/IconLabelList"/>
    <dgm:cxn modelId="{C1E83EF0-92CB-44EE-946D-631DB0D581FE}" type="presParOf" srcId="{6C34D96C-0ADA-46DA-8B8A-69651324878C}" destId="{A2CA181D-B992-429D-9C02-629D867498F0}" srcOrd="0" destOrd="0" presId="urn:microsoft.com/office/officeart/2018/2/layout/IconLabelList"/>
    <dgm:cxn modelId="{E183E183-FB5B-4B5D-964C-4B6E46D115F1}" type="presParOf" srcId="{6C34D96C-0ADA-46DA-8B8A-69651324878C}" destId="{505DC854-34AA-48E4-8B61-E87526B73740}" srcOrd="1" destOrd="0" presId="urn:microsoft.com/office/officeart/2018/2/layout/IconLabelList"/>
    <dgm:cxn modelId="{FA8412D6-0D7A-45A7-89E4-CBEEE49BD1B8}" type="presParOf" srcId="{6C34D96C-0ADA-46DA-8B8A-69651324878C}" destId="{25A11C59-29D9-4CD4-A633-25EEB622422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7FEC07-C610-47FB-BE7E-2A6253E9544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4636E6-AFF0-4B4B-AA5A-9DB3C5E68583}">
      <dgm:prSet/>
      <dgm:spPr/>
      <dgm:t>
        <a:bodyPr/>
        <a:lstStyle/>
        <a:p>
          <a:r>
            <a:rPr lang="en-US"/>
            <a:t>Data Upload: User place flat files(CSV/Excel) in a predefined local directory.</a:t>
          </a:r>
        </a:p>
      </dgm:t>
    </dgm:pt>
    <dgm:pt modelId="{AE8DB8A9-C635-43EA-8633-CF14C71A66A1}" type="parTrans" cxnId="{A1DDEAFB-8E3A-4055-BFD7-0B26880D113C}">
      <dgm:prSet/>
      <dgm:spPr/>
      <dgm:t>
        <a:bodyPr/>
        <a:lstStyle/>
        <a:p>
          <a:endParaRPr lang="en-US"/>
        </a:p>
      </dgm:t>
    </dgm:pt>
    <dgm:pt modelId="{3C959F21-1EB7-4453-A200-1FD6CE623314}" type="sibTrans" cxnId="{A1DDEAFB-8E3A-4055-BFD7-0B26880D113C}">
      <dgm:prSet/>
      <dgm:spPr/>
      <dgm:t>
        <a:bodyPr/>
        <a:lstStyle/>
        <a:p>
          <a:endParaRPr lang="en-US"/>
        </a:p>
      </dgm:t>
    </dgm:pt>
    <dgm:pt modelId="{A27C98D3-6218-4C6C-81FB-9BF31DA1F1BB}">
      <dgm:prSet/>
      <dgm:spPr/>
      <dgm:t>
        <a:bodyPr/>
        <a:lstStyle/>
        <a:p>
          <a:r>
            <a:rPr lang="en-US"/>
            <a:t>Trigger: A .txt file in which all the year data’s csv file names will be written in that file</a:t>
          </a:r>
        </a:p>
      </dgm:t>
    </dgm:pt>
    <dgm:pt modelId="{EF011892-0991-42FC-9AE5-10D566ED33B5}" type="parTrans" cxnId="{0A11A771-0774-4743-83F1-3A2A7BB44BD4}">
      <dgm:prSet/>
      <dgm:spPr/>
      <dgm:t>
        <a:bodyPr/>
        <a:lstStyle/>
        <a:p>
          <a:endParaRPr lang="en-US"/>
        </a:p>
      </dgm:t>
    </dgm:pt>
    <dgm:pt modelId="{A4F1D3C0-9CAC-4353-95F6-F40C2DFE4C87}" type="sibTrans" cxnId="{0A11A771-0774-4743-83F1-3A2A7BB44BD4}">
      <dgm:prSet/>
      <dgm:spPr/>
      <dgm:t>
        <a:bodyPr/>
        <a:lstStyle/>
        <a:p>
          <a:endParaRPr lang="en-US"/>
        </a:p>
      </dgm:t>
    </dgm:pt>
    <dgm:pt modelId="{BC6E63DE-6F00-4EDD-B1A0-36301051A353}">
      <dgm:prSet/>
      <dgm:spPr/>
      <dgm:t>
        <a:bodyPr/>
        <a:lstStyle/>
        <a:p>
          <a:r>
            <a:rPr lang="en-US"/>
            <a:t>Connection: Use Informatica Cloud to connect flat files (source) with MySQL (target).</a:t>
          </a:r>
        </a:p>
      </dgm:t>
    </dgm:pt>
    <dgm:pt modelId="{F7195F6E-5EC8-4785-8701-EEDB2286E7AC}" type="parTrans" cxnId="{3AC36086-4984-4CEE-B492-C3A92ACFFC49}">
      <dgm:prSet/>
      <dgm:spPr/>
      <dgm:t>
        <a:bodyPr/>
        <a:lstStyle/>
        <a:p>
          <a:endParaRPr lang="en-US"/>
        </a:p>
      </dgm:t>
    </dgm:pt>
    <dgm:pt modelId="{65FA43E7-6FAB-4A1D-AC2E-BC1AA30FC0DB}" type="sibTrans" cxnId="{3AC36086-4984-4CEE-B492-C3A92ACFFC49}">
      <dgm:prSet/>
      <dgm:spPr/>
      <dgm:t>
        <a:bodyPr/>
        <a:lstStyle/>
        <a:p>
          <a:endParaRPr lang="en-US"/>
        </a:p>
      </dgm:t>
    </dgm:pt>
    <dgm:pt modelId="{A0A5B632-E4C8-4AA9-818F-739939E7C786}">
      <dgm:prSet/>
      <dgm:spPr/>
      <dgm:t>
        <a:bodyPr/>
        <a:lstStyle/>
        <a:p>
          <a:r>
            <a:rPr lang="en-US"/>
            <a:t>Mapping Configurations: Mapping read the .txt file, load CSVs into corresponding MYSQL table</a:t>
          </a:r>
        </a:p>
      </dgm:t>
    </dgm:pt>
    <dgm:pt modelId="{138DCE77-3C01-43B8-9A70-8248FD564A4F}" type="parTrans" cxnId="{1E0A8780-F7BA-4CDB-ADD5-463CBCC1F45B}">
      <dgm:prSet/>
      <dgm:spPr/>
      <dgm:t>
        <a:bodyPr/>
        <a:lstStyle/>
        <a:p>
          <a:endParaRPr lang="en-US"/>
        </a:p>
      </dgm:t>
    </dgm:pt>
    <dgm:pt modelId="{37A9C903-9270-4714-973C-A2CBBB3A1313}" type="sibTrans" cxnId="{1E0A8780-F7BA-4CDB-ADD5-463CBCC1F45B}">
      <dgm:prSet/>
      <dgm:spPr/>
      <dgm:t>
        <a:bodyPr/>
        <a:lstStyle/>
        <a:p>
          <a:endParaRPr lang="en-US"/>
        </a:p>
      </dgm:t>
    </dgm:pt>
    <dgm:pt modelId="{E4D34576-7CC2-4F14-9A9E-648461003189}">
      <dgm:prSet/>
      <dgm:spPr/>
      <dgm:t>
        <a:bodyPr/>
        <a:lstStyle/>
        <a:p>
          <a:r>
            <a:rPr lang="en-US"/>
            <a:t>Visualization: Connect power BI to MYSQL, enabling live dashboard updates.</a:t>
          </a:r>
        </a:p>
      </dgm:t>
    </dgm:pt>
    <dgm:pt modelId="{2B1A4BAE-EFBA-416C-9A1D-071C04158772}" type="parTrans" cxnId="{E9E923FA-D2A0-473E-9169-AEB5DABFE8B0}">
      <dgm:prSet/>
      <dgm:spPr/>
      <dgm:t>
        <a:bodyPr/>
        <a:lstStyle/>
        <a:p>
          <a:endParaRPr lang="en-US"/>
        </a:p>
      </dgm:t>
    </dgm:pt>
    <dgm:pt modelId="{F450328F-2B05-4540-8A2F-41C167708BD0}" type="sibTrans" cxnId="{E9E923FA-D2A0-473E-9169-AEB5DABFE8B0}">
      <dgm:prSet/>
      <dgm:spPr/>
      <dgm:t>
        <a:bodyPr/>
        <a:lstStyle/>
        <a:p>
          <a:endParaRPr lang="en-US"/>
        </a:p>
      </dgm:t>
    </dgm:pt>
    <dgm:pt modelId="{794E963A-1308-42DC-803E-E83F27FF5DC5}" type="pres">
      <dgm:prSet presAssocID="{9A7FEC07-C610-47FB-BE7E-2A6253E9544A}" presName="root" presStyleCnt="0">
        <dgm:presLayoutVars>
          <dgm:dir/>
          <dgm:resizeHandles val="exact"/>
        </dgm:presLayoutVars>
      </dgm:prSet>
      <dgm:spPr/>
    </dgm:pt>
    <dgm:pt modelId="{95027A3F-FC60-4993-B2E2-6BDA53078EC2}" type="pres">
      <dgm:prSet presAssocID="{004636E6-AFF0-4B4B-AA5A-9DB3C5E68583}" presName="compNode" presStyleCnt="0"/>
      <dgm:spPr/>
    </dgm:pt>
    <dgm:pt modelId="{49FC4629-9D54-409A-8F24-CAB265E7961F}" type="pres">
      <dgm:prSet presAssocID="{004636E6-AFF0-4B4B-AA5A-9DB3C5E68583}" presName="bgRect" presStyleLbl="bgShp" presStyleIdx="0" presStyleCnt="5"/>
      <dgm:spPr/>
    </dgm:pt>
    <dgm:pt modelId="{0A221D44-944D-447C-A591-F9A8E346F4B0}" type="pres">
      <dgm:prSet presAssocID="{004636E6-AFF0-4B4B-AA5A-9DB3C5E6858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EA59C221-B247-4A6C-9BF6-59606B32A9B8}" type="pres">
      <dgm:prSet presAssocID="{004636E6-AFF0-4B4B-AA5A-9DB3C5E68583}" presName="spaceRect" presStyleCnt="0"/>
      <dgm:spPr/>
    </dgm:pt>
    <dgm:pt modelId="{0CF53B9B-2CF1-4F50-B234-E1DEA72E8E9A}" type="pres">
      <dgm:prSet presAssocID="{004636E6-AFF0-4B4B-AA5A-9DB3C5E68583}" presName="parTx" presStyleLbl="revTx" presStyleIdx="0" presStyleCnt="5">
        <dgm:presLayoutVars>
          <dgm:chMax val="0"/>
          <dgm:chPref val="0"/>
        </dgm:presLayoutVars>
      </dgm:prSet>
      <dgm:spPr/>
    </dgm:pt>
    <dgm:pt modelId="{88BE0084-B6AE-42CA-87F6-EEC7E952A888}" type="pres">
      <dgm:prSet presAssocID="{3C959F21-1EB7-4453-A200-1FD6CE623314}" presName="sibTrans" presStyleCnt="0"/>
      <dgm:spPr/>
    </dgm:pt>
    <dgm:pt modelId="{F0961A5F-C62E-425C-87C8-8657A2EE69ED}" type="pres">
      <dgm:prSet presAssocID="{A27C98D3-6218-4C6C-81FB-9BF31DA1F1BB}" presName="compNode" presStyleCnt="0"/>
      <dgm:spPr/>
    </dgm:pt>
    <dgm:pt modelId="{6C7BBA00-9FF1-4324-B6D3-29316A60D2F5}" type="pres">
      <dgm:prSet presAssocID="{A27C98D3-6218-4C6C-81FB-9BF31DA1F1BB}" presName="bgRect" presStyleLbl="bgShp" presStyleIdx="1" presStyleCnt="5"/>
      <dgm:spPr/>
    </dgm:pt>
    <dgm:pt modelId="{B3761C2C-B94C-4B7B-9CDE-3F4BCE3924DE}" type="pres">
      <dgm:prSet presAssocID="{A27C98D3-6218-4C6C-81FB-9BF31DA1F1B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ECAA156C-5C62-4BA5-9674-87C1249A25F8}" type="pres">
      <dgm:prSet presAssocID="{A27C98D3-6218-4C6C-81FB-9BF31DA1F1BB}" presName="spaceRect" presStyleCnt="0"/>
      <dgm:spPr/>
    </dgm:pt>
    <dgm:pt modelId="{3DE2DD87-6C37-4D66-A937-BE361539F727}" type="pres">
      <dgm:prSet presAssocID="{A27C98D3-6218-4C6C-81FB-9BF31DA1F1BB}" presName="parTx" presStyleLbl="revTx" presStyleIdx="1" presStyleCnt="5">
        <dgm:presLayoutVars>
          <dgm:chMax val="0"/>
          <dgm:chPref val="0"/>
        </dgm:presLayoutVars>
      </dgm:prSet>
      <dgm:spPr/>
    </dgm:pt>
    <dgm:pt modelId="{4D579E7F-3F3A-4B70-8E19-49BE004CF506}" type="pres">
      <dgm:prSet presAssocID="{A4F1D3C0-9CAC-4353-95F6-F40C2DFE4C87}" presName="sibTrans" presStyleCnt="0"/>
      <dgm:spPr/>
    </dgm:pt>
    <dgm:pt modelId="{1B86393F-EA25-4CD6-8179-96B8526C723A}" type="pres">
      <dgm:prSet presAssocID="{BC6E63DE-6F00-4EDD-B1A0-36301051A353}" presName="compNode" presStyleCnt="0"/>
      <dgm:spPr/>
    </dgm:pt>
    <dgm:pt modelId="{F09F3DBD-3472-471E-8872-DA76BA8C87F5}" type="pres">
      <dgm:prSet presAssocID="{BC6E63DE-6F00-4EDD-B1A0-36301051A353}" presName="bgRect" presStyleLbl="bgShp" presStyleIdx="2" presStyleCnt="5"/>
      <dgm:spPr/>
    </dgm:pt>
    <dgm:pt modelId="{B8269AB0-A912-4754-B7E7-1A14C3DB5D7D}" type="pres">
      <dgm:prSet presAssocID="{BC6E63DE-6F00-4EDD-B1A0-36301051A3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347D3619-303F-4557-8728-F187D7171221}" type="pres">
      <dgm:prSet presAssocID="{BC6E63DE-6F00-4EDD-B1A0-36301051A353}" presName="spaceRect" presStyleCnt="0"/>
      <dgm:spPr/>
    </dgm:pt>
    <dgm:pt modelId="{A1A8AB6E-3302-46F2-853A-C85794624446}" type="pres">
      <dgm:prSet presAssocID="{BC6E63DE-6F00-4EDD-B1A0-36301051A353}" presName="parTx" presStyleLbl="revTx" presStyleIdx="2" presStyleCnt="5">
        <dgm:presLayoutVars>
          <dgm:chMax val="0"/>
          <dgm:chPref val="0"/>
        </dgm:presLayoutVars>
      </dgm:prSet>
      <dgm:spPr/>
    </dgm:pt>
    <dgm:pt modelId="{4877A073-FFA4-4B99-9D6B-F97B4B6C55F2}" type="pres">
      <dgm:prSet presAssocID="{65FA43E7-6FAB-4A1D-AC2E-BC1AA30FC0DB}" presName="sibTrans" presStyleCnt="0"/>
      <dgm:spPr/>
    </dgm:pt>
    <dgm:pt modelId="{352B70E3-063E-48BC-9EC3-396721D3C74C}" type="pres">
      <dgm:prSet presAssocID="{A0A5B632-E4C8-4AA9-818F-739939E7C786}" presName="compNode" presStyleCnt="0"/>
      <dgm:spPr/>
    </dgm:pt>
    <dgm:pt modelId="{B5EBE4AF-39EB-466B-8762-9AC1F3361239}" type="pres">
      <dgm:prSet presAssocID="{A0A5B632-E4C8-4AA9-818F-739939E7C786}" presName="bgRect" presStyleLbl="bgShp" presStyleIdx="3" presStyleCnt="5"/>
      <dgm:spPr/>
    </dgm:pt>
    <dgm:pt modelId="{25629B1F-BC80-431D-B1C6-17455D2B5D72}" type="pres">
      <dgm:prSet presAssocID="{A0A5B632-E4C8-4AA9-818F-739939E7C7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A645636-8793-422E-9457-C37ECC3BA3D8}" type="pres">
      <dgm:prSet presAssocID="{A0A5B632-E4C8-4AA9-818F-739939E7C786}" presName="spaceRect" presStyleCnt="0"/>
      <dgm:spPr/>
    </dgm:pt>
    <dgm:pt modelId="{40CD3F39-6C6D-4C01-9467-691AD14A1DBC}" type="pres">
      <dgm:prSet presAssocID="{A0A5B632-E4C8-4AA9-818F-739939E7C786}" presName="parTx" presStyleLbl="revTx" presStyleIdx="3" presStyleCnt="5">
        <dgm:presLayoutVars>
          <dgm:chMax val="0"/>
          <dgm:chPref val="0"/>
        </dgm:presLayoutVars>
      </dgm:prSet>
      <dgm:spPr/>
    </dgm:pt>
    <dgm:pt modelId="{49F3A661-248C-42CD-8C6D-66C592293FC1}" type="pres">
      <dgm:prSet presAssocID="{37A9C903-9270-4714-973C-A2CBBB3A1313}" presName="sibTrans" presStyleCnt="0"/>
      <dgm:spPr/>
    </dgm:pt>
    <dgm:pt modelId="{BC832BCA-2D25-456E-A559-E72813FF0744}" type="pres">
      <dgm:prSet presAssocID="{E4D34576-7CC2-4F14-9A9E-648461003189}" presName="compNode" presStyleCnt="0"/>
      <dgm:spPr/>
    </dgm:pt>
    <dgm:pt modelId="{ED8AA321-838B-41E0-89FF-752EB78C58FE}" type="pres">
      <dgm:prSet presAssocID="{E4D34576-7CC2-4F14-9A9E-648461003189}" presName="bgRect" presStyleLbl="bgShp" presStyleIdx="4" presStyleCnt="5"/>
      <dgm:spPr/>
    </dgm:pt>
    <dgm:pt modelId="{591790C4-29A3-44FF-9824-FD1B545E6116}" type="pres">
      <dgm:prSet presAssocID="{E4D34576-7CC2-4F14-9A9E-6484610031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A50FCE95-2BA6-408C-AED3-427CCF0E9365}" type="pres">
      <dgm:prSet presAssocID="{E4D34576-7CC2-4F14-9A9E-648461003189}" presName="spaceRect" presStyleCnt="0"/>
      <dgm:spPr/>
    </dgm:pt>
    <dgm:pt modelId="{383C9E47-8CEC-453F-8A71-51D4D6929547}" type="pres">
      <dgm:prSet presAssocID="{E4D34576-7CC2-4F14-9A9E-648461003189}" presName="parTx" presStyleLbl="revTx" presStyleIdx="4" presStyleCnt="5">
        <dgm:presLayoutVars>
          <dgm:chMax val="0"/>
          <dgm:chPref val="0"/>
        </dgm:presLayoutVars>
      </dgm:prSet>
      <dgm:spPr/>
    </dgm:pt>
  </dgm:ptLst>
  <dgm:cxnLst>
    <dgm:cxn modelId="{AD3EB619-7BD0-489F-B806-3E7D22FF6209}" type="presOf" srcId="{E4D34576-7CC2-4F14-9A9E-648461003189}" destId="{383C9E47-8CEC-453F-8A71-51D4D6929547}" srcOrd="0" destOrd="0" presId="urn:microsoft.com/office/officeart/2018/2/layout/IconVerticalSolidList"/>
    <dgm:cxn modelId="{AE51401E-3892-4694-9A63-FC42A1E5BB8F}" type="presOf" srcId="{A27C98D3-6218-4C6C-81FB-9BF31DA1F1BB}" destId="{3DE2DD87-6C37-4D66-A937-BE361539F727}" srcOrd="0" destOrd="0" presId="urn:microsoft.com/office/officeart/2018/2/layout/IconVerticalSolidList"/>
    <dgm:cxn modelId="{C4FF4D24-F8E6-4424-A673-0E047BAB6AA9}" type="presOf" srcId="{004636E6-AFF0-4B4B-AA5A-9DB3C5E68583}" destId="{0CF53B9B-2CF1-4F50-B234-E1DEA72E8E9A}" srcOrd="0" destOrd="0" presId="urn:microsoft.com/office/officeart/2018/2/layout/IconVerticalSolidList"/>
    <dgm:cxn modelId="{6C66013B-F5DF-4047-940C-5885854C958D}" type="presOf" srcId="{BC6E63DE-6F00-4EDD-B1A0-36301051A353}" destId="{A1A8AB6E-3302-46F2-853A-C85794624446}" srcOrd="0" destOrd="0" presId="urn:microsoft.com/office/officeart/2018/2/layout/IconVerticalSolidList"/>
    <dgm:cxn modelId="{0A11A771-0774-4743-83F1-3A2A7BB44BD4}" srcId="{9A7FEC07-C610-47FB-BE7E-2A6253E9544A}" destId="{A27C98D3-6218-4C6C-81FB-9BF31DA1F1BB}" srcOrd="1" destOrd="0" parTransId="{EF011892-0991-42FC-9AE5-10D566ED33B5}" sibTransId="{A4F1D3C0-9CAC-4353-95F6-F40C2DFE4C87}"/>
    <dgm:cxn modelId="{1E0A8780-F7BA-4CDB-ADD5-463CBCC1F45B}" srcId="{9A7FEC07-C610-47FB-BE7E-2A6253E9544A}" destId="{A0A5B632-E4C8-4AA9-818F-739939E7C786}" srcOrd="3" destOrd="0" parTransId="{138DCE77-3C01-43B8-9A70-8248FD564A4F}" sibTransId="{37A9C903-9270-4714-973C-A2CBBB3A1313}"/>
    <dgm:cxn modelId="{3AC36086-4984-4CEE-B492-C3A92ACFFC49}" srcId="{9A7FEC07-C610-47FB-BE7E-2A6253E9544A}" destId="{BC6E63DE-6F00-4EDD-B1A0-36301051A353}" srcOrd="2" destOrd="0" parTransId="{F7195F6E-5EC8-4785-8701-EEDB2286E7AC}" sibTransId="{65FA43E7-6FAB-4A1D-AC2E-BC1AA30FC0DB}"/>
    <dgm:cxn modelId="{AF692F9C-978E-4CB2-8274-48938DADDE45}" type="presOf" srcId="{A0A5B632-E4C8-4AA9-818F-739939E7C786}" destId="{40CD3F39-6C6D-4C01-9467-691AD14A1DBC}" srcOrd="0" destOrd="0" presId="urn:microsoft.com/office/officeart/2018/2/layout/IconVerticalSolidList"/>
    <dgm:cxn modelId="{73831BF8-3822-408B-82F3-02C2EE01FD55}" type="presOf" srcId="{9A7FEC07-C610-47FB-BE7E-2A6253E9544A}" destId="{794E963A-1308-42DC-803E-E83F27FF5DC5}" srcOrd="0" destOrd="0" presId="urn:microsoft.com/office/officeart/2018/2/layout/IconVerticalSolidList"/>
    <dgm:cxn modelId="{E9E923FA-D2A0-473E-9169-AEB5DABFE8B0}" srcId="{9A7FEC07-C610-47FB-BE7E-2A6253E9544A}" destId="{E4D34576-7CC2-4F14-9A9E-648461003189}" srcOrd="4" destOrd="0" parTransId="{2B1A4BAE-EFBA-416C-9A1D-071C04158772}" sibTransId="{F450328F-2B05-4540-8A2F-41C167708BD0}"/>
    <dgm:cxn modelId="{A1DDEAFB-8E3A-4055-BFD7-0B26880D113C}" srcId="{9A7FEC07-C610-47FB-BE7E-2A6253E9544A}" destId="{004636E6-AFF0-4B4B-AA5A-9DB3C5E68583}" srcOrd="0" destOrd="0" parTransId="{AE8DB8A9-C635-43EA-8633-CF14C71A66A1}" sibTransId="{3C959F21-1EB7-4453-A200-1FD6CE623314}"/>
    <dgm:cxn modelId="{03E1B2F0-A490-4053-815C-A3B2A7407FC0}" type="presParOf" srcId="{794E963A-1308-42DC-803E-E83F27FF5DC5}" destId="{95027A3F-FC60-4993-B2E2-6BDA53078EC2}" srcOrd="0" destOrd="0" presId="urn:microsoft.com/office/officeart/2018/2/layout/IconVerticalSolidList"/>
    <dgm:cxn modelId="{D46A9C0B-E522-4DEC-AA9F-8FDA180851E2}" type="presParOf" srcId="{95027A3F-FC60-4993-B2E2-6BDA53078EC2}" destId="{49FC4629-9D54-409A-8F24-CAB265E7961F}" srcOrd="0" destOrd="0" presId="urn:microsoft.com/office/officeart/2018/2/layout/IconVerticalSolidList"/>
    <dgm:cxn modelId="{2DDC079E-EC58-4CFF-BF6D-8128360FC57B}" type="presParOf" srcId="{95027A3F-FC60-4993-B2E2-6BDA53078EC2}" destId="{0A221D44-944D-447C-A591-F9A8E346F4B0}" srcOrd="1" destOrd="0" presId="urn:microsoft.com/office/officeart/2018/2/layout/IconVerticalSolidList"/>
    <dgm:cxn modelId="{909B6B78-398B-44FD-B821-38FA5EA36DAD}" type="presParOf" srcId="{95027A3F-FC60-4993-B2E2-6BDA53078EC2}" destId="{EA59C221-B247-4A6C-9BF6-59606B32A9B8}" srcOrd="2" destOrd="0" presId="urn:microsoft.com/office/officeart/2018/2/layout/IconVerticalSolidList"/>
    <dgm:cxn modelId="{1B1507C5-EF3F-400C-91BE-2CC1662062F9}" type="presParOf" srcId="{95027A3F-FC60-4993-B2E2-6BDA53078EC2}" destId="{0CF53B9B-2CF1-4F50-B234-E1DEA72E8E9A}" srcOrd="3" destOrd="0" presId="urn:microsoft.com/office/officeart/2018/2/layout/IconVerticalSolidList"/>
    <dgm:cxn modelId="{9BE6904F-495D-46E6-91C9-1F7AC758680C}" type="presParOf" srcId="{794E963A-1308-42DC-803E-E83F27FF5DC5}" destId="{88BE0084-B6AE-42CA-87F6-EEC7E952A888}" srcOrd="1" destOrd="0" presId="urn:microsoft.com/office/officeart/2018/2/layout/IconVerticalSolidList"/>
    <dgm:cxn modelId="{45D3C32B-B394-4A0E-BF04-B137CF7CA1FB}" type="presParOf" srcId="{794E963A-1308-42DC-803E-E83F27FF5DC5}" destId="{F0961A5F-C62E-425C-87C8-8657A2EE69ED}" srcOrd="2" destOrd="0" presId="urn:microsoft.com/office/officeart/2018/2/layout/IconVerticalSolidList"/>
    <dgm:cxn modelId="{483536C2-05D8-474D-8865-50BFB19884BA}" type="presParOf" srcId="{F0961A5F-C62E-425C-87C8-8657A2EE69ED}" destId="{6C7BBA00-9FF1-4324-B6D3-29316A60D2F5}" srcOrd="0" destOrd="0" presId="urn:microsoft.com/office/officeart/2018/2/layout/IconVerticalSolidList"/>
    <dgm:cxn modelId="{0D09E373-AA07-40ED-87FE-423A3FB6F0B4}" type="presParOf" srcId="{F0961A5F-C62E-425C-87C8-8657A2EE69ED}" destId="{B3761C2C-B94C-4B7B-9CDE-3F4BCE3924DE}" srcOrd="1" destOrd="0" presId="urn:microsoft.com/office/officeart/2018/2/layout/IconVerticalSolidList"/>
    <dgm:cxn modelId="{5F68BC1A-2AF0-487F-9771-9BAE5B6B0588}" type="presParOf" srcId="{F0961A5F-C62E-425C-87C8-8657A2EE69ED}" destId="{ECAA156C-5C62-4BA5-9674-87C1249A25F8}" srcOrd="2" destOrd="0" presId="urn:microsoft.com/office/officeart/2018/2/layout/IconVerticalSolidList"/>
    <dgm:cxn modelId="{3522F827-5F77-4B00-A168-6973E99F11C2}" type="presParOf" srcId="{F0961A5F-C62E-425C-87C8-8657A2EE69ED}" destId="{3DE2DD87-6C37-4D66-A937-BE361539F727}" srcOrd="3" destOrd="0" presId="urn:microsoft.com/office/officeart/2018/2/layout/IconVerticalSolidList"/>
    <dgm:cxn modelId="{014E743D-1E7E-487E-BDD4-142F0B37DF29}" type="presParOf" srcId="{794E963A-1308-42DC-803E-E83F27FF5DC5}" destId="{4D579E7F-3F3A-4B70-8E19-49BE004CF506}" srcOrd="3" destOrd="0" presId="urn:microsoft.com/office/officeart/2018/2/layout/IconVerticalSolidList"/>
    <dgm:cxn modelId="{9CFEAA26-FD07-4EAD-A1F1-070859BA2F68}" type="presParOf" srcId="{794E963A-1308-42DC-803E-E83F27FF5DC5}" destId="{1B86393F-EA25-4CD6-8179-96B8526C723A}" srcOrd="4" destOrd="0" presId="urn:microsoft.com/office/officeart/2018/2/layout/IconVerticalSolidList"/>
    <dgm:cxn modelId="{BADA5908-F196-420A-8683-58FBB1CF6777}" type="presParOf" srcId="{1B86393F-EA25-4CD6-8179-96B8526C723A}" destId="{F09F3DBD-3472-471E-8872-DA76BA8C87F5}" srcOrd="0" destOrd="0" presId="urn:microsoft.com/office/officeart/2018/2/layout/IconVerticalSolidList"/>
    <dgm:cxn modelId="{25BA9091-CDA2-4F74-8C0C-FE6D56C521AD}" type="presParOf" srcId="{1B86393F-EA25-4CD6-8179-96B8526C723A}" destId="{B8269AB0-A912-4754-B7E7-1A14C3DB5D7D}" srcOrd="1" destOrd="0" presId="urn:microsoft.com/office/officeart/2018/2/layout/IconVerticalSolidList"/>
    <dgm:cxn modelId="{30ED29F2-DA59-4097-A4BB-6F0375FC91BA}" type="presParOf" srcId="{1B86393F-EA25-4CD6-8179-96B8526C723A}" destId="{347D3619-303F-4557-8728-F187D7171221}" srcOrd="2" destOrd="0" presId="urn:microsoft.com/office/officeart/2018/2/layout/IconVerticalSolidList"/>
    <dgm:cxn modelId="{3B1A783F-028F-4F82-A6A3-D811D5D14397}" type="presParOf" srcId="{1B86393F-EA25-4CD6-8179-96B8526C723A}" destId="{A1A8AB6E-3302-46F2-853A-C85794624446}" srcOrd="3" destOrd="0" presId="urn:microsoft.com/office/officeart/2018/2/layout/IconVerticalSolidList"/>
    <dgm:cxn modelId="{FFB70A17-B8D7-4585-B8EB-E0BD9A7BBB22}" type="presParOf" srcId="{794E963A-1308-42DC-803E-E83F27FF5DC5}" destId="{4877A073-FFA4-4B99-9D6B-F97B4B6C55F2}" srcOrd="5" destOrd="0" presId="urn:microsoft.com/office/officeart/2018/2/layout/IconVerticalSolidList"/>
    <dgm:cxn modelId="{BD8557E8-1138-4F1F-8E99-9AF62DEA5D9E}" type="presParOf" srcId="{794E963A-1308-42DC-803E-E83F27FF5DC5}" destId="{352B70E3-063E-48BC-9EC3-396721D3C74C}" srcOrd="6" destOrd="0" presId="urn:microsoft.com/office/officeart/2018/2/layout/IconVerticalSolidList"/>
    <dgm:cxn modelId="{9366F5CD-6E10-4AB2-94A9-37A9B5194A84}" type="presParOf" srcId="{352B70E3-063E-48BC-9EC3-396721D3C74C}" destId="{B5EBE4AF-39EB-466B-8762-9AC1F3361239}" srcOrd="0" destOrd="0" presId="urn:microsoft.com/office/officeart/2018/2/layout/IconVerticalSolidList"/>
    <dgm:cxn modelId="{E254212F-4E26-4DE0-8D77-C756CED64FDB}" type="presParOf" srcId="{352B70E3-063E-48BC-9EC3-396721D3C74C}" destId="{25629B1F-BC80-431D-B1C6-17455D2B5D72}" srcOrd="1" destOrd="0" presId="urn:microsoft.com/office/officeart/2018/2/layout/IconVerticalSolidList"/>
    <dgm:cxn modelId="{63B693EE-55C1-4AB0-BAC5-C3A3DFC62445}" type="presParOf" srcId="{352B70E3-063E-48BC-9EC3-396721D3C74C}" destId="{FA645636-8793-422E-9457-C37ECC3BA3D8}" srcOrd="2" destOrd="0" presId="urn:microsoft.com/office/officeart/2018/2/layout/IconVerticalSolidList"/>
    <dgm:cxn modelId="{A187DB29-A8DB-4E13-AA34-2750248FA218}" type="presParOf" srcId="{352B70E3-063E-48BC-9EC3-396721D3C74C}" destId="{40CD3F39-6C6D-4C01-9467-691AD14A1DBC}" srcOrd="3" destOrd="0" presId="urn:microsoft.com/office/officeart/2018/2/layout/IconVerticalSolidList"/>
    <dgm:cxn modelId="{E87FCCDB-F408-419D-B5C3-7514C215A453}" type="presParOf" srcId="{794E963A-1308-42DC-803E-E83F27FF5DC5}" destId="{49F3A661-248C-42CD-8C6D-66C592293FC1}" srcOrd="7" destOrd="0" presId="urn:microsoft.com/office/officeart/2018/2/layout/IconVerticalSolidList"/>
    <dgm:cxn modelId="{5B36FBF1-BAA6-45FD-A0CA-39FF90FFA1E2}" type="presParOf" srcId="{794E963A-1308-42DC-803E-E83F27FF5DC5}" destId="{BC832BCA-2D25-456E-A559-E72813FF0744}" srcOrd="8" destOrd="0" presId="urn:microsoft.com/office/officeart/2018/2/layout/IconVerticalSolidList"/>
    <dgm:cxn modelId="{040B1578-7B60-45C0-879C-C8832DE167D7}" type="presParOf" srcId="{BC832BCA-2D25-456E-A559-E72813FF0744}" destId="{ED8AA321-838B-41E0-89FF-752EB78C58FE}" srcOrd="0" destOrd="0" presId="urn:microsoft.com/office/officeart/2018/2/layout/IconVerticalSolidList"/>
    <dgm:cxn modelId="{6433FBFB-370C-48D1-8454-0DD42C4C4D2E}" type="presParOf" srcId="{BC832BCA-2D25-456E-A559-E72813FF0744}" destId="{591790C4-29A3-44FF-9824-FD1B545E6116}" srcOrd="1" destOrd="0" presId="urn:microsoft.com/office/officeart/2018/2/layout/IconVerticalSolidList"/>
    <dgm:cxn modelId="{159B2DF6-9EE4-4AA2-939A-AE80EEDB17D5}" type="presParOf" srcId="{BC832BCA-2D25-456E-A559-E72813FF0744}" destId="{A50FCE95-2BA6-408C-AED3-427CCF0E9365}" srcOrd="2" destOrd="0" presId="urn:microsoft.com/office/officeart/2018/2/layout/IconVerticalSolidList"/>
    <dgm:cxn modelId="{A2D07BD6-BFB6-4C0E-A29D-302F0F30B1C5}" type="presParOf" srcId="{BC832BCA-2D25-456E-A559-E72813FF0744}" destId="{383C9E47-8CEC-453F-8A71-51D4D69295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4CFC73-CE6F-4F1C-8490-B4CFC3F6F6E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5361E71-F120-4B1A-80D2-BF1660848EA2}">
      <dgm:prSet/>
      <dgm:spPr/>
      <dgm:t>
        <a:bodyPr/>
        <a:lstStyle/>
        <a:p>
          <a:r>
            <a:rPr lang="en-US"/>
            <a:t>The bank has demonstrated strong operational growth, expanding its footprint across all </a:t>
          </a:r>
          <a:r>
            <a:rPr lang="en-US" b="1"/>
            <a:t>77 districts</a:t>
          </a:r>
          <a:r>
            <a:rPr lang="en-US"/>
            <a:t> of the Czech Republic, currently serving over </a:t>
          </a:r>
          <a:r>
            <a:rPr lang="en-US" b="1"/>
            <a:t>5,346 clients</a:t>
          </a:r>
          <a:r>
            <a:rPr lang="en-US"/>
            <a:t> and maintaining </a:t>
          </a:r>
          <a:r>
            <a:rPr lang="en-US" b="1"/>
            <a:t>4,500 active account holders</a:t>
          </a:r>
          <a:r>
            <a:rPr lang="en-US"/>
            <a:t>. Notably, the </a:t>
          </a:r>
          <a:r>
            <a:rPr lang="en-US" b="1"/>
            <a:t>average number of transactions per account</a:t>
          </a:r>
          <a:r>
            <a:rPr lang="en-US"/>
            <a:t> has increased by </a:t>
          </a:r>
          <a:r>
            <a:rPr lang="en-US" b="1"/>
            <a:t>16% in recent years</a:t>
          </a:r>
          <a:r>
            <a:rPr lang="en-US"/>
            <a:t>, reflecting greater client engagement and digital adoption.</a:t>
          </a:r>
        </a:p>
      </dgm:t>
    </dgm:pt>
    <dgm:pt modelId="{27ECED2C-1A1A-4825-BB4C-51BC3AD86D0F}" type="parTrans" cxnId="{A976009E-1E50-43D0-8D48-A5AD3EBC546B}">
      <dgm:prSet/>
      <dgm:spPr/>
      <dgm:t>
        <a:bodyPr/>
        <a:lstStyle/>
        <a:p>
          <a:endParaRPr lang="en-US"/>
        </a:p>
      </dgm:t>
    </dgm:pt>
    <dgm:pt modelId="{08BB4B08-A6C1-46F4-B25F-2379CE8ECF22}" type="sibTrans" cxnId="{A976009E-1E50-43D0-8D48-A5AD3EBC546B}">
      <dgm:prSet/>
      <dgm:spPr/>
      <dgm:t>
        <a:bodyPr/>
        <a:lstStyle/>
        <a:p>
          <a:endParaRPr lang="en-US"/>
        </a:p>
      </dgm:t>
    </dgm:pt>
    <dgm:pt modelId="{61AB9837-0F57-485D-B9F3-EB73DC1F85BD}">
      <dgm:prSet/>
      <dgm:spPr/>
      <dgm:t>
        <a:bodyPr/>
        <a:lstStyle/>
        <a:p>
          <a:r>
            <a:rPr lang="en-US"/>
            <a:t>As of now, the </a:t>
          </a:r>
          <a:r>
            <a:rPr lang="en-US" b="1"/>
            <a:t>total balance deposited</a:t>
          </a:r>
          <a:r>
            <a:rPr lang="en-US"/>
            <a:t> across all accounts stands at </a:t>
          </a:r>
          <a:r>
            <a:rPr lang="en-US" b="1"/>
            <a:t>207 million CZK</a:t>
          </a:r>
          <a:r>
            <a:rPr lang="en-US"/>
            <a:t>. The </a:t>
          </a:r>
          <a:r>
            <a:rPr lang="en-US" b="1"/>
            <a:t>distribution of balances across account types</a:t>
          </a:r>
          <a:r>
            <a:rPr lang="en-US"/>
            <a:t> remains uniform, indicating a balanced product offering and successful client targeting across segments.</a:t>
          </a:r>
        </a:p>
      </dgm:t>
    </dgm:pt>
    <dgm:pt modelId="{E8DE0FB5-F370-4D44-B8C4-A594BCDC2CAE}" type="parTrans" cxnId="{CAC92C81-8DB7-4310-AC9C-3B550ACFC04C}">
      <dgm:prSet/>
      <dgm:spPr/>
      <dgm:t>
        <a:bodyPr/>
        <a:lstStyle/>
        <a:p>
          <a:endParaRPr lang="en-US"/>
        </a:p>
      </dgm:t>
    </dgm:pt>
    <dgm:pt modelId="{4FF93935-0AC9-46BE-9D5D-787F67377CD3}" type="sibTrans" cxnId="{CAC92C81-8DB7-4310-AC9C-3B550ACFC04C}">
      <dgm:prSet/>
      <dgm:spPr/>
      <dgm:t>
        <a:bodyPr/>
        <a:lstStyle/>
        <a:p>
          <a:endParaRPr lang="en-US"/>
        </a:p>
      </dgm:t>
    </dgm:pt>
    <dgm:pt modelId="{C2E955A9-84A4-4848-97A5-B4BCBBACC38E}">
      <dgm:prSet/>
      <dgm:spPr/>
      <dgm:t>
        <a:bodyPr/>
        <a:lstStyle/>
        <a:p>
          <a:r>
            <a:rPr lang="en-US"/>
            <a:t>However, a </a:t>
          </a:r>
          <a:r>
            <a:rPr lang="en-US" b="1"/>
            <a:t>significant drop in average account balance was observed in 2018</a:t>
          </a:r>
          <a:r>
            <a:rPr lang="en-US"/>
            <a:t>, followed by a period of </a:t>
          </a:r>
          <a:r>
            <a:rPr lang="en-US" b="1"/>
            <a:t>stagnant growth</a:t>
          </a:r>
          <a:r>
            <a:rPr lang="en-US"/>
            <a:t> at </a:t>
          </a:r>
          <a:r>
            <a:rPr lang="en-US" b="1"/>
            <a:t>4–5% annually</a:t>
          </a:r>
          <a:r>
            <a:rPr lang="en-US"/>
            <a:t>. This sudden shift could reflect growing caution among clients—perhaps due to a dip in trust, economic uncertainty, or risk aversion toward banking deposits.</a:t>
          </a:r>
        </a:p>
      </dgm:t>
    </dgm:pt>
    <dgm:pt modelId="{FB74D60F-9E29-44E9-AB18-5B616D806FFE}" type="parTrans" cxnId="{61CB07C3-B368-4DF0-9564-4F477D0E2AF1}">
      <dgm:prSet/>
      <dgm:spPr/>
      <dgm:t>
        <a:bodyPr/>
        <a:lstStyle/>
        <a:p>
          <a:endParaRPr lang="en-US"/>
        </a:p>
      </dgm:t>
    </dgm:pt>
    <dgm:pt modelId="{C9AF004E-E4EE-44F1-8802-D7E71F8005B2}" type="sibTrans" cxnId="{61CB07C3-B368-4DF0-9564-4F477D0E2AF1}">
      <dgm:prSet/>
      <dgm:spPr/>
      <dgm:t>
        <a:bodyPr/>
        <a:lstStyle/>
        <a:p>
          <a:endParaRPr lang="en-US"/>
        </a:p>
      </dgm:t>
    </dgm:pt>
    <dgm:pt modelId="{54DF2AF0-0F4F-49C7-A721-C10C86459D58}">
      <dgm:prSet/>
      <dgm:spPr/>
      <dgm:t>
        <a:bodyPr/>
        <a:lstStyle/>
        <a:p>
          <a:r>
            <a:rPr lang="en-US"/>
            <a:t>Supporting this hypothesis, data reveals that the </a:t>
          </a:r>
          <a:r>
            <a:rPr lang="en-US" b="1"/>
            <a:t>percentage of total funds withdrawn</a:t>
          </a:r>
          <a:r>
            <a:rPr lang="en-US"/>
            <a:t> has consistently remained between </a:t>
          </a:r>
          <a:r>
            <a:rPr lang="en-US" b="1"/>
            <a:t>60% and 70%</a:t>
          </a:r>
          <a:r>
            <a:rPr lang="en-US"/>
            <a:t>, suggesting clients prefer liquidity or alternative investment avenues over parking larger sums in bank accounts.</a:t>
          </a:r>
        </a:p>
      </dgm:t>
    </dgm:pt>
    <dgm:pt modelId="{BB8E5294-6BFE-4DB9-83DD-37C648024304}" type="parTrans" cxnId="{9FF1E542-9201-4B82-A6F8-95726F77A9A9}">
      <dgm:prSet/>
      <dgm:spPr/>
      <dgm:t>
        <a:bodyPr/>
        <a:lstStyle/>
        <a:p>
          <a:endParaRPr lang="en-US"/>
        </a:p>
      </dgm:t>
    </dgm:pt>
    <dgm:pt modelId="{B8C585E5-9761-4DF6-96C7-9CDFEB7C79C0}" type="sibTrans" cxnId="{9FF1E542-9201-4B82-A6F8-95726F77A9A9}">
      <dgm:prSet/>
      <dgm:spPr/>
      <dgm:t>
        <a:bodyPr/>
        <a:lstStyle/>
        <a:p>
          <a:endParaRPr lang="en-US"/>
        </a:p>
      </dgm:t>
    </dgm:pt>
    <dgm:pt modelId="{362028E6-1CDE-49D6-97A4-B606F019A1B8}" type="pres">
      <dgm:prSet presAssocID="{674CFC73-CE6F-4F1C-8490-B4CFC3F6F6E9}" presName="root" presStyleCnt="0">
        <dgm:presLayoutVars>
          <dgm:dir/>
          <dgm:resizeHandles val="exact"/>
        </dgm:presLayoutVars>
      </dgm:prSet>
      <dgm:spPr/>
    </dgm:pt>
    <dgm:pt modelId="{921004EF-CF68-44EC-8522-D150D48EB61B}" type="pres">
      <dgm:prSet presAssocID="{674CFC73-CE6F-4F1C-8490-B4CFC3F6F6E9}" presName="container" presStyleCnt="0">
        <dgm:presLayoutVars>
          <dgm:dir/>
          <dgm:resizeHandles val="exact"/>
        </dgm:presLayoutVars>
      </dgm:prSet>
      <dgm:spPr/>
    </dgm:pt>
    <dgm:pt modelId="{02D63B32-C4B9-4308-AEF9-0CB5C1D20CED}" type="pres">
      <dgm:prSet presAssocID="{85361E71-F120-4B1A-80D2-BF1660848EA2}" presName="compNode" presStyleCnt="0"/>
      <dgm:spPr/>
    </dgm:pt>
    <dgm:pt modelId="{B05AFD4E-DA42-442A-9F99-12748D3D8A99}" type="pres">
      <dgm:prSet presAssocID="{85361E71-F120-4B1A-80D2-BF1660848EA2}" presName="iconBgRect" presStyleLbl="bgShp" presStyleIdx="0" presStyleCnt="4"/>
      <dgm:spPr/>
    </dgm:pt>
    <dgm:pt modelId="{DEF1E4CF-DA31-4C09-B7C6-2E525191B768}" type="pres">
      <dgm:prSet presAssocID="{85361E71-F120-4B1A-80D2-BF1660848EA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BFE4F5CE-170F-4ED3-AFC6-F21B25E23F24}" type="pres">
      <dgm:prSet presAssocID="{85361E71-F120-4B1A-80D2-BF1660848EA2}" presName="spaceRect" presStyleCnt="0"/>
      <dgm:spPr/>
    </dgm:pt>
    <dgm:pt modelId="{94206BDC-0B3F-4F48-B2AF-07EBCBF6C336}" type="pres">
      <dgm:prSet presAssocID="{85361E71-F120-4B1A-80D2-BF1660848EA2}" presName="textRect" presStyleLbl="revTx" presStyleIdx="0" presStyleCnt="4">
        <dgm:presLayoutVars>
          <dgm:chMax val="1"/>
          <dgm:chPref val="1"/>
        </dgm:presLayoutVars>
      </dgm:prSet>
      <dgm:spPr/>
    </dgm:pt>
    <dgm:pt modelId="{8A5B2438-954F-4922-943E-C6E9A499C0EE}" type="pres">
      <dgm:prSet presAssocID="{08BB4B08-A6C1-46F4-B25F-2379CE8ECF22}" presName="sibTrans" presStyleLbl="sibTrans2D1" presStyleIdx="0" presStyleCnt="0"/>
      <dgm:spPr/>
    </dgm:pt>
    <dgm:pt modelId="{8F95FA82-F198-44B5-A056-6CF1A17BE876}" type="pres">
      <dgm:prSet presAssocID="{61AB9837-0F57-485D-B9F3-EB73DC1F85BD}" presName="compNode" presStyleCnt="0"/>
      <dgm:spPr/>
    </dgm:pt>
    <dgm:pt modelId="{1FBD0385-9C9F-41EC-B295-BC2EFF8AD9B5}" type="pres">
      <dgm:prSet presAssocID="{61AB9837-0F57-485D-B9F3-EB73DC1F85BD}" presName="iconBgRect" presStyleLbl="bgShp" presStyleIdx="1" presStyleCnt="4"/>
      <dgm:spPr/>
    </dgm:pt>
    <dgm:pt modelId="{130F864F-92D2-497F-8478-2F8F86E7B463}" type="pres">
      <dgm:prSet presAssocID="{61AB9837-0F57-485D-B9F3-EB73DC1F85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ble"/>
        </a:ext>
      </dgm:extLst>
    </dgm:pt>
    <dgm:pt modelId="{117307C4-D454-4007-8298-8196C294B010}" type="pres">
      <dgm:prSet presAssocID="{61AB9837-0F57-485D-B9F3-EB73DC1F85BD}" presName="spaceRect" presStyleCnt="0"/>
      <dgm:spPr/>
    </dgm:pt>
    <dgm:pt modelId="{7C96FBD1-0EF5-4A3F-BD12-6369E14DF438}" type="pres">
      <dgm:prSet presAssocID="{61AB9837-0F57-485D-B9F3-EB73DC1F85BD}" presName="textRect" presStyleLbl="revTx" presStyleIdx="1" presStyleCnt="4">
        <dgm:presLayoutVars>
          <dgm:chMax val="1"/>
          <dgm:chPref val="1"/>
        </dgm:presLayoutVars>
      </dgm:prSet>
      <dgm:spPr/>
    </dgm:pt>
    <dgm:pt modelId="{431F7F45-EF92-467E-BE8D-B0508126A298}" type="pres">
      <dgm:prSet presAssocID="{4FF93935-0AC9-46BE-9D5D-787F67377CD3}" presName="sibTrans" presStyleLbl="sibTrans2D1" presStyleIdx="0" presStyleCnt="0"/>
      <dgm:spPr/>
    </dgm:pt>
    <dgm:pt modelId="{B5BF15BA-0E34-4C54-BDC8-F6C5ECB26D5D}" type="pres">
      <dgm:prSet presAssocID="{C2E955A9-84A4-4848-97A5-B4BCBBACC38E}" presName="compNode" presStyleCnt="0"/>
      <dgm:spPr/>
    </dgm:pt>
    <dgm:pt modelId="{E8933041-74A5-442A-99EC-E1A67C1AA689}" type="pres">
      <dgm:prSet presAssocID="{C2E955A9-84A4-4848-97A5-B4BCBBACC38E}" presName="iconBgRect" presStyleLbl="bgShp" presStyleIdx="2" presStyleCnt="4"/>
      <dgm:spPr/>
    </dgm:pt>
    <dgm:pt modelId="{7BF08CDD-F48C-4456-ABD4-3E2D2FC73AFC}" type="pres">
      <dgm:prSet presAssocID="{C2E955A9-84A4-4848-97A5-B4BCBBACC3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3F8E24B-7C86-47D6-99B0-067D1407F9CB}" type="pres">
      <dgm:prSet presAssocID="{C2E955A9-84A4-4848-97A5-B4BCBBACC38E}" presName="spaceRect" presStyleCnt="0"/>
      <dgm:spPr/>
    </dgm:pt>
    <dgm:pt modelId="{947482D2-FF53-4AD9-8CF9-66A5F7F8A9B9}" type="pres">
      <dgm:prSet presAssocID="{C2E955A9-84A4-4848-97A5-B4BCBBACC38E}" presName="textRect" presStyleLbl="revTx" presStyleIdx="2" presStyleCnt="4">
        <dgm:presLayoutVars>
          <dgm:chMax val="1"/>
          <dgm:chPref val="1"/>
        </dgm:presLayoutVars>
      </dgm:prSet>
      <dgm:spPr/>
    </dgm:pt>
    <dgm:pt modelId="{4DE76D69-4E02-4354-8D04-4B79E21E5877}" type="pres">
      <dgm:prSet presAssocID="{C9AF004E-E4EE-44F1-8802-D7E71F8005B2}" presName="sibTrans" presStyleLbl="sibTrans2D1" presStyleIdx="0" presStyleCnt="0"/>
      <dgm:spPr/>
    </dgm:pt>
    <dgm:pt modelId="{9B82D109-8867-442A-8262-8BA63454A5EF}" type="pres">
      <dgm:prSet presAssocID="{54DF2AF0-0F4F-49C7-A721-C10C86459D58}" presName="compNode" presStyleCnt="0"/>
      <dgm:spPr/>
    </dgm:pt>
    <dgm:pt modelId="{4D32985F-05A9-47CB-A7B7-7971FF922641}" type="pres">
      <dgm:prSet presAssocID="{54DF2AF0-0F4F-49C7-A721-C10C86459D58}" presName="iconBgRect" presStyleLbl="bgShp" presStyleIdx="3" presStyleCnt="4"/>
      <dgm:spPr/>
    </dgm:pt>
    <dgm:pt modelId="{F29F7A27-EC75-4D41-ADB1-2F5438B55B1F}" type="pres">
      <dgm:prSet presAssocID="{54DF2AF0-0F4F-49C7-A721-C10C86459D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uro"/>
        </a:ext>
      </dgm:extLst>
    </dgm:pt>
    <dgm:pt modelId="{C6B8B3FA-E0E0-408B-BC59-69A92D7B8881}" type="pres">
      <dgm:prSet presAssocID="{54DF2AF0-0F4F-49C7-A721-C10C86459D58}" presName="spaceRect" presStyleCnt="0"/>
      <dgm:spPr/>
    </dgm:pt>
    <dgm:pt modelId="{320D93DA-5091-4456-804E-057C669C964D}" type="pres">
      <dgm:prSet presAssocID="{54DF2AF0-0F4F-49C7-A721-C10C86459D58}" presName="textRect" presStyleLbl="revTx" presStyleIdx="3" presStyleCnt="4">
        <dgm:presLayoutVars>
          <dgm:chMax val="1"/>
          <dgm:chPref val="1"/>
        </dgm:presLayoutVars>
      </dgm:prSet>
      <dgm:spPr/>
    </dgm:pt>
  </dgm:ptLst>
  <dgm:cxnLst>
    <dgm:cxn modelId="{1D070713-B69C-4D60-B886-7AC575E9DFF4}" type="presOf" srcId="{54DF2AF0-0F4F-49C7-A721-C10C86459D58}" destId="{320D93DA-5091-4456-804E-057C669C964D}" srcOrd="0" destOrd="0" presId="urn:microsoft.com/office/officeart/2018/2/layout/IconCircleList"/>
    <dgm:cxn modelId="{0DB93819-2897-4AF9-B774-6FD6BEF6CB5D}" type="presOf" srcId="{C9AF004E-E4EE-44F1-8802-D7E71F8005B2}" destId="{4DE76D69-4E02-4354-8D04-4B79E21E5877}" srcOrd="0" destOrd="0" presId="urn:microsoft.com/office/officeart/2018/2/layout/IconCircleList"/>
    <dgm:cxn modelId="{9FF1E542-9201-4B82-A6F8-95726F77A9A9}" srcId="{674CFC73-CE6F-4F1C-8490-B4CFC3F6F6E9}" destId="{54DF2AF0-0F4F-49C7-A721-C10C86459D58}" srcOrd="3" destOrd="0" parTransId="{BB8E5294-6BFE-4DB9-83DD-37C648024304}" sibTransId="{B8C585E5-9761-4DF6-96C7-9CDFEB7C79C0}"/>
    <dgm:cxn modelId="{8BC7CB67-45FF-4E97-BAC0-A8DBB3BD6359}" type="presOf" srcId="{674CFC73-CE6F-4F1C-8490-B4CFC3F6F6E9}" destId="{362028E6-1CDE-49D6-97A4-B606F019A1B8}" srcOrd="0" destOrd="0" presId="urn:microsoft.com/office/officeart/2018/2/layout/IconCircleList"/>
    <dgm:cxn modelId="{53DD6C71-4C40-4A35-8A20-EE5CE1E05A8C}" type="presOf" srcId="{61AB9837-0F57-485D-B9F3-EB73DC1F85BD}" destId="{7C96FBD1-0EF5-4A3F-BD12-6369E14DF438}" srcOrd="0" destOrd="0" presId="urn:microsoft.com/office/officeart/2018/2/layout/IconCircleList"/>
    <dgm:cxn modelId="{B812E578-3D08-413C-9C3D-58197DD4AE8F}" type="presOf" srcId="{08BB4B08-A6C1-46F4-B25F-2379CE8ECF22}" destId="{8A5B2438-954F-4922-943E-C6E9A499C0EE}" srcOrd="0" destOrd="0" presId="urn:microsoft.com/office/officeart/2018/2/layout/IconCircleList"/>
    <dgm:cxn modelId="{CAC92C81-8DB7-4310-AC9C-3B550ACFC04C}" srcId="{674CFC73-CE6F-4F1C-8490-B4CFC3F6F6E9}" destId="{61AB9837-0F57-485D-B9F3-EB73DC1F85BD}" srcOrd="1" destOrd="0" parTransId="{E8DE0FB5-F370-4D44-B8C4-A594BCDC2CAE}" sibTransId="{4FF93935-0AC9-46BE-9D5D-787F67377CD3}"/>
    <dgm:cxn modelId="{A976009E-1E50-43D0-8D48-A5AD3EBC546B}" srcId="{674CFC73-CE6F-4F1C-8490-B4CFC3F6F6E9}" destId="{85361E71-F120-4B1A-80D2-BF1660848EA2}" srcOrd="0" destOrd="0" parTransId="{27ECED2C-1A1A-4825-BB4C-51BC3AD86D0F}" sibTransId="{08BB4B08-A6C1-46F4-B25F-2379CE8ECF22}"/>
    <dgm:cxn modelId="{61CB07C3-B368-4DF0-9564-4F477D0E2AF1}" srcId="{674CFC73-CE6F-4F1C-8490-B4CFC3F6F6E9}" destId="{C2E955A9-84A4-4848-97A5-B4BCBBACC38E}" srcOrd="2" destOrd="0" parTransId="{FB74D60F-9E29-44E9-AB18-5B616D806FFE}" sibTransId="{C9AF004E-E4EE-44F1-8802-D7E71F8005B2}"/>
    <dgm:cxn modelId="{1838A8C3-266E-4A7F-BFB0-9D7D353D9950}" type="presOf" srcId="{C2E955A9-84A4-4848-97A5-B4BCBBACC38E}" destId="{947482D2-FF53-4AD9-8CF9-66A5F7F8A9B9}" srcOrd="0" destOrd="0" presId="urn:microsoft.com/office/officeart/2018/2/layout/IconCircleList"/>
    <dgm:cxn modelId="{250591D4-4806-4930-A323-F93AE6105ABC}" type="presOf" srcId="{85361E71-F120-4B1A-80D2-BF1660848EA2}" destId="{94206BDC-0B3F-4F48-B2AF-07EBCBF6C336}" srcOrd="0" destOrd="0" presId="urn:microsoft.com/office/officeart/2018/2/layout/IconCircleList"/>
    <dgm:cxn modelId="{550B7EF1-CB5B-4C2C-BFE1-6F561072FE93}" type="presOf" srcId="{4FF93935-0AC9-46BE-9D5D-787F67377CD3}" destId="{431F7F45-EF92-467E-BE8D-B0508126A298}" srcOrd="0" destOrd="0" presId="urn:microsoft.com/office/officeart/2018/2/layout/IconCircleList"/>
    <dgm:cxn modelId="{44776A65-B102-45E4-851D-6301A49F0085}" type="presParOf" srcId="{362028E6-1CDE-49D6-97A4-B606F019A1B8}" destId="{921004EF-CF68-44EC-8522-D150D48EB61B}" srcOrd="0" destOrd="0" presId="urn:microsoft.com/office/officeart/2018/2/layout/IconCircleList"/>
    <dgm:cxn modelId="{A5AD983D-21F5-4885-BED4-5458423E6D59}" type="presParOf" srcId="{921004EF-CF68-44EC-8522-D150D48EB61B}" destId="{02D63B32-C4B9-4308-AEF9-0CB5C1D20CED}" srcOrd="0" destOrd="0" presId="urn:microsoft.com/office/officeart/2018/2/layout/IconCircleList"/>
    <dgm:cxn modelId="{24F6CE35-64EC-427F-B47F-7F15B651C6F5}" type="presParOf" srcId="{02D63B32-C4B9-4308-AEF9-0CB5C1D20CED}" destId="{B05AFD4E-DA42-442A-9F99-12748D3D8A99}" srcOrd="0" destOrd="0" presId="urn:microsoft.com/office/officeart/2018/2/layout/IconCircleList"/>
    <dgm:cxn modelId="{8C5D6CAD-3388-41B6-A36F-36A93C46636E}" type="presParOf" srcId="{02D63B32-C4B9-4308-AEF9-0CB5C1D20CED}" destId="{DEF1E4CF-DA31-4C09-B7C6-2E525191B768}" srcOrd="1" destOrd="0" presId="urn:microsoft.com/office/officeart/2018/2/layout/IconCircleList"/>
    <dgm:cxn modelId="{1B2D2CB2-DB91-4C88-8070-2000A81C9BCA}" type="presParOf" srcId="{02D63B32-C4B9-4308-AEF9-0CB5C1D20CED}" destId="{BFE4F5CE-170F-4ED3-AFC6-F21B25E23F24}" srcOrd="2" destOrd="0" presId="urn:microsoft.com/office/officeart/2018/2/layout/IconCircleList"/>
    <dgm:cxn modelId="{F243FBF4-CB44-4EF2-BB86-3A6C19ED4708}" type="presParOf" srcId="{02D63B32-C4B9-4308-AEF9-0CB5C1D20CED}" destId="{94206BDC-0B3F-4F48-B2AF-07EBCBF6C336}" srcOrd="3" destOrd="0" presId="urn:microsoft.com/office/officeart/2018/2/layout/IconCircleList"/>
    <dgm:cxn modelId="{EC52A86F-A4EC-41B0-942B-4D3BBB8D8DAF}" type="presParOf" srcId="{921004EF-CF68-44EC-8522-D150D48EB61B}" destId="{8A5B2438-954F-4922-943E-C6E9A499C0EE}" srcOrd="1" destOrd="0" presId="urn:microsoft.com/office/officeart/2018/2/layout/IconCircleList"/>
    <dgm:cxn modelId="{498D7856-1E21-4409-8212-355CA723953E}" type="presParOf" srcId="{921004EF-CF68-44EC-8522-D150D48EB61B}" destId="{8F95FA82-F198-44B5-A056-6CF1A17BE876}" srcOrd="2" destOrd="0" presId="urn:microsoft.com/office/officeart/2018/2/layout/IconCircleList"/>
    <dgm:cxn modelId="{C322D906-55FF-4170-8261-21FB85732BA6}" type="presParOf" srcId="{8F95FA82-F198-44B5-A056-6CF1A17BE876}" destId="{1FBD0385-9C9F-41EC-B295-BC2EFF8AD9B5}" srcOrd="0" destOrd="0" presId="urn:microsoft.com/office/officeart/2018/2/layout/IconCircleList"/>
    <dgm:cxn modelId="{90685CAF-E257-40F1-B279-CE1F29DDBA4E}" type="presParOf" srcId="{8F95FA82-F198-44B5-A056-6CF1A17BE876}" destId="{130F864F-92D2-497F-8478-2F8F86E7B463}" srcOrd="1" destOrd="0" presId="urn:microsoft.com/office/officeart/2018/2/layout/IconCircleList"/>
    <dgm:cxn modelId="{3376FF2D-3319-4DC1-A473-59ECB203ABD8}" type="presParOf" srcId="{8F95FA82-F198-44B5-A056-6CF1A17BE876}" destId="{117307C4-D454-4007-8298-8196C294B010}" srcOrd="2" destOrd="0" presId="urn:microsoft.com/office/officeart/2018/2/layout/IconCircleList"/>
    <dgm:cxn modelId="{DAB9BA42-1750-4317-B0D3-BEBF425FAF90}" type="presParOf" srcId="{8F95FA82-F198-44B5-A056-6CF1A17BE876}" destId="{7C96FBD1-0EF5-4A3F-BD12-6369E14DF438}" srcOrd="3" destOrd="0" presId="urn:microsoft.com/office/officeart/2018/2/layout/IconCircleList"/>
    <dgm:cxn modelId="{1DFB39E3-B951-4AA5-B19E-2A5CD533493A}" type="presParOf" srcId="{921004EF-CF68-44EC-8522-D150D48EB61B}" destId="{431F7F45-EF92-467E-BE8D-B0508126A298}" srcOrd="3" destOrd="0" presId="urn:microsoft.com/office/officeart/2018/2/layout/IconCircleList"/>
    <dgm:cxn modelId="{EBDCCB77-21A7-4362-81DA-3C445CB35957}" type="presParOf" srcId="{921004EF-CF68-44EC-8522-D150D48EB61B}" destId="{B5BF15BA-0E34-4C54-BDC8-F6C5ECB26D5D}" srcOrd="4" destOrd="0" presId="urn:microsoft.com/office/officeart/2018/2/layout/IconCircleList"/>
    <dgm:cxn modelId="{8CB4A257-9D65-4AD6-A102-BCC619C55104}" type="presParOf" srcId="{B5BF15BA-0E34-4C54-BDC8-F6C5ECB26D5D}" destId="{E8933041-74A5-442A-99EC-E1A67C1AA689}" srcOrd="0" destOrd="0" presId="urn:microsoft.com/office/officeart/2018/2/layout/IconCircleList"/>
    <dgm:cxn modelId="{3A6CCAE3-56AC-4D94-A55C-EC7E83D3C2B8}" type="presParOf" srcId="{B5BF15BA-0E34-4C54-BDC8-F6C5ECB26D5D}" destId="{7BF08CDD-F48C-4456-ABD4-3E2D2FC73AFC}" srcOrd="1" destOrd="0" presId="urn:microsoft.com/office/officeart/2018/2/layout/IconCircleList"/>
    <dgm:cxn modelId="{5F693445-96E1-4027-A0D9-450EB9C0E1CF}" type="presParOf" srcId="{B5BF15BA-0E34-4C54-BDC8-F6C5ECB26D5D}" destId="{03F8E24B-7C86-47D6-99B0-067D1407F9CB}" srcOrd="2" destOrd="0" presId="urn:microsoft.com/office/officeart/2018/2/layout/IconCircleList"/>
    <dgm:cxn modelId="{B05D07EB-E213-4AEE-92E4-D2A9C25A8823}" type="presParOf" srcId="{B5BF15BA-0E34-4C54-BDC8-F6C5ECB26D5D}" destId="{947482D2-FF53-4AD9-8CF9-66A5F7F8A9B9}" srcOrd="3" destOrd="0" presId="urn:microsoft.com/office/officeart/2018/2/layout/IconCircleList"/>
    <dgm:cxn modelId="{5E4814D1-739B-481C-BDC1-0A40CB000C80}" type="presParOf" srcId="{921004EF-CF68-44EC-8522-D150D48EB61B}" destId="{4DE76D69-4E02-4354-8D04-4B79E21E5877}" srcOrd="5" destOrd="0" presId="urn:microsoft.com/office/officeart/2018/2/layout/IconCircleList"/>
    <dgm:cxn modelId="{F77B8861-2F93-4DDE-A293-A72C5C3139E4}" type="presParOf" srcId="{921004EF-CF68-44EC-8522-D150D48EB61B}" destId="{9B82D109-8867-442A-8262-8BA63454A5EF}" srcOrd="6" destOrd="0" presId="urn:microsoft.com/office/officeart/2018/2/layout/IconCircleList"/>
    <dgm:cxn modelId="{90781370-4B64-4CB5-B6A8-2957E513D16A}" type="presParOf" srcId="{9B82D109-8867-442A-8262-8BA63454A5EF}" destId="{4D32985F-05A9-47CB-A7B7-7971FF922641}" srcOrd="0" destOrd="0" presId="urn:microsoft.com/office/officeart/2018/2/layout/IconCircleList"/>
    <dgm:cxn modelId="{0E5E7E64-8792-469E-AF3E-E85CBD842994}" type="presParOf" srcId="{9B82D109-8867-442A-8262-8BA63454A5EF}" destId="{F29F7A27-EC75-4D41-ADB1-2F5438B55B1F}" srcOrd="1" destOrd="0" presId="urn:microsoft.com/office/officeart/2018/2/layout/IconCircleList"/>
    <dgm:cxn modelId="{02EE667D-5E6F-4442-8C5E-AAFFA614ED81}" type="presParOf" srcId="{9B82D109-8867-442A-8262-8BA63454A5EF}" destId="{C6B8B3FA-E0E0-408B-BC59-69A92D7B8881}" srcOrd="2" destOrd="0" presId="urn:microsoft.com/office/officeart/2018/2/layout/IconCircleList"/>
    <dgm:cxn modelId="{A6579B11-6ECB-4623-8865-298AF9E93136}" type="presParOf" srcId="{9B82D109-8867-442A-8262-8BA63454A5EF}" destId="{320D93DA-5091-4456-804E-057C669C964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66FEB-551A-4DCE-B179-3607388CA8E9}">
      <dsp:nvSpPr>
        <dsp:cNvPr id="0" name=""/>
        <dsp:cNvSpPr/>
      </dsp:nvSpPr>
      <dsp:spPr>
        <a:xfrm>
          <a:off x="0" y="281203"/>
          <a:ext cx="694944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Project overview</a:t>
          </a:r>
        </a:p>
      </dsp:txBody>
      <dsp:txXfrm>
        <a:off x="38638" y="319841"/>
        <a:ext cx="6872164" cy="714229"/>
      </dsp:txXfrm>
    </dsp:sp>
    <dsp:sp modelId="{012281BC-3D0C-4BAA-BC28-116D135BC31A}">
      <dsp:nvSpPr>
        <dsp:cNvPr id="0" name=""/>
        <dsp:cNvSpPr/>
      </dsp:nvSpPr>
      <dsp:spPr>
        <a:xfrm>
          <a:off x="0" y="1167748"/>
          <a:ext cx="6949440" cy="791505"/>
        </a:xfrm>
        <a:prstGeom prst="roundRect">
          <a:avLst/>
        </a:prstGeom>
        <a:solidFill>
          <a:schemeClr val="accent5">
            <a:hueOff val="1822866"/>
            <a:satOff val="-821"/>
            <a:lumOff val="-1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Tools &amp; Technologies</a:t>
          </a:r>
        </a:p>
      </dsp:txBody>
      <dsp:txXfrm>
        <a:off x="38638" y="1206386"/>
        <a:ext cx="6872164" cy="714229"/>
      </dsp:txXfrm>
    </dsp:sp>
    <dsp:sp modelId="{8B7FA858-4A56-4F7B-A5D6-3EDB48F7A09F}">
      <dsp:nvSpPr>
        <dsp:cNvPr id="0" name=""/>
        <dsp:cNvSpPr/>
      </dsp:nvSpPr>
      <dsp:spPr>
        <a:xfrm>
          <a:off x="0" y="2054294"/>
          <a:ext cx="6949440" cy="791505"/>
        </a:xfrm>
        <a:prstGeom prst="roundRect">
          <a:avLst/>
        </a:prstGeom>
        <a:solidFill>
          <a:schemeClr val="accent5">
            <a:hueOff val="3645731"/>
            <a:satOff val="-1642"/>
            <a:lumOff val="-2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Data pipeline methodology </a:t>
          </a:r>
        </a:p>
      </dsp:txBody>
      <dsp:txXfrm>
        <a:off x="38638" y="2092932"/>
        <a:ext cx="6872164" cy="714229"/>
      </dsp:txXfrm>
    </dsp:sp>
    <dsp:sp modelId="{EBF6D352-1CCB-443F-A6FB-798ED00360D4}">
      <dsp:nvSpPr>
        <dsp:cNvPr id="0" name=""/>
        <dsp:cNvSpPr/>
      </dsp:nvSpPr>
      <dsp:spPr>
        <a:xfrm>
          <a:off x="0" y="2940839"/>
          <a:ext cx="6949440" cy="791505"/>
        </a:xfrm>
        <a:prstGeom prst="roundRect">
          <a:avLst/>
        </a:prstGeom>
        <a:solidFill>
          <a:schemeClr val="accent5">
            <a:hueOff val="5468597"/>
            <a:satOff val="-2462"/>
            <a:lumOff val="-3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Key Question &amp; Insights</a:t>
          </a:r>
        </a:p>
      </dsp:txBody>
      <dsp:txXfrm>
        <a:off x="38638" y="2979477"/>
        <a:ext cx="6872164" cy="714229"/>
      </dsp:txXfrm>
    </dsp:sp>
    <dsp:sp modelId="{297A083C-51FD-4C2E-9D15-B380D361CED9}">
      <dsp:nvSpPr>
        <dsp:cNvPr id="0" name=""/>
        <dsp:cNvSpPr/>
      </dsp:nvSpPr>
      <dsp:spPr>
        <a:xfrm>
          <a:off x="0" y="3827384"/>
          <a:ext cx="6949440" cy="791505"/>
        </a:xfrm>
        <a:prstGeom prst="roundRect">
          <a:avLst/>
        </a:prstGeom>
        <a:solidFill>
          <a:schemeClr val="accent5">
            <a:hueOff val="7291462"/>
            <a:satOff val="-3283"/>
            <a:lumOff val="-4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Power BI Dashboard Highlights</a:t>
          </a:r>
        </a:p>
      </dsp:txBody>
      <dsp:txXfrm>
        <a:off x="38638" y="3866022"/>
        <a:ext cx="6872164" cy="714229"/>
      </dsp:txXfrm>
    </dsp:sp>
    <dsp:sp modelId="{BE557F15-B3F1-4D7F-88C4-939C05902788}">
      <dsp:nvSpPr>
        <dsp:cNvPr id="0" name=""/>
        <dsp:cNvSpPr/>
      </dsp:nvSpPr>
      <dsp:spPr>
        <a:xfrm>
          <a:off x="0" y="4713929"/>
          <a:ext cx="6949440" cy="791505"/>
        </a:xfrm>
        <a:prstGeom prst="roundRect">
          <a:avLst/>
        </a:prstGeom>
        <a:solidFill>
          <a:schemeClr val="accent5">
            <a:hueOff val="9114327"/>
            <a:satOff val="-4104"/>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Conclusions &amp; Recommendations</a:t>
          </a:r>
        </a:p>
      </dsp:txBody>
      <dsp:txXfrm>
        <a:off x="38638" y="4752567"/>
        <a:ext cx="687216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4866A-4EC5-4694-AD17-1FDEF55A92B6}">
      <dsp:nvSpPr>
        <dsp:cNvPr id="0" name=""/>
        <dsp:cNvSpPr/>
      </dsp:nvSpPr>
      <dsp:spPr>
        <a:xfrm>
          <a:off x="691789" y="139409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B84A17-4329-4F02-AE4B-5F9E17B85997}">
      <dsp:nvSpPr>
        <dsp:cNvPr id="0" name=""/>
        <dsp:cNvSpPr/>
      </dsp:nvSpPr>
      <dsp:spPr>
        <a:xfrm>
          <a:off x="196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Flat Files(CSV/Excel): Source data uploaded locally</a:t>
          </a:r>
        </a:p>
      </dsp:txBody>
      <dsp:txXfrm>
        <a:off x="196789" y="2479728"/>
        <a:ext cx="1800000" cy="720000"/>
      </dsp:txXfrm>
    </dsp:sp>
    <dsp:sp modelId="{D36CE5F8-0D23-4A98-BA0A-4CEF80BB414E}">
      <dsp:nvSpPr>
        <dsp:cNvPr id="0" name=""/>
        <dsp:cNvSpPr/>
      </dsp:nvSpPr>
      <dsp:spPr>
        <a:xfrm>
          <a:off x="2806789" y="139409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A3E407-EE77-48F6-B05F-290041315943}">
      <dsp:nvSpPr>
        <dsp:cNvPr id="0" name=""/>
        <dsp:cNvSpPr/>
      </dsp:nvSpPr>
      <dsp:spPr>
        <a:xfrm>
          <a:off x="2311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Informatica Cloud: Integration &amp; Ingestion of data</a:t>
          </a:r>
        </a:p>
      </dsp:txBody>
      <dsp:txXfrm>
        <a:off x="2311789" y="2479728"/>
        <a:ext cx="1800000" cy="720000"/>
      </dsp:txXfrm>
    </dsp:sp>
    <dsp:sp modelId="{AB2BEFF2-2774-45FE-94B4-26FD22CFC486}">
      <dsp:nvSpPr>
        <dsp:cNvPr id="0" name=""/>
        <dsp:cNvSpPr/>
      </dsp:nvSpPr>
      <dsp:spPr>
        <a:xfrm>
          <a:off x="4921789" y="139409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6BFD9F-E473-40DB-8C5B-F7871B103AF8}">
      <dsp:nvSpPr>
        <dsp:cNvPr id="0" name=""/>
        <dsp:cNvSpPr/>
      </dsp:nvSpPr>
      <dsp:spPr>
        <a:xfrm>
          <a:off x="4426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MYSQL: Data transformation and analytics </a:t>
          </a:r>
        </a:p>
      </dsp:txBody>
      <dsp:txXfrm>
        <a:off x="4426789" y="2479728"/>
        <a:ext cx="1800000" cy="720000"/>
      </dsp:txXfrm>
    </dsp:sp>
    <dsp:sp modelId="{C358256F-DA37-4978-8AEC-4610E6BF845B}">
      <dsp:nvSpPr>
        <dsp:cNvPr id="0" name=""/>
        <dsp:cNvSpPr/>
      </dsp:nvSpPr>
      <dsp:spPr>
        <a:xfrm>
          <a:off x="7036789" y="139409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DFF33-4898-4679-962E-C186D4B4EBD9}">
      <dsp:nvSpPr>
        <dsp:cNvPr id="0" name=""/>
        <dsp:cNvSpPr/>
      </dsp:nvSpPr>
      <dsp:spPr>
        <a:xfrm>
          <a:off x="6541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Power BI: Data visualization and reporting</a:t>
          </a:r>
        </a:p>
      </dsp:txBody>
      <dsp:txXfrm>
        <a:off x="6541789" y="2479728"/>
        <a:ext cx="1800000" cy="720000"/>
      </dsp:txXfrm>
    </dsp:sp>
    <dsp:sp modelId="{A2CA181D-B992-429D-9C02-629D867498F0}">
      <dsp:nvSpPr>
        <dsp:cNvPr id="0" name=""/>
        <dsp:cNvSpPr/>
      </dsp:nvSpPr>
      <dsp:spPr>
        <a:xfrm>
          <a:off x="9151789" y="139409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11C59-29D9-4CD4-A633-25EEB6224226}">
      <dsp:nvSpPr>
        <dsp:cNvPr id="0" name=""/>
        <dsp:cNvSpPr/>
      </dsp:nvSpPr>
      <dsp:spPr>
        <a:xfrm>
          <a:off x="8656789" y="24797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Excel: Pre-cleaning and formatting </a:t>
          </a:r>
        </a:p>
      </dsp:txBody>
      <dsp:txXfrm>
        <a:off x="8656789" y="2479728"/>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C4629-9D54-409A-8F24-CAB265E7961F}">
      <dsp:nvSpPr>
        <dsp:cNvPr id="0" name=""/>
        <dsp:cNvSpPr/>
      </dsp:nvSpPr>
      <dsp:spPr>
        <a:xfrm>
          <a:off x="0" y="4520"/>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221D44-944D-447C-A591-F9A8E346F4B0}">
      <dsp:nvSpPr>
        <dsp:cNvPr id="0" name=""/>
        <dsp:cNvSpPr/>
      </dsp:nvSpPr>
      <dsp:spPr>
        <a:xfrm>
          <a:off x="291287" y="221180"/>
          <a:ext cx="529613" cy="529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53B9B-2CF1-4F50-B234-E1DEA72E8E9A}">
      <dsp:nvSpPr>
        <dsp:cNvPr id="0" name=""/>
        <dsp:cNvSpPr/>
      </dsp:nvSpPr>
      <dsp:spPr>
        <a:xfrm>
          <a:off x="1112187" y="4520"/>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Data Upload: User place flat files(CSV/Excel) in a predefined local directory.</a:t>
          </a:r>
        </a:p>
      </dsp:txBody>
      <dsp:txXfrm>
        <a:off x="1112187" y="4520"/>
        <a:ext cx="5837252" cy="962932"/>
      </dsp:txXfrm>
    </dsp:sp>
    <dsp:sp modelId="{6C7BBA00-9FF1-4324-B6D3-29316A60D2F5}">
      <dsp:nvSpPr>
        <dsp:cNvPr id="0" name=""/>
        <dsp:cNvSpPr/>
      </dsp:nvSpPr>
      <dsp:spPr>
        <a:xfrm>
          <a:off x="0" y="1208186"/>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61C2C-B94C-4B7B-9CDE-3F4BCE3924DE}">
      <dsp:nvSpPr>
        <dsp:cNvPr id="0" name=""/>
        <dsp:cNvSpPr/>
      </dsp:nvSpPr>
      <dsp:spPr>
        <a:xfrm>
          <a:off x="291287" y="1424846"/>
          <a:ext cx="529613" cy="529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E2DD87-6C37-4D66-A937-BE361539F727}">
      <dsp:nvSpPr>
        <dsp:cNvPr id="0" name=""/>
        <dsp:cNvSpPr/>
      </dsp:nvSpPr>
      <dsp:spPr>
        <a:xfrm>
          <a:off x="1112187" y="1208186"/>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Trigger: A .txt file in which all the year data’s csv file names will be written in that file</a:t>
          </a:r>
        </a:p>
      </dsp:txBody>
      <dsp:txXfrm>
        <a:off x="1112187" y="1208186"/>
        <a:ext cx="5837252" cy="962932"/>
      </dsp:txXfrm>
    </dsp:sp>
    <dsp:sp modelId="{F09F3DBD-3472-471E-8872-DA76BA8C87F5}">
      <dsp:nvSpPr>
        <dsp:cNvPr id="0" name=""/>
        <dsp:cNvSpPr/>
      </dsp:nvSpPr>
      <dsp:spPr>
        <a:xfrm>
          <a:off x="0" y="2411852"/>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69AB0-A912-4754-B7E7-1A14C3DB5D7D}">
      <dsp:nvSpPr>
        <dsp:cNvPr id="0" name=""/>
        <dsp:cNvSpPr/>
      </dsp:nvSpPr>
      <dsp:spPr>
        <a:xfrm>
          <a:off x="291287" y="2628512"/>
          <a:ext cx="529613" cy="529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8AB6E-3302-46F2-853A-C85794624446}">
      <dsp:nvSpPr>
        <dsp:cNvPr id="0" name=""/>
        <dsp:cNvSpPr/>
      </dsp:nvSpPr>
      <dsp:spPr>
        <a:xfrm>
          <a:off x="1112187" y="2411852"/>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Connection: Use Informatica Cloud to connect flat files (source) with MySQL (target).</a:t>
          </a:r>
        </a:p>
      </dsp:txBody>
      <dsp:txXfrm>
        <a:off x="1112187" y="2411852"/>
        <a:ext cx="5837252" cy="962932"/>
      </dsp:txXfrm>
    </dsp:sp>
    <dsp:sp modelId="{B5EBE4AF-39EB-466B-8762-9AC1F3361239}">
      <dsp:nvSpPr>
        <dsp:cNvPr id="0" name=""/>
        <dsp:cNvSpPr/>
      </dsp:nvSpPr>
      <dsp:spPr>
        <a:xfrm>
          <a:off x="0" y="3615518"/>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29B1F-BC80-431D-B1C6-17455D2B5D72}">
      <dsp:nvSpPr>
        <dsp:cNvPr id="0" name=""/>
        <dsp:cNvSpPr/>
      </dsp:nvSpPr>
      <dsp:spPr>
        <a:xfrm>
          <a:off x="291287" y="3832178"/>
          <a:ext cx="529613" cy="529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CD3F39-6C6D-4C01-9467-691AD14A1DBC}">
      <dsp:nvSpPr>
        <dsp:cNvPr id="0" name=""/>
        <dsp:cNvSpPr/>
      </dsp:nvSpPr>
      <dsp:spPr>
        <a:xfrm>
          <a:off x="1112187" y="3615518"/>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Mapping Configurations: Mapping read the .txt file, load CSVs into corresponding MYSQL table</a:t>
          </a:r>
        </a:p>
      </dsp:txBody>
      <dsp:txXfrm>
        <a:off x="1112187" y="3615518"/>
        <a:ext cx="5837252" cy="962932"/>
      </dsp:txXfrm>
    </dsp:sp>
    <dsp:sp modelId="{ED8AA321-838B-41E0-89FF-752EB78C58FE}">
      <dsp:nvSpPr>
        <dsp:cNvPr id="0" name=""/>
        <dsp:cNvSpPr/>
      </dsp:nvSpPr>
      <dsp:spPr>
        <a:xfrm>
          <a:off x="0" y="4819184"/>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790C4-29A3-44FF-9824-FD1B545E6116}">
      <dsp:nvSpPr>
        <dsp:cNvPr id="0" name=""/>
        <dsp:cNvSpPr/>
      </dsp:nvSpPr>
      <dsp:spPr>
        <a:xfrm>
          <a:off x="291287" y="5035844"/>
          <a:ext cx="529613" cy="5296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C9E47-8CEC-453F-8A71-51D4D6929547}">
      <dsp:nvSpPr>
        <dsp:cNvPr id="0" name=""/>
        <dsp:cNvSpPr/>
      </dsp:nvSpPr>
      <dsp:spPr>
        <a:xfrm>
          <a:off x="1112187" y="4819184"/>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Visualization: Connect power BI to MYSQL, enabling live dashboard updates.</a:t>
          </a:r>
        </a:p>
      </dsp:txBody>
      <dsp:txXfrm>
        <a:off x="1112187" y="4819184"/>
        <a:ext cx="5837252" cy="9629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AFD4E-DA42-442A-9F99-12748D3D8A99}">
      <dsp:nvSpPr>
        <dsp:cNvPr id="0" name=""/>
        <dsp:cNvSpPr/>
      </dsp:nvSpPr>
      <dsp:spPr>
        <a:xfrm>
          <a:off x="285138" y="458466"/>
          <a:ext cx="1373490" cy="137349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1E4CF-DA31-4C09-B7C6-2E525191B768}">
      <dsp:nvSpPr>
        <dsp:cNvPr id="0" name=""/>
        <dsp:cNvSpPr/>
      </dsp:nvSpPr>
      <dsp:spPr>
        <a:xfrm>
          <a:off x="573571" y="746899"/>
          <a:ext cx="796624" cy="796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206BDC-0B3F-4F48-B2AF-07EBCBF6C336}">
      <dsp:nvSpPr>
        <dsp:cNvPr id="0" name=""/>
        <dsp:cNvSpPr/>
      </dsp:nvSpPr>
      <dsp:spPr>
        <a:xfrm>
          <a:off x="1952948"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bank has demonstrated strong operational growth, expanding its footprint across all </a:t>
          </a:r>
          <a:r>
            <a:rPr lang="en-US" sz="1100" b="1" kern="1200"/>
            <a:t>77 districts</a:t>
          </a:r>
          <a:r>
            <a:rPr lang="en-US" sz="1100" kern="1200"/>
            <a:t> of the Czech Republic, currently serving over </a:t>
          </a:r>
          <a:r>
            <a:rPr lang="en-US" sz="1100" b="1" kern="1200"/>
            <a:t>5,346 clients</a:t>
          </a:r>
          <a:r>
            <a:rPr lang="en-US" sz="1100" kern="1200"/>
            <a:t> and maintaining </a:t>
          </a:r>
          <a:r>
            <a:rPr lang="en-US" sz="1100" b="1" kern="1200"/>
            <a:t>4,500 active account holders</a:t>
          </a:r>
          <a:r>
            <a:rPr lang="en-US" sz="1100" kern="1200"/>
            <a:t>. Notably, the </a:t>
          </a:r>
          <a:r>
            <a:rPr lang="en-US" sz="1100" b="1" kern="1200"/>
            <a:t>average number of transactions per account</a:t>
          </a:r>
          <a:r>
            <a:rPr lang="en-US" sz="1100" kern="1200"/>
            <a:t> has increased by </a:t>
          </a:r>
          <a:r>
            <a:rPr lang="en-US" sz="1100" b="1" kern="1200"/>
            <a:t>16% in recent years</a:t>
          </a:r>
          <a:r>
            <a:rPr lang="en-US" sz="1100" kern="1200"/>
            <a:t>, reflecting greater client engagement and digital adoption.</a:t>
          </a:r>
        </a:p>
      </dsp:txBody>
      <dsp:txXfrm>
        <a:off x="1952948" y="458466"/>
        <a:ext cx="3237513" cy="1373490"/>
      </dsp:txXfrm>
    </dsp:sp>
    <dsp:sp modelId="{1FBD0385-9C9F-41EC-B295-BC2EFF8AD9B5}">
      <dsp:nvSpPr>
        <dsp:cNvPr id="0" name=""/>
        <dsp:cNvSpPr/>
      </dsp:nvSpPr>
      <dsp:spPr>
        <a:xfrm>
          <a:off x="5754574" y="458466"/>
          <a:ext cx="1373490" cy="137349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F864F-92D2-497F-8478-2F8F86E7B463}">
      <dsp:nvSpPr>
        <dsp:cNvPr id="0" name=""/>
        <dsp:cNvSpPr/>
      </dsp:nvSpPr>
      <dsp:spPr>
        <a:xfrm>
          <a:off x="6043007" y="746899"/>
          <a:ext cx="796624" cy="796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96FBD1-0EF5-4A3F-BD12-6369E14DF438}">
      <dsp:nvSpPr>
        <dsp:cNvPr id="0" name=""/>
        <dsp:cNvSpPr/>
      </dsp:nvSpPr>
      <dsp:spPr>
        <a:xfrm>
          <a:off x="7422384"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As of now, the </a:t>
          </a:r>
          <a:r>
            <a:rPr lang="en-US" sz="1100" b="1" kern="1200"/>
            <a:t>total balance deposited</a:t>
          </a:r>
          <a:r>
            <a:rPr lang="en-US" sz="1100" kern="1200"/>
            <a:t> across all accounts stands at </a:t>
          </a:r>
          <a:r>
            <a:rPr lang="en-US" sz="1100" b="1" kern="1200"/>
            <a:t>207 million CZK</a:t>
          </a:r>
          <a:r>
            <a:rPr lang="en-US" sz="1100" kern="1200"/>
            <a:t>. The </a:t>
          </a:r>
          <a:r>
            <a:rPr lang="en-US" sz="1100" b="1" kern="1200"/>
            <a:t>distribution of balances across account types</a:t>
          </a:r>
          <a:r>
            <a:rPr lang="en-US" sz="1100" kern="1200"/>
            <a:t> remains uniform, indicating a balanced product offering and successful client targeting across segments.</a:t>
          </a:r>
        </a:p>
      </dsp:txBody>
      <dsp:txXfrm>
        <a:off x="7422384" y="458466"/>
        <a:ext cx="3237513" cy="1373490"/>
      </dsp:txXfrm>
    </dsp:sp>
    <dsp:sp modelId="{E8933041-74A5-442A-99EC-E1A67C1AA689}">
      <dsp:nvSpPr>
        <dsp:cNvPr id="0" name=""/>
        <dsp:cNvSpPr/>
      </dsp:nvSpPr>
      <dsp:spPr>
        <a:xfrm>
          <a:off x="285138" y="2582397"/>
          <a:ext cx="1373490" cy="137349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08CDD-F48C-4456-ABD4-3E2D2FC73AFC}">
      <dsp:nvSpPr>
        <dsp:cNvPr id="0" name=""/>
        <dsp:cNvSpPr/>
      </dsp:nvSpPr>
      <dsp:spPr>
        <a:xfrm>
          <a:off x="573571" y="2870830"/>
          <a:ext cx="796624" cy="796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7482D2-FF53-4AD9-8CF9-66A5F7F8A9B9}">
      <dsp:nvSpPr>
        <dsp:cNvPr id="0" name=""/>
        <dsp:cNvSpPr/>
      </dsp:nvSpPr>
      <dsp:spPr>
        <a:xfrm>
          <a:off x="1952948"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However, a </a:t>
          </a:r>
          <a:r>
            <a:rPr lang="en-US" sz="1100" b="1" kern="1200"/>
            <a:t>significant drop in average account balance was observed in 2018</a:t>
          </a:r>
          <a:r>
            <a:rPr lang="en-US" sz="1100" kern="1200"/>
            <a:t>, followed by a period of </a:t>
          </a:r>
          <a:r>
            <a:rPr lang="en-US" sz="1100" b="1" kern="1200"/>
            <a:t>stagnant growth</a:t>
          </a:r>
          <a:r>
            <a:rPr lang="en-US" sz="1100" kern="1200"/>
            <a:t> at </a:t>
          </a:r>
          <a:r>
            <a:rPr lang="en-US" sz="1100" b="1" kern="1200"/>
            <a:t>4–5% annually</a:t>
          </a:r>
          <a:r>
            <a:rPr lang="en-US" sz="1100" kern="1200"/>
            <a:t>. This sudden shift could reflect growing caution among clients—perhaps due to a dip in trust, economic uncertainty, or risk aversion toward banking deposits.</a:t>
          </a:r>
        </a:p>
      </dsp:txBody>
      <dsp:txXfrm>
        <a:off x="1952948" y="2582397"/>
        <a:ext cx="3237513" cy="1373490"/>
      </dsp:txXfrm>
    </dsp:sp>
    <dsp:sp modelId="{4D32985F-05A9-47CB-A7B7-7971FF922641}">
      <dsp:nvSpPr>
        <dsp:cNvPr id="0" name=""/>
        <dsp:cNvSpPr/>
      </dsp:nvSpPr>
      <dsp:spPr>
        <a:xfrm>
          <a:off x="5754574" y="2582397"/>
          <a:ext cx="1373490" cy="137349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F7A27-EC75-4D41-ADB1-2F5438B55B1F}">
      <dsp:nvSpPr>
        <dsp:cNvPr id="0" name=""/>
        <dsp:cNvSpPr/>
      </dsp:nvSpPr>
      <dsp:spPr>
        <a:xfrm>
          <a:off x="6043007" y="2870830"/>
          <a:ext cx="796624" cy="7966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0D93DA-5091-4456-804E-057C669C964D}">
      <dsp:nvSpPr>
        <dsp:cNvPr id="0" name=""/>
        <dsp:cNvSpPr/>
      </dsp:nvSpPr>
      <dsp:spPr>
        <a:xfrm>
          <a:off x="7422384"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Supporting this hypothesis, data reveals that the </a:t>
          </a:r>
          <a:r>
            <a:rPr lang="en-US" sz="1100" b="1" kern="1200"/>
            <a:t>percentage of total funds withdrawn</a:t>
          </a:r>
          <a:r>
            <a:rPr lang="en-US" sz="1100" kern="1200"/>
            <a:t> has consistently remained between </a:t>
          </a:r>
          <a:r>
            <a:rPr lang="en-US" sz="1100" b="1" kern="1200"/>
            <a:t>60% and 70%</a:t>
          </a:r>
          <a:r>
            <a:rPr lang="en-US" sz="1100" kern="1200"/>
            <a:t>, suggesting clients prefer liquidity or alternative investment avenues over parking larger sums in bank accounts.</a:t>
          </a:r>
        </a:p>
      </dsp:txBody>
      <dsp:txXfrm>
        <a:off x="7422384" y="2582397"/>
        <a:ext cx="3237513" cy="13734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7/2/2025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7891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7/2/2025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4752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7/2/2025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450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7/2/2025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0786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7/2/2025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9566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7/2/2025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948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7/2/2025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235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1548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7/2/2025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96270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7/2/2025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8994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7/2/2025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0132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7/2/2025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166805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illustrations/avatar-clients-customers-icons-2191932/" TargetMode="External"/><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Thin geometric plinth in a graph">
            <a:extLst>
              <a:ext uri="{FF2B5EF4-FFF2-40B4-BE49-F238E27FC236}">
                <a16:creationId xmlns:a16="http://schemas.microsoft.com/office/drawing/2014/main" id="{A2A93356-FBCD-58A5-5B59-EFCD7BEBE5DF}"/>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15730"/>
          <a:stretch>
            <a:fillRect/>
          </a:stretch>
        </p:blipFill>
        <p:spPr>
          <a:xfrm>
            <a:off x="1" y="1"/>
            <a:ext cx="12192000" cy="6857999"/>
          </a:xfrm>
          <a:prstGeom prst="rect">
            <a:avLst/>
          </a:prstGeom>
        </p:spPr>
      </p:pic>
      <p:sp>
        <p:nvSpPr>
          <p:cNvPr id="2" name="Title 1">
            <a:extLst>
              <a:ext uri="{FF2B5EF4-FFF2-40B4-BE49-F238E27FC236}">
                <a16:creationId xmlns:a16="http://schemas.microsoft.com/office/drawing/2014/main" id="{A52C0292-6D63-F20F-616F-4D0BA63D5C76}"/>
              </a:ext>
            </a:extLst>
          </p:cNvPr>
          <p:cNvSpPr>
            <a:spLocks noGrp="1"/>
          </p:cNvSpPr>
          <p:nvPr>
            <p:ph type="ctrTitle"/>
          </p:nvPr>
        </p:nvSpPr>
        <p:spPr>
          <a:xfrm>
            <a:off x="2301923" y="1482602"/>
            <a:ext cx="7588155" cy="2236264"/>
          </a:xfrm>
        </p:spPr>
        <p:txBody>
          <a:bodyPr>
            <a:normAutofit/>
          </a:bodyPr>
          <a:lstStyle/>
          <a:p>
            <a:r>
              <a:rPr lang="en-IN" sz="5000">
                <a:solidFill>
                  <a:srgbClr val="FFFFFF"/>
                </a:solidFill>
              </a:rPr>
              <a:t>Czechoslovakia Banking Data Analysis Project</a:t>
            </a:r>
          </a:p>
        </p:txBody>
      </p:sp>
    </p:spTree>
    <p:extLst>
      <p:ext uri="{BB962C8B-B14F-4D97-AF65-F5344CB8AC3E}">
        <p14:creationId xmlns:p14="http://schemas.microsoft.com/office/powerpoint/2010/main" val="18136599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B9B8B4-6AA0-6EC2-5180-35BA3CFC2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2A02E-E5FE-A20F-0368-7B855DFC7A78}"/>
              </a:ext>
            </a:extLst>
          </p:cNvPr>
          <p:cNvSpPr>
            <a:spLocks noGrp="1"/>
          </p:cNvSpPr>
          <p:nvPr>
            <p:ph type="title"/>
          </p:nvPr>
        </p:nvSpPr>
        <p:spPr>
          <a:xfrm>
            <a:off x="612648" y="548640"/>
            <a:ext cx="10872214" cy="1132258"/>
          </a:xfrm>
        </p:spPr>
        <p:txBody>
          <a:bodyPr>
            <a:normAutofit/>
          </a:bodyPr>
          <a:lstStyle/>
          <a:p>
            <a:r>
              <a:rPr lang="en-US" dirty="0"/>
              <a:t>Ways to improve profitability </a:t>
            </a:r>
            <a:endParaRPr lang="en-IN" dirty="0"/>
          </a:p>
        </p:txBody>
      </p:sp>
      <p:pic>
        <p:nvPicPr>
          <p:cNvPr id="5" name="Picture 4" descr="Calculator, pen, compass, money and a paper with graphs printed on it">
            <a:extLst>
              <a:ext uri="{FF2B5EF4-FFF2-40B4-BE49-F238E27FC236}">
                <a16:creationId xmlns:a16="http://schemas.microsoft.com/office/drawing/2014/main" id="{67E9BB06-5D0B-0022-357F-DB195C0DCA0E}"/>
              </a:ext>
            </a:extLst>
          </p:cNvPr>
          <p:cNvPicPr>
            <a:picLocks noChangeAspect="1"/>
          </p:cNvPicPr>
          <p:nvPr/>
        </p:nvPicPr>
        <p:blipFill>
          <a:blip r:embed="rId2"/>
          <a:srcRect l="22179" r="18755" b="1"/>
          <a:stretch>
            <a:fillRect/>
          </a:stretch>
        </p:blipFill>
        <p:spPr>
          <a:xfrm>
            <a:off x="727379" y="1775012"/>
            <a:ext cx="4445256" cy="4534348"/>
          </a:xfrm>
          <a:prstGeom prst="rect">
            <a:avLst/>
          </a:prstGeom>
        </p:spPr>
      </p:pic>
      <p:sp>
        <p:nvSpPr>
          <p:cNvPr id="3" name="Content Placeholder 2">
            <a:extLst>
              <a:ext uri="{FF2B5EF4-FFF2-40B4-BE49-F238E27FC236}">
                <a16:creationId xmlns:a16="http://schemas.microsoft.com/office/drawing/2014/main" id="{BAC020B7-4CE8-3D38-9F13-93B075F2976B}"/>
              </a:ext>
            </a:extLst>
          </p:cNvPr>
          <p:cNvSpPr>
            <a:spLocks noGrp="1"/>
          </p:cNvSpPr>
          <p:nvPr>
            <p:ph idx="1"/>
          </p:nvPr>
        </p:nvSpPr>
        <p:spPr>
          <a:xfrm>
            <a:off x="5656728" y="1775012"/>
            <a:ext cx="5828134" cy="4534348"/>
          </a:xfrm>
        </p:spPr>
        <p:txBody>
          <a:bodyPr>
            <a:normAutofit/>
          </a:bodyPr>
          <a:lstStyle/>
          <a:p>
            <a:pPr>
              <a:lnSpc>
                <a:spcPct val="110000"/>
              </a:lnSpc>
            </a:pPr>
            <a:r>
              <a:rPr lang="en-US" sz="1100"/>
              <a:t>Over the past four years, the bank has issued loans totaling </a:t>
            </a:r>
            <a:r>
              <a:rPr lang="en-US" sz="1100" b="1"/>
              <a:t>103 million CZK</a:t>
            </a:r>
            <a:r>
              <a:rPr lang="en-US" sz="1100"/>
              <a:t>, with a current outstanding loan balance of </a:t>
            </a:r>
            <a:r>
              <a:rPr lang="en-US" sz="1100" b="1"/>
              <a:t>84.28 million CZK</a:t>
            </a:r>
            <a:r>
              <a:rPr lang="en-US" sz="1100"/>
              <a:t>. The </a:t>
            </a:r>
            <a:r>
              <a:rPr lang="en-US" sz="1100" b="1"/>
              <a:t>average loan duration</a:t>
            </a:r>
            <a:r>
              <a:rPr lang="en-US" sz="1100"/>
              <a:t> is relatively short at </a:t>
            </a:r>
            <a:r>
              <a:rPr lang="en-US" sz="1100" b="1"/>
              <a:t>36 days</a:t>
            </a:r>
            <a:r>
              <a:rPr lang="en-US" sz="1100"/>
              <a:t>, suggesting high-frequency, short-term lending. However, </a:t>
            </a:r>
            <a:r>
              <a:rPr lang="en-US" sz="1100" b="1"/>
              <a:t>17.03% of borrowers fall below the 25th percentile</a:t>
            </a:r>
            <a:r>
              <a:rPr lang="en-US" sz="1100"/>
              <a:t> in terms of transaction activity, indicating weak engagement and possible risk of default.</a:t>
            </a:r>
          </a:p>
          <a:p>
            <a:pPr>
              <a:lnSpc>
                <a:spcPct val="110000"/>
              </a:lnSpc>
            </a:pPr>
            <a:r>
              <a:rPr lang="en-US" sz="1100"/>
              <a:t>The bank's loan recovery process appears to be underperforming, as reflected in </a:t>
            </a:r>
            <a:r>
              <a:rPr lang="en-US" sz="1100" b="1"/>
              <a:t>11.2 million CZK declared as bad debt</a:t>
            </a:r>
            <a:r>
              <a:rPr lang="en-US" sz="1100"/>
              <a:t>. This points to inefficiencies in credit risk assessment and collection strategies, which must be addressed to protect profitability and minimize future write-offs.</a:t>
            </a:r>
          </a:p>
          <a:p>
            <a:pPr>
              <a:lnSpc>
                <a:spcPct val="110000"/>
              </a:lnSpc>
            </a:pPr>
            <a:r>
              <a:rPr lang="en-US" sz="1100"/>
              <a:t>While the bank has successfully expanded operations to </a:t>
            </a:r>
            <a:r>
              <a:rPr lang="en-US" sz="1100" b="1"/>
              <a:t>all districts in the Czech Republic</a:t>
            </a:r>
            <a:r>
              <a:rPr lang="en-US" sz="1100"/>
              <a:t>, the </a:t>
            </a:r>
            <a:r>
              <a:rPr lang="en-US" sz="1100" b="1"/>
              <a:t>number of accounts opened in several districts remains below the national district average</a:t>
            </a:r>
            <a:r>
              <a:rPr lang="en-US" sz="1100"/>
              <a:t>. This highlights a gap in regional outreach and client acquisition.</a:t>
            </a:r>
          </a:p>
          <a:p>
            <a:pPr>
              <a:lnSpc>
                <a:spcPct val="110000"/>
              </a:lnSpc>
            </a:pPr>
            <a:r>
              <a:rPr lang="en-US" sz="1100"/>
              <a:t>To address this, the bank should:</a:t>
            </a:r>
          </a:p>
          <a:p>
            <a:pPr>
              <a:lnSpc>
                <a:spcPct val="110000"/>
              </a:lnSpc>
            </a:pPr>
            <a:r>
              <a:rPr lang="en-US" sz="1100"/>
              <a:t>Launch </a:t>
            </a:r>
            <a:r>
              <a:rPr lang="en-US" sz="1100" b="1"/>
              <a:t>financial literacy and banking awareness programs</a:t>
            </a:r>
            <a:r>
              <a:rPr lang="en-US" sz="1100"/>
              <a:t> in underperforming regions</a:t>
            </a:r>
          </a:p>
          <a:p>
            <a:pPr>
              <a:lnSpc>
                <a:spcPct val="110000"/>
              </a:lnSpc>
            </a:pPr>
            <a:r>
              <a:rPr lang="en-US" sz="1100"/>
              <a:t>Provide </a:t>
            </a:r>
            <a:r>
              <a:rPr lang="en-US" sz="1100" b="1"/>
              <a:t>targeted onboarding offers</a:t>
            </a:r>
            <a:r>
              <a:rPr lang="en-US" sz="1100"/>
              <a:t> or incentives for new account holders</a:t>
            </a:r>
          </a:p>
          <a:p>
            <a:pPr>
              <a:lnSpc>
                <a:spcPct val="110000"/>
              </a:lnSpc>
            </a:pPr>
            <a:r>
              <a:rPr lang="en-US" sz="1100"/>
              <a:t>Improve credit evaluation and monitoring systems to </a:t>
            </a:r>
            <a:r>
              <a:rPr lang="en-US" sz="1100" b="1"/>
              <a:t>reduce bad debt and improve loan recovery</a:t>
            </a:r>
            <a:endParaRPr lang="en-US" sz="1100"/>
          </a:p>
          <a:p>
            <a:pPr>
              <a:lnSpc>
                <a:spcPct val="110000"/>
              </a:lnSpc>
            </a:pPr>
            <a:endParaRPr lang="en-IN" sz="1100"/>
          </a:p>
        </p:txBody>
      </p:sp>
    </p:spTree>
    <p:extLst>
      <p:ext uri="{BB962C8B-B14F-4D97-AF65-F5344CB8AC3E}">
        <p14:creationId xmlns:p14="http://schemas.microsoft.com/office/powerpoint/2010/main" val="11786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CC6E1-CBD2-47B9-E117-2EE1168E335B}"/>
              </a:ext>
            </a:extLst>
          </p:cNvPr>
          <p:cNvSpPr>
            <a:spLocks noGrp="1"/>
          </p:cNvSpPr>
          <p:nvPr>
            <p:ph type="title"/>
          </p:nvPr>
        </p:nvSpPr>
        <p:spPr>
          <a:xfrm>
            <a:off x="5568534" y="603504"/>
            <a:ext cx="5916169" cy="1527048"/>
          </a:xfrm>
        </p:spPr>
        <p:txBody>
          <a:bodyPr anchor="b">
            <a:normAutofit/>
          </a:bodyPr>
          <a:lstStyle/>
          <a:p>
            <a:r>
              <a:rPr lang="en-US" dirty="0"/>
              <a:t>What is the bank’s loan portfolio ?</a:t>
            </a:r>
            <a:endParaRPr lang="en-IN" dirty="0"/>
          </a:p>
        </p:txBody>
      </p:sp>
      <p:pic>
        <p:nvPicPr>
          <p:cNvPr id="5" name="Picture 4" descr="White calculator">
            <a:extLst>
              <a:ext uri="{FF2B5EF4-FFF2-40B4-BE49-F238E27FC236}">
                <a16:creationId xmlns:a16="http://schemas.microsoft.com/office/drawing/2014/main" id="{8CA90309-9CB6-9758-2846-9E4542247B82}"/>
              </a:ext>
            </a:extLst>
          </p:cNvPr>
          <p:cNvPicPr>
            <a:picLocks noChangeAspect="1"/>
          </p:cNvPicPr>
          <p:nvPr/>
        </p:nvPicPr>
        <p:blipFill>
          <a:blip r:embed="rId2"/>
          <a:srcRect l="7387" r="44819" b="-1"/>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25A18F17-2D7B-68A2-3B13-D7223CEEF661}"/>
              </a:ext>
            </a:extLst>
          </p:cNvPr>
          <p:cNvSpPr>
            <a:spLocks noGrp="1"/>
          </p:cNvSpPr>
          <p:nvPr>
            <p:ph idx="1"/>
          </p:nvPr>
        </p:nvSpPr>
        <p:spPr>
          <a:xfrm>
            <a:off x="5568533" y="2214282"/>
            <a:ext cx="5916169" cy="4095078"/>
          </a:xfrm>
        </p:spPr>
        <p:txBody>
          <a:bodyPr>
            <a:normAutofit/>
          </a:bodyPr>
          <a:lstStyle/>
          <a:p>
            <a:pPr>
              <a:lnSpc>
                <a:spcPct val="110000"/>
              </a:lnSpc>
            </a:pPr>
            <a:r>
              <a:rPr lang="en-US" sz="1100" dirty="0"/>
              <a:t>Over the past four years, the bank has issued a total of </a:t>
            </a:r>
            <a:r>
              <a:rPr lang="en-US" sz="1100" b="1" dirty="0"/>
              <a:t>103 million CZK in loans</a:t>
            </a:r>
            <a:r>
              <a:rPr lang="en-US" sz="1100" dirty="0"/>
              <a:t>, with a current outstanding loan balance of </a:t>
            </a:r>
            <a:r>
              <a:rPr lang="en-US" sz="1100" b="1" dirty="0"/>
              <a:t>84.28 million CZK</a:t>
            </a:r>
            <a:r>
              <a:rPr lang="en-US" sz="1100" dirty="0"/>
              <a:t>. The </a:t>
            </a:r>
            <a:r>
              <a:rPr lang="en-US" sz="1100" b="1" dirty="0"/>
              <a:t>average loan duration is 36 days</a:t>
            </a:r>
            <a:r>
              <a:rPr lang="en-US" sz="1100" dirty="0"/>
              <a:t>, reflecting a strategy focused on </a:t>
            </a:r>
            <a:r>
              <a:rPr lang="en-US" sz="1100" b="1" dirty="0"/>
              <a:t>short-term lending</a:t>
            </a:r>
            <a:r>
              <a:rPr lang="en-US" sz="1100" dirty="0"/>
              <a:t>.</a:t>
            </a:r>
          </a:p>
          <a:p>
            <a:pPr>
              <a:lnSpc>
                <a:spcPct val="110000"/>
              </a:lnSpc>
            </a:pPr>
            <a:r>
              <a:rPr lang="en-US" sz="1100" dirty="0"/>
              <a:t>However, the loan portfolio carries a </a:t>
            </a:r>
            <a:r>
              <a:rPr lang="en-US" sz="1100" b="1" dirty="0"/>
              <a:t>moderate level of credit risk</a:t>
            </a:r>
            <a:r>
              <a:rPr lang="en-US" sz="1100" dirty="0"/>
              <a:t>, with </a:t>
            </a:r>
            <a:r>
              <a:rPr lang="en-US" sz="1100" b="1" dirty="0"/>
              <a:t>11.2 million CZK</a:t>
            </a:r>
            <a:r>
              <a:rPr lang="en-US" sz="1100" dirty="0"/>
              <a:t> currently recognized as </a:t>
            </a:r>
            <a:r>
              <a:rPr lang="en-US" sz="1100" b="1" dirty="0"/>
              <a:t>bad debt</a:t>
            </a:r>
            <a:r>
              <a:rPr lang="en-US" sz="1100" dirty="0"/>
              <a:t>, highlighting a need for stronger credit risk management and recovery processes.</a:t>
            </a:r>
          </a:p>
          <a:p>
            <a:pPr>
              <a:lnSpc>
                <a:spcPct val="110000"/>
              </a:lnSpc>
            </a:pPr>
            <a:r>
              <a:rPr lang="en-US" sz="1100" dirty="0"/>
              <a:t>From a regional perspective, </a:t>
            </a:r>
            <a:r>
              <a:rPr lang="en-US" sz="1100" b="1" dirty="0"/>
              <a:t>Hl.m. Praha leads in total loan disbursement with 9.9M CZK</a:t>
            </a:r>
            <a:r>
              <a:rPr lang="en-US" sz="1100" dirty="0"/>
              <a:t>, followed by </a:t>
            </a:r>
            <a:r>
              <a:rPr lang="en-US" sz="1100" b="1" dirty="0"/>
              <a:t>Brno-mesto (3.8M CZK)</a:t>
            </a:r>
            <a:r>
              <a:rPr lang="en-US" sz="1100" dirty="0"/>
              <a:t> and </a:t>
            </a:r>
            <a:r>
              <a:rPr lang="en-US" sz="1100" b="1" dirty="0" err="1"/>
              <a:t>Zlin</a:t>
            </a:r>
            <a:r>
              <a:rPr lang="en-US" sz="1100" b="1" dirty="0"/>
              <a:t> (2.5M CZK)</a:t>
            </a:r>
            <a:r>
              <a:rPr lang="en-US" sz="1100" dirty="0"/>
              <a:t>. This pattern aligns with economically active urban centers where demand for credit is typically higher.</a:t>
            </a:r>
          </a:p>
          <a:p>
            <a:pPr>
              <a:lnSpc>
                <a:spcPct val="110000"/>
              </a:lnSpc>
            </a:pPr>
            <a:r>
              <a:rPr lang="en-US" sz="1100" dirty="0"/>
              <a:t>Gender-wise, the bank has shown success in capturing both segments of the population, with </a:t>
            </a:r>
            <a:r>
              <a:rPr lang="en-US" sz="1100" b="1" dirty="0"/>
              <a:t>43M CZK in loans issued to male clients</a:t>
            </a:r>
            <a:r>
              <a:rPr lang="en-US" sz="1100" dirty="0"/>
              <a:t> and </a:t>
            </a:r>
            <a:r>
              <a:rPr lang="en-US" sz="1100" b="1" dirty="0"/>
              <a:t>41M CZK to female clients</a:t>
            </a:r>
            <a:r>
              <a:rPr lang="en-US" sz="1100" dirty="0"/>
              <a:t>, demonstrating </a:t>
            </a:r>
            <a:r>
              <a:rPr lang="en-US" sz="1100" b="1" dirty="0"/>
              <a:t>balanced outreach and financial inclusion</a:t>
            </a:r>
            <a:r>
              <a:rPr lang="en-US" sz="1100" dirty="0"/>
              <a:t>.</a:t>
            </a:r>
          </a:p>
          <a:p>
            <a:pPr>
              <a:lnSpc>
                <a:spcPct val="110000"/>
              </a:lnSpc>
            </a:pPr>
            <a:r>
              <a:rPr lang="en-US" sz="1100" dirty="0"/>
              <a:t>A point of concern is the </a:t>
            </a:r>
            <a:r>
              <a:rPr lang="en-US" sz="1100" b="1" dirty="0"/>
              <a:t>rise in bad debt associated with savings-type accounts</a:t>
            </a:r>
            <a:r>
              <a:rPr lang="en-US" sz="1100" dirty="0"/>
              <a:t>, suggesting a need for more cautious underwriting or monitoring in that account category.</a:t>
            </a:r>
          </a:p>
          <a:p>
            <a:pPr marL="0" indent="0">
              <a:lnSpc>
                <a:spcPct val="110000"/>
              </a:lnSpc>
              <a:buNone/>
            </a:pPr>
            <a:endParaRPr lang="en-IN" sz="1100" dirty="0"/>
          </a:p>
        </p:txBody>
      </p:sp>
    </p:spTree>
    <p:extLst>
      <p:ext uri="{BB962C8B-B14F-4D97-AF65-F5344CB8AC3E}">
        <p14:creationId xmlns:p14="http://schemas.microsoft.com/office/powerpoint/2010/main" val="368279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22921-65DF-E839-A549-5C0F2F054F1C}"/>
              </a:ext>
            </a:extLst>
          </p:cNvPr>
          <p:cNvSpPr>
            <a:spLocks noGrp="1"/>
          </p:cNvSpPr>
          <p:nvPr>
            <p:ph type="title"/>
          </p:nvPr>
        </p:nvSpPr>
        <p:spPr>
          <a:xfrm>
            <a:off x="5568534" y="603504"/>
            <a:ext cx="5916169" cy="1527048"/>
          </a:xfrm>
        </p:spPr>
        <p:txBody>
          <a:bodyPr anchor="b">
            <a:normAutofit/>
          </a:bodyPr>
          <a:lstStyle/>
          <a:p>
            <a:r>
              <a:rPr lang="en-US" sz="2500" dirty="0"/>
              <a:t>Can the bank introduce new financial products or services to attract more customers and increase profitability? </a:t>
            </a:r>
            <a:endParaRPr lang="en-IN" sz="2500" dirty="0"/>
          </a:p>
        </p:txBody>
      </p:sp>
      <p:pic>
        <p:nvPicPr>
          <p:cNvPr id="5" name="Picture 4">
            <a:extLst>
              <a:ext uri="{FF2B5EF4-FFF2-40B4-BE49-F238E27FC236}">
                <a16:creationId xmlns:a16="http://schemas.microsoft.com/office/drawing/2014/main" id="{C1FD8D48-620C-2B74-D96B-6B50FDDC1CEE}"/>
              </a:ext>
            </a:extLst>
          </p:cNvPr>
          <p:cNvPicPr>
            <a:picLocks noChangeAspect="1"/>
          </p:cNvPicPr>
          <p:nvPr/>
        </p:nvPicPr>
        <p:blipFill>
          <a:blip r:embed="rId2"/>
          <a:srcRect l="18883" r="40842"/>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3F379A36-099B-514B-AB7C-A7D1904EAADD}"/>
              </a:ext>
            </a:extLst>
          </p:cNvPr>
          <p:cNvSpPr>
            <a:spLocks noGrp="1"/>
          </p:cNvSpPr>
          <p:nvPr>
            <p:ph idx="1"/>
          </p:nvPr>
        </p:nvSpPr>
        <p:spPr>
          <a:xfrm>
            <a:off x="5568533" y="2214282"/>
            <a:ext cx="5916169" cy="4095078"/>
          </a:xfrm>
        </p:spPr>
        <p:txBody>
          <a:bodyPr>
            <a:normAutofit/>
          </a:bodyPr>
          <a:lstStyle/>
          <a:p>
            <a:pPr marL="0" indent="0">
              <a:lnSpc>
                <a:spcPct val="110000"/>
              </a:lnSpc>
              <a:buNone/>
            </a:pPr>
            <a:r>
              <a:rPr lang="en-US" sz="1100" dirty="0"/>
              <a:t>Banks can introduce new financial products or services to attract more customers and increase profitability like :</a:t>
            </a:r>
          </a:p>
          <a:p>
            <a:pPr marL="457200" indent="-457200">
              <a:lnSpc>
                <a:spcPct val="110000"/>
              </a:lnSpc>
              <a:buAutoNum type="arabicPeriod"/>
            </a:pPr>
            <a:r>
              <a:rPr lang="en-US" sz="1100" b="1" dirty="0"/>
              <a:t>Instant Digital Card issuance</a:t>
            </a:r>
            <a:r>
              <a:rPr lang="en-US" sz="1100" dirty="0"/>
              <a:t>: Replace long wait times with virtual or instant  physical card service via mobile.</a:t>
            </a:r>
          </a:p>
          <a:p>
            <a:pPr marL="457200" indent="-457200">
              <a:lnSpc>
                <a:spcPct val="110000"/>
              </a:lnSpc>
              <a:buAutoNum type="arabicPeriod"/>
            </a:pPr>
            <a:r>
              <a:rPr lang="en-US" sz="1100" b="1" dirty="0"/>
              <a:t>Longer tenure Loan Product</a:t>
            </a:r>
            <a:r>
              <a:rPr lang="en-US" sz="1100" dirty="0"/>
              <a:t>: As the shorter duration loan dominates, introduce personal loan, home loan with 6–24 month payments.</a:t>
            </a:r>
          </a:p>
          <a:p>
            <a:pPr marL="457200" indent="-457200">
              <a:lnSpc>
                <a:spcPct val="110000"/>
              </a:lnSpc>
              <a:buAutoNum type="arabicPeriod"/>
            </a:pPr>
            <a:r>
              <a:rPr lang="en-US" sz="1100" b="1" dirty="0"/>
              <a:t>Financial literacy campaign + Referral Bonuses</a:t>
            </a:r>
            <a:r>
              <a:rPr lang="en-US" sz="1100" dirty="0"/>
              <a:t>: Encourage people to open account, Run campaign on banking awareness and give small rewards for referring new customer.</a:t>
            </a:r>
          </a:p>
          <a:p>
            <a:pPr marL="457200" indent="-457200">
              <a:lnSpc>
                <a:spcPct val="110000"/>
              </a:lnSpc>
              <a:buAutoNum type="arabicPeriod"/>
            </a:pPr>
            <a:r>
              <a:rPr lang="en-US" sz="1100" b="1" dirty="0"/>
              <a:t>Targeted Offers for Gold &amp; Junior Cardholders</a:t>
            </a:r>
            <a:r>
              <a:rPr lang="en-US" sz="1100" dirty="0"/>
              <a:t>: to encourage </a:t>
            </a:r>
            <a:r>
              <a:rPr lang="en-US" sz="1100" b="1" dirty="0"/>
              <a:t>higher transaction volume</a:t>
            </a:r>
            <a:r>
              <a:rPr lang="en-US" sz="1100" dirty="0"/>
              <a:t> and better usage of non-Classic card types, increasing overall card profitability.</a:t>
            </a:r>
          </a:p>
          <a:p>
            <a:pPr marL="457200" indent="-457200">
              <a:lnSpc>
                <a:spcPct val="110000"/>
              </a:lnSpc>
              <a:buAutoNum type="arabicPeriod"/>
            </a:pPr>
            <a:r>
              <a:rPr lang="en-US" sz="1100" b="1" dirty="0"/>
              <a:t>Dedicated Loan Recovery &amp; Risk Monitoring Team</a:t>
            </a:r>
            <a:r>
              <a:rPr lang="en-US" sz="1100" dirty="0"/>
              <a:t>: Introduce an effective department to recover the loan and keeps track of bad loans.</a:t>
            </a:r>
          </a:p>
          <a:p>
            <a:pPr marL="0" indent="0">
              <a:lnSpc>
                <a:spcPct val="110000"/>
              </a:lnSpc>
              <a:buNone/>
            </a:pPr>
            <a:r>
              <a:rPr lang="en-US" sz="1100" dirty="0"/>
              <a:t>    	</a:t>
            </a:r>
          </a:p>
        </p:txBody>
      </p:sp>
    </p:spTree>
    <p:extLst>
      <p:ext uri="{BB962C8B-B14F-4D97-AF65-F5344CB8AC3E}">
        <p14:creationId xmlns:p14="http://schemas.microsoft.com/office/powerpoint/2010/main" val="87335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B3B59-FA11-B536-535B-9FC10DE67206}"/>
              </a:ext>
            </a:extLst>
          </p:cNvPr>
          <p:cNvSpPr>
            <a:spLocks noGrp="1"/>
          </p:cNvSpPr>
          <p:nvPr>
            <p:ph type="title"/>
          </p:nvPr>
        </p:nvSpPr>
        <p:spPr>
          <a:xfrm>
            <a:off x="612649" y="548638"/>
            <a:ext cx="3493008" cy="5788152"/>
          </a:xfrm>
        </p:spPr>
        <p:txBody>
          <a:bodyPr anchor="ctr">
            <a:normAutofit/>
          </a:bodyPr>
          <a:lstStyle/>
          <a:p>
            <a:r>
              <a:rPr lang="en-US" sz="4000"/>
              <a:t>Table of Contents</a:t>
            </a:r>
            <a:endParaRPr lang="en-IN" sz="4000"/>
          </a:p>
        </p:txBody>
      </p:sp>
      <p:graphicFrame>
        <p:nvGraphicFramePr>
          <p:cNvPr id="5" name="Content Placeholder 2">
            <a:extLst>
              <a:ext uri="{FF2B5EF4-FFF2-40B4-BE49-F238E27FC236}">
                <a16:creationId xmlns:a16="http://schemas.microsoft.com/office/drawing/2014/main" id="{8D230131-AC5F-D78C-8166-1CC2B36A71AA}"/>
              </a:ext>
            </a:extLst>
          </p:cNvPr>
          <p:cNvGraphicFramePr>
            <a:graphicFrameLocks noGrp="1"/>
          </p:cNvGraphicFramePr>
          <p:nvPr>
            <p:ph idx="1"/>
            <p:extLst>
              <p:ext uri="{D42A27DB-BD31-4B8C-83A1-F6EECF244321}">
                <p14:modId xmlns:p14="http://schemas.microsoft.com/office/powerpoint/2010/main" val="2327570193"/>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59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746BF-56CF-3659-C8C0-BF0C88D0B29D}"/>
              </a:ext>
            </a:extLst>
          </p:cNvPr>
          <p:cNvSpPr>
            <a:spLocks noGrp="1"/>
          </p:cNvSpPr>
          <p:nvPr>
            <p:ph type="title"/>
          </p:nvPr>
        </p:nvSpPr>
        <p:spPr>
          <a:xfrm>
            <a:off x="614679" y="548640"/>
            <a:ext cx="4779572" cy="2067705"/>
          </a:xfrm>
        </p:spPr>
        <p:txBody>
          <a:bodyPr anchor="t">
            <a:normAutofit/>
          </a:bodyPr>
          <a:lstStyle/>
          <a:p>
            <a:r>
              <a:rPr lang="en-US" dirty="0"/>
              <a:t>Project Overview	</a:t>
            </a:r>
            <a:endParaRPr lang="en-IN" dirty="0"/>
          </a:p>
        </p:txBody>
      </p:sp>
      <p:pic>
        <p:nvPicPr>
          <p:cNvPr id="7" name="Graphic 6" descr="Bank">
            <a:extLst>
              <a:ext uri="{FF2B5EF4-FFF2-40B4-BE49-F238E27FC236}">
                <a16:creationId xmlns:a16="http://schemas.microsoft.com/office/drawing/2014/main" id="{9FB2BFCE-F5DD-A5AB-1C83-485368741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520" y="2976281"/>
            <a:ext cx="3333077" cy="3333077"/>
          </a:xfrm>
          <a:prstGeom prst="rect">
            <a:avLst/>
          </a:prstGeom>
        </p:spPr>
      </p:pic>
      <p:sp>
        <p:nvSpPr>
          <p:cNvPr id="3" name="Content Placeholder 2">
            <a:extLst>
              <a:ext uri="{FF2B5EF4-FFF2-40B4-BE49-F238E27FC236}">
                <a16:creationId xmlns:a16="http://schemas.microsoft.com/office/drawing/2014/main" id="{D0B09955-EF0D-71DD-F055-3FB7BCEA893F}"/>
              </a:ext>
            </a:extLst>
          </p:cNvPr>
          <p:cNvSpPr>
            <a:spLocks noGrp="1"/>
          </p:cNvSpPr>
          <p:nvPr>
            <p:ph idx="1"/>
          </p:nvPr>
        </p:nvSpPr>
        <p:spPr>
          <a:xfrm>
            <a:off x="6030551" y="548638"/>
            <a:ext cx="5546770" cy="5760721"/>
          </a:xfrm>
        </p:spPr>
        <p:txBody>
          <a:bodyPr anchor="t">
            <a:normAutofit/>
          </a:bodyPr>
          <a:lstStyle/>
          <a:p>
            <a:pPr marL="0" indent="0">
              <a:buNone/>
            </a:pPr>
            <a:r>
              <a:rPr lang="en-US" sz="1800" dirty="0"/>
              <a:t>This project present an end-to-end data analysis pipeline for financial dataset from Czechoslovakia bank. It involves data ingestion from local flat files, integrate the data using informatica and upload the data to database created in MYSQL and visualization through power BI dashboards. The goal is to deliver insights, patterns, identifying trends and potential risks in financial operations.</a:t>
            </a:r>
            <a:endParaRPr lang="en-IN" sz="1800" dirty="0"/>
          </a:p>
        </p:txBody>
      </p:sp>
    </p:spTree>
    <p:extLst>
      <p:ext uri="{BB962C8B-B14F-4D97-AF65-F5344CB8AC3E}">
        <p14:creationId xmlns:p14="http://schemas.microsoft.com/office/powerpoint/2010/main" val="354223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36F6-EFC6-0CC0-902C-02251298FB54}"/>
              </a:ext>
            </a:extLst>
          </p:cNvPr>
          <p:cNvSpPr>
            <a:spLocks noGrp="1"/>
          </p:cNvSpPr>
          <p:nvPr>
            <p:ph type="title"/>
          </p:nvPr>
        </p:nvSpPr>
        <p:spPr/>
        <p:txBody>
          <a:bodyPr/>
          <a:lstStyle/>
          <a:p>
            <a:r>
              <a:rPr lang="en-US" dirty="0"/>
              <a:t>Tools &amp; Technologies</a:t>
            </a:r>
            <a:endParaRPr lang="en-IN" dirty="0"/>
          </a:p>
        </p:txBody>
      </p:sp>
      <p:graphicFrame>
        <p:nvGraphicFramePr>
          <p:cNvPr id="11" name="Content Placeholder 2">
            <a:extLst>
              <a:ext uri="{FF2B5EF4-FFF2-40B4-BE49-F238E27FC236}">
                <a16:creationId xmlns:a16="http://schemas.microsoft.com/office/drawing/2014/main" id="{9FACFB82-692E-CEE8-B2E8-332C83FC8772}"/>
              </a:ext>
            </a:extLst>
          </p:cNvPr>
          <p:cNvGraphicFramePr>
            <a:graphicFrameLocks noGrp="1"/>
          </p:cNvGraphicFramePr>
          <p:nvPr>
            <p:ph idx="1"/>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25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EFDBD-BFDE-8017-EC75-C743151EFF7F}"/>
              </a:ext>
            </a:extLst>
          </p:cNvPr>
          <p:cNvSpPr>
            <a:spLocks noGrp="1"/>
          </p:cNvSpPr>
          <p:nvPr>
            <p:ph type="title"/>
          </p:nvPr>
        </p:nvSpPr>
        <p:spPr>
          <a:xfrm>
            <a:off x="612649" y="548638"/>
            <a:ext cx="3493008" cy="5788152"/>
          </a:xfrm>
        </p:spPr>
        <p:txBody>
          <a:bodyPr anchor="ctr">
            <a:normAutofit/>
          </a:bodyPr>
          <a:lstStyle/>
          <a:p>
            <a:r>
              <a:rPr lang="en-US" sz="4000"/>
              <a:t>Data Pipeline Methodology</a:t>
            </a:r>
            <a:endParaRPr lang="en-IN" sz="4000"/>
          </a:p>
        </p:txBody>
      </p:sp>
      <p:graphicFrame>
        <p:nvGraphicFramePr>
          <p:cNvPr id="5" name="Content Placeholder 2">
            <a:extLst>
              <a:ext uri="{FF2B5EF4-FFF2-40B4-BE49-F238E27FC236}">
                <a16:creationId xmlns:a16="http://schemas.microsoft.com/office/drawing/2014/main" id="{356EA615-7B60-26B3-DED2-8C95C4AA00E1}"/>
              </a:ext>
            </a:extLst>
          </p:cNvPr>
          <p:cNvGraphicFramePr>
            <a:graphicFrameLocks noGrp="1"/>
          </p:cNvGraphicFramePr>
          <p:nvPr>
            <p:ph idx="1"/>
            <p:extLst>
              <p:ext uri="{D42A27DB-BD31-4B8C-83A1-F6EECF244321}">
                <p14:modId xmlns:p14="http://schemas.microsoft.com/office/powerpoint/2010/main" val="2163426069"/>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85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7517B-ED9C-BAB5-4024-BD16CDDC81E4}"/>
              </a:ext>
            </a:extLst>
          </p:cNvPr>
          <p:cNvSpPr>
            <a:spLocks noGrp="1"/>
          </p:cNvSpPr>
          <p:nvPr>
            <p:ph type="title"/>
          </p:nvPr>
        </p:nvSpPr>
        <p:spPr>
          <a:xfrm>
            <a:off x="476864" y="230189"/>
            <a:ext cx="4781603" cy="1214486"/>
          </a:xfrm>
        </p:spPr>
        <p:txBody>
          <a:bodyPr vert="horz" lIns="91440" tIns="45720" rIns="91440" bIns="45720" rtlCol="0" anchor="t">
            <a:normAutofit/>
          </a:bodyPr>
          <a:lstStyle/>
          <a:p>
            <a:r>
              <a:rPr lang="en-US" b="1" kern="1200" dirty="0">
                <a:solidFill>
                  <a:schemeClr val="tx1"/>
                </a:solidFill>
                <a:latin typeface="+mj-lt"/>
                <a:ea typeface="+mj-ea"/>
                <a:cs typeface="+mj-cs"/>
              </a:rPr>
              <a:t>Demographic profile of Bank’s Client</a:t>
            </a:r>
          </a:p>
        </p:txBody>
      </p:sp>
      <p:pic>
        <p:nvPicPr>
          <p:cNvPr id="32" name="Picture 31">
            <a:extLst>
              <a:ext uri="{FF2B5EF4-FFF2-40B4-BE49-F238E27FC236}">
                <a16:creationId xmlns:a16="http://schemas.microsoft.com/office/drawing/2014/main" id="{91D6D0A8-A97D-1EC7-0A9A-26FC7EB98E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178" r="7181" b="3"/>
          <a:stretch>
            <a:fillRect/>
          </a:stretch>
        </p:blipFill>
        <p:spPr>
          <a:xfrm>
            <a:off x="476863" y="1444353"/>
            <a:ext cx="4386081" cy="2122672"/>
          </a:xfrm>
          <a:prstGeom prst="rect">
            <a:avLst/>
          </a:prstGeom>
        </p:spPr>
      </p:pic>
      <p:sp>
        <p:nvSpPr>
          <p:cNvPr id="31" name="TextBox 30">
            <a:extLst>
              <a:ext uri="{FF2B5EF4-FFF2-40B4-BE49-F238E27FC236}">
                <a16:creationId xmlns:a16="http://schemas.microsoft.com/office/drawing/2014/main" id="{426F4F37-3DC6-8FFA-5345-520AC2083E91}"/>
              </a:ext>
            </a:extLst>
          </p:cNvPr>
          <p:cNvSpPr txBox="1"/>
          <p:nvPr/>
        </p:nvSpPr>
        <p:spPr>
          <a:xfrm>
            <a:off x="6030550" y="548639"/>
            <a:ext cx="5548802" cy="5796301"/>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1100" dirty="0"/>
              <a:t>The Czech Republic has </a:t>
            </a:r>
            <a:r>
              <a:rPr lang="en-US" sz="1100" b="1" dirty="0"/>
              <a:t>77 districts </a:t>
            </a:r>
            <a:r>
              <a:rPr lang="en-US" sz="1100" dirty="0"/>
              <a:t>and the banks has successfully expanded their operations across all districts with </a:t>
            </a:r>
            <a:r>
              <a:rPr lang="en-US" sz="1100" b="1" dirty="0"/>
              <a:t>5346 clients </a:t>
            </a:r>
            <a:r>
              <a:rPr lang="en-US" sz="1100" dirty="0"/>
              <a:t>and </a:t>
            </a:r>
            <a:r>
              <a:rPr lang="en-US" sz="1100" b="1" dirty="0"/>
              <a:t>4500 account holders</a:t>
            </a:r>
            <a:r>
              <a:rPr lang="en-US" sz="1100" dirty="0"/>
              <a:t>, with a strong presence in </a:t>
            </a:r>
            <a:r>
              <a:rPr lang="en-US" sz="1100" b="1" dirty="0"/>
              <a:t>11 cities.</a:t>
            </a:r>
          </a:p>
          <a:p>
            <a:pPr marL="285750" indent="-228600">
              <a:lnSpc>
                <a:spcPct val="110000"/>
              </a:lnSpc>
              <a:spcAft>
                <a:spcPts val="600"/>
              </a:spcAft>
              <a:buFont typeface="Arial" panose="020B0604020202020204" pitchFamily="34" charset="0"/>
              <a:buChar char="•"/>
            </a:pPr>
            <a:endParaRPr lang="en-US" sz="1100" dirty="0"/>
          </a:p>
          <a:p>
            <a:pPr marL="285750" indent="-228600">
              <a:lnSpc>
                <a:spcPct val="110000"/>
              </a:lnSpc>
              <a:spcAft>
                <a:spcPts val="600"/>
              </a:spcAft>
              <a:buFont typeface="Arial" panose="020B0604020202020204" pitchFamily="34" charset="0"/>
              <a:buChar char="•"/>
            </a:pPr>
            <a:r>
              <a:rPr lang="en-US" sz="1100" dirty="0"/>
              <a:t>Among all district </a:t>
            </a:r>
            <a:r>
              <a:rPr lang="en-US" sz="1100" b="1" dirty="0"/>
              <a:t>Hl.m. Praha </a:t>
            </a:r>
            <a:r>
              <a:rPr lang="en-US" sz="1100" dirty="0"/>
              <a:t>stands out with </a:t>
            </a:r>
            <a:r>
              <a:rPr lang="en-US" sz="1100" b="1" dirty="0"/>
              <a:t>666 clients</a:t>
            </a:r>
            <a:r>
              <a:rPr lang="en-US" sz="1100" dirty="0"/>
              <a:t>, contributing a significant </a:t>
            </a:r>
            <a:r>
              <a:rPr lang="en-US" sz="1100" b="1" dirty="0"/>
              <a:t>12.3% </a:t>
            </a:r>
            <a:r>
              <a:rPr lang="en-US" sz="1100" dirty="0"/>
              <a:t>of the total client base (A clear indication of its role as the bank’s key financial hub). It is followed Karvina and Ostrava – mesto with </a:t>
            </a:r>
            <a:r>
              <a:rPr lang="en-US" sz="1100" b="1" dirty="0"/>
              <a:t>177</a:t>
            </a:r>
            <a:r>
              <a:rPr lang="en-US" sz="1100" dirty="0"/>
              <a:t> and </a:t>
            </a:r>
            <a:r>
              <a:rPr lang="en-US" sz="1100" b="1" dirty="0"/>
              <a:t>163</a:t>
            </a:r>
            <a:r>
              <a:rPr lang="en-US" sz="1100" dirty="0"/>
              <a:t> clients, respectively. One major reason behind </a:t>
            </a:r>
            <a:r>
              <a:rPr lang="en-US" sz="1100" dirty="0" err="1"/>
              <a:t>H.I.m.</a:t>
            </a:r>
            <a:r>
              <a:rPr lang="en-US" sz="1100" dirty="0"/>
              <a:t> Praha’s dominance is its higher average salary levels compared to other district, which increases banking and financial engagement. This economic advantage makes Praha an attractive market for premium banking services and investment products.</a:t>
            </a:r>
          </a:p>
          <a:p>
            <a:pPr indent="-228600">
              <a:lnSpc>
                <a:spcPct val="110000"/>
              </a:lnSpc>
              <a:spcAft>
                <a:spcPts val="600"/>
              </a:spcAft>
              <a:buFont typeface="Arial" panose="020B0604020202020204" pitchFamily="34" charset="0"/>
              <a:buChar char="•"/>
            </a:pPr>
            <a:endParaRPr lang="en-US" sz="1100" dirty="0"/>
          </a:p>
          <a:p>
            <a:pPr marL="285750" indent="-228600">
              <a:lnSpc>
                <a:spcPct val="110000"/>
              </a:lnSpc>
              <a:spcAft>
                <a:spcPts val="600"/>
              </a:spcAft>
              <a:buFont typeface="Arial" panose="020B0604020202020204" pitchFamily="34" charset="0"/>
              <a:buChar char="•"/>
            </a:pPr>
            <a:r>
              <a:rPr lang="en-US" sz="1100" dirty="0"/>
              <a:t>The </a:t>
            </a:r>
            <a:r>
              <a:rPr lang="en-US" sz="1100" b="1" dirty="0"/>
              <a:t>gender distribution </a:t>
            </a:r>
            <a:r>
              <a:rPr lang="en-US" sz="1100" dirty="0"/>
              <a:t>of clients is almost </a:t>
            </a:r>
            <a:r>
              <a:rPr lang="en-US" sz="1100" b="1" dirty="0"/>
              <a:t>uniform</a:t>
            </a:r>
            <a:r>
              <a:rPr lang="en-US" sz="1100" dirty="0"/>
              <a:t> as male and female are </a:t>
            </a:r>
            <a:r>
              <a:rPr lang="en-US" sz="1100" b="1" dirty="0"/>
              <a:t>51.44% </a:t>
            </a:r>
            <a:r>
              <a:rPr lang="en-US" sz="1100" dirty="0"/>
              <a:t>and </a:t>
            </a:r>
            <a:r>
              <a:rPr lang="en-US" sz="1100" b="1" dirty="0"/>
              <a:t>48.56% </a:t>
            </a:r>
            <a:r>
              <a:rPr lang="en-US" sz="1100" dirty="0"/>
              <a:t>of total client respectively, reflecting a balance outreach strategy </a:t>
            </a:r>
          </a:p>
          <a:p>
            <a:pPr marL="285750" indent="-228600">
              <a:lnSpc>
                <a:spcPct val="110000"/>
              </a:lnSpc>
              <a:spcAft>
                <a:spcPts val="600"/>
              </a:spcAft>
              <a:buFont typeface="Arial" panose="020B0604020202020204" pitchFamily="34" charset="0"/>
              <a:buChar char="•"/>
            </a:pPr>
            <a:endParaRPr lang="en-US" sz="1100" dirty="0"/>
          </a:p>
          <a:p>
            <a:pPr marL="285750" indent="-228600">
              <a:lnSpc>
                <a:spcPct val="110000"/>
              </a:lnSpc>
              <a:spcAft>
                <a:spcPts val="600"/>
              </a:spcAft>
              <a:buFont typeface="Arial" panose="020B0604020202020204" pitchFamily="34" charset="0"/>
              <a:buChar char="•"/>
            </a:pPr>
            <a:r>
              <a:rPr lang="en-US" sz="1100" dirty="0"/>
              <a:t>The </a:t>
            </a:r>
            <a:r>
              <a:rPr lang="en-US" sz="1100" b="1" dirty="0"/>
              <a:t>middle age </a:t>
            </a:r>
            <a:r>
              <a:rPr lang="en-US" sz="1100" dirty="0"/>
              <a:t>and the </a:t>
            </a:r>
            <a:r>
              <a:rPr lang="en-US" sz="1100" b="1" dirty="0"/>
              <a:t>senior citizen </a:t>
            </a:r>
            <a:r>
              <a:rPr lang="en-US" sz="1100" dirty="0"/>
              <a:t>are </a:t>
            </a:r>
            <a:r>
              <a:rPr lang="en-US" sz="1100" b="1" dirty="0"/>
              <a:t>27.09% </a:t>
            </a:r>
            <a:r>
              <a:rPr lang="en-US" sz="1100" dirty="0"/>
              <a:t>and </a:t>
            </a:r>
            <a:r>
              <a:rPr lang="en-US" sz="1100" b="1" dirty="0"/>
              <a:t>25.01% </a:t>
            </a:r>
            <a:r>
              <a:rPr lang="en-US" sz="1100" dirty="0"/>
              <a:t>of the total clients and then millennial with </a:t>
            </a:r>
            <a:r>
              <a:rPr lang="en-US" sz="1100" b="1" dirty="0"/>
              <a:t>18.2%</a:t>
            </a:r>
            <a:r>
              <a:rPr lang="en-US" sz="1100" dirty="0"/>
              <a:t>.</a:t>
            </a:r>
            <a:r>
              <a:rPr lang="en-US" sz="1100" b="1" dirty="0"/>
              <a:t> </a:t>
            </a:r>
            <a:r>
              <a:rPr lang="en-US" sz="1100" dirty="0"/>
              <a:t>It shows the senior and middle age as backbone of banking operations while millennial indicates rising engagement from younger demographics.</a:t>
            </a:r>
          </a:p>
          <a:p>
            <a:pPr marL="285750" indent="-228600">
              <a:lnSpc>
                <a:spcPct val="110000"/>
              </a:lnSpc>
              <a:spcAft>
                <a:spcPts val="600"/>
              </a:spcAft>
              <a:buFont typeface="Arial" panose="020B0604020202020204" pitchFamily="34" charset="0"/>
              <a:buChar char="•"/>
            </a:pPr>
            <a:endParaRPr lang="en-US" sz="1100" dirty="0"/>
          </a:p>
          <a:p>
            <a:pPr marL="285750" indent="-228600">
              <a:lnSpc>
                <a:spcPct val="110000"/>
              </a:lnSpc>
              <a:spcAft>
                <a:spcPts val="600"/>
              </a:spcAft>
              <a:buFont typeface="Arial" panose="020B0604020202020204" pitchFamily="34" charset="0"/>
              <a:buChar char="•"/>
            </a:pPr>
            <a:r>
              <a:rPr lang="en-US" sz="1100" dirty="0"/>
              <a:t>Client registration has shown upward trend over past two years but in 2022 it drops </a:t>
            </a:r>
            <a:r>
              <a:rPr lang="en-US" sz="1100" b="1" dirty="0"/>
              <a:t>34.17%</a:t>
            </a:r>
            <a:r>
              <a:rPr lang="en-US" sz="1100" dirty="0"/>
              <a:t>, highlighting a potential slowdown in reach or client acquisition – </a:t>
            </a:r>
            <a:r>
              <a:rPr lang="en-US" sz="1100" b="1" dirty="0"/>
              <a:t>A strategic area for future focus</a:t>
            </a:r>
            <a:r>
              <a:rPr lang="en-US" sz="1100" dirty="0"/>
              <a:t>.</a:t>
            </a:r>
          </a:p>
        </p:txBody>
      </p:sp>
      <p:graphicFrame>
        <p:nvGraphicFramePr>
          <p:cNvPr id="19" name="Chart 18">
            <a:extLst>
              <a:ext uri="{FF2B5EF4-FFF2-40B4-BE49-F238E27FC236}">
                <a16:creationId xmlns:a16="http://schemas.microsoft.com/office/drawing/2014/main" id="{9B957C1D-55AF-824C-708C-C6E665192D99}"/>
              </a:ext>
            </a:extLst>
          </p:cNvPr>
          <p:cNvGraphicFramePr>
            <a:graphicFrameLocks/>
          </p:cNvGraphicFramePr>
          <p:nvPr>
            <p:extLst>
              <p:ext uri="{D42A27DB-BD31-4B8C-83A1-F6EECF244321}">
                <p14:modId xmlns:p14="http://schemas.microsoft.com/office/powerpoint/2010/main" val="656993665"/>
              </p:ext>
            </p:extLst>
          </p:nvPr>
        </p:nvGraphicFramePr>
        <p:xfrm>
          <a:off x="298564" y="3870614"/>
          <a:ext cx="4564380" cy="29146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18570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2BD5B-1D23-F608-E505-EEEA9D15898D}"/>
              </a:ext>
            </a:extLst>
          </p:cNvPr>
          <p:cNvSpPr>
            <a:spLocks noGrp="1"/>
          </p:cNvSpPr>
          <p:nvPr>
            <p:ph type="title"/>
          </p:nvPr>
        </p:nvSpPr>
        <p:spPr>
          <a:xfrm>
            <a:off x="612648" y="548640"/>
            <a:ext cx="10945037" cy="1133856"/>
          </a:xfrm>
        </p:spPr>
        <p:txBody>
          <a:bodyPr vert="horz" lIns="91440" tIns="45720" rIns="91440" bIns="45720" rtlCol="0" anchor="t">
            <a:normAutofit/>
          </a:bodyPr>
          <a:lstStyle/>
          <a:p>
            <a:r>
              <a:rPr lang="en-US" b="1" kern="1200">
                <a:solidFill>
                  <a:schemeClr val="tx1"/>
                </a:solidFill>
                <a:latin typeface="+mj-lt"/>
                <a:ea typeface="+mj-ea"/>
                <a:cs typeface="+mj-cs"/>
              </a:rPr>
              <a:t>Banks performance over the years</a:t>
            </a:r>
          </a:p>
        </p:txBody>
      </p:sp>
      <p:graphicFrame>
        <p:nvGraphicFramePr>
          <p:cNvPr id="5" name="Content Placeholder 2">
            <a:extLst>
              <a:ext uri="{FF2B5EF4-FFF2-40B4-BE49-F238E27FC236}">
                <a16:creationId xmlns:a16="http://schemas.microsoft.com/office/drawing/2014/main" id="{78088280-A29D-A99D-4F07-00D9200C84B0}"/>
              </a:ext>
            </a:extLst>
          </p:cNvPr>
          <p:cNvGraphicFramePr>
            <a:graphicFrameLocks noGrp="1"/>
          </p:cNvGraphicFramePr>
          <p:nvPr>
            <p:ph sz="half" idx="1"/>
            <p:extLst>
              <p:ext uri="{D42A27DB-BD31-4B8C-83A1-F6EECF244321}">
                <p14:modId xmlns:p14="http://schemas.microsoft.com/office/powerpoint/2010/main" val="637251026"/>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29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E7230-BDEF-8B36-2374-6851D1801EEE}"/>
              </a:ext>
            </a:extLst>
          </p:cNvPr>
          <p:cNvSpPr>
            <a:spLocks noGrp="1"/>
          </p:cNvSpPr>
          <p:nvPr>
            <p:ph type="title"/>
          </p:nvPr>
        </p:nvSpPr>
        <p:spPr>
          <a:xfrm>
            <a:off x="612648" y="603504"/>
            <a:ext cx="5862396" cy="1527048"/>
          </a:xfrm>
        </p:spPr>
        <p:txBody>
          <a:bodyPr anchor="b">
            <a:normAutofit/>
          </a:bodyPr>
          <a:lstStyle/>
          <a:p>
            <a:r>
              <a:rPr lang="en-US" dirty="0"/>
              <a:t>Most common type of accounts</a:t>
            </a:r>
            <a:endParaRPr lang="en-IN" dirty="0"/>
          </a:p>
        </p:txBody>
      </p:sp>
      <p:sp>
        <p:nvSpPr>
          <p:cNvPr id="7" name="Content Placeholder 2">
            <a:extLst>
              <a:ext uri="{FF2B5EF4-FFF2-40B4-BE49-F238E27FC236}">
                <a16:creationId xmlns:a16="http://schemas.microsoft.com/office/drawing/2014/main" id="{D610F65C-E14B-95B0-A7C4-E265E5F88043}"/>
              </a:ext>
            </a:extLst>
          </p:cNvPr>
          <p:cNvSpPr>
            <a:spLocks noGrp="1"/>
          </p:cNvSpPr>
          <p:nvPr>
            <p:ph idx="1"/>
          </p:nvPr>
        </p:nvSpPr>
        <p:spPr>
          <a:xfrm>
            <a:off x="612648" y="2212848"/>
            <a:ext cx="5862396" cy="4096512"/>
          </a:xfrm>
        </p:spPr>
        <p:txBody>
          <a:bodyPr>
            <a:normAutofit/>
          </a:bodyPr>
          <a:lstStyle/>
          <a:p>
            <a:pPr marL="0" indent="0">
              <a:buNone/>
            </a:pPr>
            <a:r>
              <a:rPr lang="en-US" sz="1800" dirty="0"/>
              <a:t>. There are 3 types of accounts</a:t>
            </a:r>
            <a:br>
              <a:rPr lang="en-US" sz="1800" dirty="0"/>
            </a:br>
            <a:r>
              <a:rPr lang="en-US" sz="1800" dirty="0"/>
              <a:t>	. NRI Account</a:t>
            </a:r>
            <a:br>
              <a:rPr lang="en-US" sz="1800" dirty="0"/>
            </a:br>
            <a:r>
              <a:rPr lang="en-US" sz="1800" dirty="0"/>
              <a:t>	. Salary Account</a:t>
            </a:r>
            <a:br>
              <a:rPr lang="en-US" sz="1800" dirty="0"/>
            </a:br>
            <a:r>
              <a:rPr lang="en-US" sz="1800" dirty="0"/>
              <a:t>               . Saving Account</a:t>
            </a:r>
          </a:p>
          <a:p>
            <a:pPr marL="0" indent="0">
              <a:buNone/>
            </a:pPr>
            <a:r>
              <a:rPr lang="en-US" sz="1800" dirty="0"/>
              <a:t>Transaction pattern remains uniform across all the account types, indicating that clients are actively engaged with the bank’s full range of service. This highlights operational stability and reflects the bank’s success in encouraging clients to use their accounts for wide range of financial activities.</a:t>
            </a:r>
          </a:p>
          <a:p>
            <a:pPr marL="0" indent="0">
              <a:buNone/>
            </a:pPr>
            <a:r>
              <a:rPr lang="en-US" sz="1800" dirty="0"/>
              <a:t>                        </a:t>
            </a:r>
            <a:endParaRPr lang="en-IN" sz="1800" dirty="0"/>
          </a:p>
          <a:p>
            <a:pPr marL="0" indent="0">
              <a:buNone/>
            </a:pPr>
            <a:endParaRPr lang="en-US" sz="1800" dirty="0"/>
          </a:p>
          <a:p>
            <a:pPr marL="0" indent="0">
              <a:buNone/>
            </a:pPr>
            <a:endParaRPr lang="en-US" sz="1800" dirty="0"/>
          </a:p>
          <a:p>
            <a:pPr marL="0" indent="0">
              <a:buNone/>
            </a:pPr>
            <a:endParaRPr lang="en-US" sz="1800" dirty="0"/>
          </a:p>
        </p:txBody>
      </p:sp>
      <p:pic>
        <p:nvPicPr>
          <p:cNvPr id="8" name="Picture 7" descr="Codes on papers">
            <a:extLst>
              <a:ext uri="{FF2B5EF4-FFF2-40B4-BE49-F238E27FC236}">
                <a16:creationId xmlns:a16="http://schemas.microsoft.com/office/drawing/2014/main" id="{6FA67CB9-29DB-A838-5053-05D702A96F66}"/>
              </a:ext>
            </a:extLst>
          </p:cNvPr>
          <p:cNvPicPr>
            <a:picLocks noChangeAspect="1"/>
          </p:cNvPicPr>
          <p:nvPr/>
        </p:nvPicPr>
        <p:blipFill>
          <a:blip r:embed="rId2"/>
          <a:srcRect l="27389" r="25441" b="-1"/>
          <a:stretch>
            <a:fillRect/>
          </a:stretch>
        </p:blipFill>
        <p:spPr>
          <a:xfrm>
            <a:off x="7305237" y="433384"/>
            <a:ext cx="4253821" cy="6019618"/>
          </a:xfrm>
          <a:prstGeom prst="rect">
            <a:avLst/>
          </a:prstGeom>
        </p:spPr>
      </p:pic>
    </p:spTree>
    <p:extLst>
      <p:ext uri="{BB962C8B-B14F-4D97-AF65-F5344CB8AC3E}">
        <p14:creationId xmlns:p14="http://schemas.microsoft.com/office/powerpoint/2010/main" val="381312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932D5-1CE8-06A7-4A7E-9B35A38E4B9E}"/>
              </a:ext>
            </a:extLst>
          </p:cNvPr>
          <p:cNvSpPr>
            <a:spLocks noGrp="1"/>
          </p:cNvSpPr>
          <p:nvPr>
            <p:ph type="title"/>
          </p:nvPr>
        </p:nvSpPr>
        <p:spPr>
          <a:xfrm>
            <a:off x="559838" y="566057"/>
            <a:ext cx="3822078" cy="2405744"/>
          </a:xfrm>
        </p:spPr>
        <p:txBody>
          <a:bodyPr anchor="ctr">
            <a:normAutofit/>
          </a:bodyPr>
          <a:lstStyle/>
          <a:p>
            <a:r>
              <a:rPr lang="en-US" dirty="0"/>
              <a:t>Most frequently used cards by bank’s client	</a:t>
            </a:r>
            <a:endParaRPr lang="en-IN" dirty="0"/>
          </a:p>
        </p:txBody>
      </p:sp>
      <p:sp>
        <p:nvSpPr>
          <p:cNvPr id="19" name="Content Placeholder 2">
            <a:extLst>
              <a:ext uri="{FF2B5EF4-FFF2-40B4-BE49-F238E27FC236}">
                <a16:creationId xmlns:a16="http://schemas.microsoft.com/office/drawing/2014/main" id="{2F168CA1-4F16-C8E3-886C-DD561D6BDE0F}"/>
              </a:ext>
            </a:extLst>
          </p:cNvPr>
          <p:cNvSpPr>
            <a:spLocks noGrp="1"/>
          </p:cNvSpPr>
          <p:nvPr>
            <p:ph idx="1"/>
          </p:nvPr>
        </p:nvSpPr>
        <p:spPr>
          <a:xfrm>
            <a:off x="5487394" y="849085"/>
            <a:ext cx="6144768" cy="5179925"/>
          </a:xfrm>
        </p:spPr>
        <p:txBody>
          <a:bodyPr anchor="ctr">
            <a:normAutofit/>
          </a:bodyPr>
          <a:lstStyle/>
          <a:p>
            <a:pPr>
              <a:lnSpc>
                <a:spcPct val="110000"/>
              </a:lnSpc>
            </a:pPr>
            <a:r>
              <a:rPr lang="en-US" sz="1500"/>
              <a:t>The bank offers three types of cards: </a:t>
            </a:r>
            <a:r>
              <a:rPr lang="en-US" sz="1500" b="1"/>
              <a:t>Classic</a:t>
            </a:r>
            <a:r>
              <a:rPr lang="en-US" sz="1500"/>
              <a:t>, </a:t>
            </a:r>
            <a:r>
              <a:rPr lang="en-US" sz="1500" b="1"/>
              <a:t>Junior</a:t>
            </a:r>
            <a:r>
              <a:rPr lang="en-US" sz="1500"/>
              <a:t>, and </a:t>
            </a:r>
            <a:r>
              <a:rPr lang="en-US" sz="1500" b="1"/>
              <a:t>Gold</a:t>
            </a:r>
            <a:r>
              <a:rPr lang="en-US" sz="1500"/>
              <a:t>. Among these, </a:t>
            </a:r>
            <a:r>
              <a:rPr lang="en-US" sz="1500" b="1"/>
              <a:t>Classic cards dominate the transaction landscape</a:t>
            </a:r>
            <a:r>
              <a:rPr lang="en-US" sz="1500"/>
              <a:t>, contributing to </a:t>
            </a:r>
            <a:r>
              <a:rPr lang="en-US" sz="1500" b="1"/>
              <a:t>73.09% of total transactions</a:t>
            </a:r>
            <a:r>
              <a:rPr lang="en-US" sz="1500"/>
              <a:t>, establishing them as the </a:t>
            </a:r>
            <a:r>
              <a:rPr lang="en-US" sz="1500" b="1"/>
              <a:t>core driver of banking operations</a:t>
            </a:r>
            <a:r>
              <a:rPr lang="en-US" sz="1500"/>
              <a:t>. This trend is also reflected in the </a:t>
            </a:r>
            <a:r>
              <a:rPr lang="en-US" sz="1500" b="1"/>
              <a:t>consistent growth in the number of Classic cardholders</a:t>
            </a:r>
            <a:r>
              <a:rPr lang="en-US" sz="1500"/>
              <a:t> over recent years.</a:t>
            </a:r>
          </a:p>
          <a:p>
            <a:pPr>
              <a:lnSpc>
                <a:spcPct val="110000"/>
              </a:lnSpc>
            </a:pPr>
            <a:r>
              <a:rPr lang="en-US" sz="1500"/>
              <a:t>However, there are notable operational challenges. The </a:t>
            </a:r>
            <a:r>
              <a:rPr lang="en-US" sz="1500" b="1"/>
              <a:t>average time taken to allot a card is 762 days</a:t>
            </a:r>
            <a:r>
              <a:rPr lang="en-US" sz="1500"/>
              <a:t>, which is exceptionally high and poses a significant barrier to customer satisfaction. Additionally, the </a:t>
            </a:r>
            <a:r>
              <a:rPr lang="en-US" sz="1500" b="1"/>
              <a:t>cardholder penetration rate remains low at just 17%</a:t>
            </a:r>
            <a:r>
              <a:rPr lang="en-US" sz="1500"/>
              <a:t>, indicating that a large portion of account holders are not utilizing card services.</a:t>
            </a:r>
          </a:p>
          <a:p>
            <a:pPr>
              <a:lnSpc>
                <a:spcPct val="110000"/>
              </a:lnSpc>
            </a:pPr>
            <a:r>
              <a:rPr lang="en-US" sz="1500"/>
              <a:t>To enhance customer experience and operational efficiency, the bank should:</a:t>
            </a:r>
          </a:p>
          <a:p>
            <a:pPr>
              <a:lnSpc>
                <a:spcPct val="110000"/>
              </a:lnSpc>
            </a:pPr>
            <a:r>
              <a:rPr lang="en-US" sz="1500" b="1"/>
              <a:t>Significantly reduce the card allotment period.</a:t>
            </a:r>
            <a:endParaRPr lang="en-US" sz="1500"/>
          </a:p>
          <a:p>
            <a:pPr>
              <a:lnSpc>
                <a:spcPct val="110000"/>
              </a:lnSpc>
            </a:pPr>
            <a:r>
              <a:rPr lang="en-US" sz="1500" b="1"/>
              <a:t>Implement targeted strategies to boost card penetration rates</a:t>
            </a:r>
            <a:r>
              <a:rPr lang="en-US" sz="1500"/>
              <a:t>, such as awareness campaigns, onboarding incentives, or bundling cards with account openings</a:t>
            </a:r>
            <a:r>
              <a:rPr lang="en-IN" sz="1500"/>
              <a:t>.</a:t>
            </a:r>
            <a:endParaRPr lang="en-US" sz="1500"/>
          </a:p>
        </p:txBody>
      </p:sp>
      <p:graphicFrame>
        <p:nvGraphicFramePr>
          <p:cNvPr id="4" name="Chart 3">
            <a:extLst>
              <a:ext uri="{FF2B5EF4-FFF2-40B4-BE49-F238E27FC236}">
                <a16:creationId xmlns:a16="http://schemas.microsoft.com/office/drawing/2014/main" id="{0BE27E54-4B76-C71A-92F3-4D1FCD8B540D}"/>
              </a:ext>
            </a:extLst>
          </p:cNvPr>
          <p:cNvGraphicFramePr>
            <a:graphicFrameLocks/>
          </p:cNvGraphicFramePr>
          <p:nvPr>
            <p:extLst>
              <p:ext uri="{D42A27DB-BD31-4B8C-83A1-F6EECF244321}">
                <p14:modId xmlns:p14="http://schemas.microsoft.com/office/powerpoint/2010/main" val="1064949748"/>
              </p:ext>
            </p:extLst>
          </p:nvPr>
        </p:nvGraphicFramePr>
        <p:xfrm>
          <a:off x="559838" y="3385457"/>
          <a:ext cx="3329940" cy="25412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7837004"/>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2D8D4F-04D1-4E19-814B-2E8B8CFA4932}">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1202</TotalTime>
  <Words>1472</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Neue Haas Grotesk Text Pro</vt:lpstr>
      <vt:lpstr>VanillaVTI</vt:lpstr>
      <vt:lpstr>Czechoslovakia Banking Data Analysis Project</vt:lpstr>
      <vt:lpstr>Table of Contents</vt:lpstr>
      <vt:lpstr>Project Overview </vt:lpstr>
      <vt:lpstr>Tools &amp; Technologies</vt:lpstr>
      <vt:lpstr>Data Pipeline Methodology</vt:lpstr>
      <vt:lpstr>Demographic profile of Bank’s Client</vt:lpstr>
      <vt:lpstr>Banks performance over the years</vt:lpstr>
      <vt:lpstr>Most common type of accounts</vt:lpstr>
      <vt:lpstr>Most frequently used cards by bank’s client </vt:lpstr>
      <vt:lpstr>Ways to improve profitability </vt:lpstr>
      <vt:lpstr>What is the bank’s loan portfolio ?</vt:lpstr>
      <vt:lpstr>Can the bank introduce new financial products or services to attract more customers and increase profitability?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Prem Kumar</dc:creator>
  <cp:lastModifiedBy>Prem Kumar</cp:lastModifiedBy>
  <cp:revision>1</cp:revision>
  <dcterms:created xsi:type="dcterms:W3CDTF">2025-07-02T13:46:27Z</dcterms:created>
  <dcterms:modified xsi:type="dcterms:W3CDTF">2025-07-03T09:48:50Z</dcterms:modified>
</cp:coreProperties>
</file>