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966598d5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966598d5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f966598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f966598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f966598d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f966598d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f966598d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f966598d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f966598d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f966598d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f966598d5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f966598d5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f966598d5_6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f966598d5_6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f966598d5_6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f966598d5_6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f966598d5_6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f966598d5_6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f966598d5_6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f966598d5_6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966598d5_6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f966598d5_6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966598d5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966598d5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966598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f966598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f966598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f966598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f966598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f966598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966598d5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966598d5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f966598d5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f966598d5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f966598d5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f966598d5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f966598d5_7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f966598d5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f966598d5_7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f966598d5_7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f966598d5_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f966598d5_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f966598d5_7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f966598d5_7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966598d5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966598d5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f966598d5_7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f966598d5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f966598d5_7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f966598d5_7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f966598d5_7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f966598d5_7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f966598d5_7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f966598d5_7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f966598d5_7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f966598d5_7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f966598d5_7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f966598d5_7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f966598d5_6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f966598d5_6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f966598d5_6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f966598d5_6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966598d5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966598d5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966598d5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966598d5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f966598d5_6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f966598d5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f966598d5_6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f966598d5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f966598d5_6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f966598d5_6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966598d5_6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966598d5_6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Relationship Id="rId4" Type="http://schemas.openxmlformats.org/officeDocument/2006/relationships/hyperlink" Target="https://github.com/mongodb/mongo-hadoop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cs.mongodb.com/manual/reference/command/#user-commands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950">
                <a:solidFill>
                  <a:srgbClr val="0000FF"/>
                </a:solidFill>
              </a:rPr>
              <a:t>Projet : Hydric FORECAST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94075" y="1692550"/>
            <a:ext cx="78081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150">
                <a:solidFill>
                  <a:srgbClr val="FF0000"/>
                </a:solidFill>
              </a:rPr>
              <a:t>Groupe 2 :</a:t>
            </a:r>
            <a:endParaRPr sz="215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50">
                <a:solidFill>
                  <a:schemeClr val="dk1"/>
                </a:solidFill>
              </a:rPr>
              <a:t>Barkaoui Chaker</a:t>
            </a:r>
            <a:endParaRPr sz="2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50">
                <a:solidFill>
                  <a:schemeClr val="dk1"/>
                </a:solidFill>
              </a:rPr>
              <a:t>Gaidi Lamjed</a:t>
            </a:r>
            <a:endParaRPr sz="2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50">
                <a:solidFill>
                  <a:schemeClr val="dk1"/>
                </a:solidFill>
              </a:rPr>
              <a:t>Horchi Abla</a:t>
            </a:r>
            <a:endParaRPr sz="20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50">
                <a:solidFill>
                  <a:schemeClr val="dk1"/>
                </a:solidFill>
              </a:rPr>
              <a:t>                                                      </a:t>
            </a:r>
            <a:r>
              <a:rPr lang="fr" sz="1800">
                <a:solidFill>
                  <a:schemeClr val="dk1"/>
                </a:solidFill>
              </a:rPr>
              <a:t> </a:t>
            </a:r>
            <a:r>
              <a:rPr lang="fr" sz="1800">
                <a:solidFill>
                  <a:srgbClr val="FF0000"/>
                </a:solidFill>
              </a:rPr>
              <a:t>Encadré par  :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                                                                Mr BEN </a:t>
            </a:r>
            <a:r>
              <a:rPr lang="fr" sz="1800">
                <a:solidFill>
                  <a:schemeClr val="dk1"/>
                </a:solidFill>
              </a:rPr>
              <a:t>BRAHIM</a:t>
            </a:r>
            <a:r>
              <a:rPr lang="fr" sz="1800">
                <a:solidFill>
                  <a:schemeClr val="dk1"/>
                </a:solidFill>
              </a:rPr>
              <a:t> Ali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                                                                Mme BEN LETAIFA Asma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50">
                <a:solidFill>
                  <a:schemeClr val="dk1"/>
                </a:solidFill>
              </a:rPr>
              <a:t>     </a:t>
            </a:r>
            <a:endParaRPr sz="2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350" y="152400"/>
            <a:ext cx="51316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23243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818" y="152400"/>
            <a:ext cx="367013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480325" y="3239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1.1.3.Sol: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351350" y="1476300"/>
            <a:ext cx="80385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Le sol est la 3ème données d’entrées (historique et en temps réel . et cette donnée se trouve en plusieurs formats (documents , image , tableaux)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28154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754" y="2752250"/>
            <a:ext cx="28384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54857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857" y="1262600"/>
            <a:ext cx="38290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625" y="1079925"/>
            <a:ext cx="4147900" cy="34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157100" y="534025"/>
            <a:ext cx="8520600" cy="9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1.2.Les Outputs 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801025" y="1644225"/>
            <a:ext cx="7876800" cy="28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Les outputs sont  des données de prévision du Climat ,des Eaux , du Sol dans une période prochaine . Ces prévisions se sont visualisés sous forme d’ un modèle  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311700" y="2150850"/>
            <a:ext cx="8520600" cy="12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Exemples des outputs sous forme des modèles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025" y="321050"/>
            <a:ext cx="5918624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31175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775" y="152400"/>
            <a:ext cx="4831826" cy="462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49725" y="3413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5200"/>
              <a:t>Sommaire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508150" y="1549250"/>
            <a:ext cx="66432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fr" sz="2800">
                <a:solidFill>
                  <a:schemeClr val="dk2"/>
                </a:solidFill>
              </a:rPr>
              <a:t>Résumé du Projet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fr" sz="2800">
                <a:solidFill>
                  <a:srgbClr val="404040"/>
                </a:solidFill>
              </a:rPr>
              <a:t>Etat des lieux </a:t>
            </a:r>
            <a:endParaRPr sz="2800">
              <a:solidFill>
                <a:srgbClr val="40404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AutoNum type="arabicPeriod"/>
            </a:pPr>
            <a:r>
              <a:rPr lang="fr" sz="2800">
                <a:solidFill>
                  <a:srgbClr val="404040"/>
                </a:solidFill>
              </a:rPr>
              <a:t>Reste à faire</a:t>
            </a:r>
            <a:endParaRPr sz="2800">
              <a:solidFill>
                <a:srgbClr val="40404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AutoNum type="arabicPeriod"/>
            </a:pPr>
            <a:r>
              <a:rPr lang="fr" sz="2800">
                <a:solidFill>
                  <a:srgbClr val="404040"/>
                </a:solidFill>
              </a:rPr>
              <a:t>Difficulté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386075" y="6140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MongoDB </a:t>
            </a:r>
            <a:endParaRPr/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850" y="1648725"/>
            <a:ext cx="6470766" cy="1846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73650" y="4033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000"/>
              <a:t>Project name :Hydrolic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Create a cluster</a:t>
            </a:r>
            <a:endParaRPr/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75" y="1409900"/>
            <a:ext cx="8658774" cy="35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1802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/>
              <a:t>storage and name of the cluster</a:t>
            </a:r>
            <a:endParaRPr/>
          </a:p>
        </p:txBody>
      </p:sp>
      <p:pic>
        <p:nvPicPr>
          <p:cNvPr id="173" name="Google Shape;1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022000"/>
            <a:ext cx="82486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50" y="3097825"/>
            <a:ext cx="83724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73675" y="2793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/>
              <a:t>Cluster :P2M</a:t>
            </a:r>
            <a:endParaRPr/>
          </a:p>
        </p:txBody>
      </p:sp>
      <p:pic>
        <p:nvPicPr>
          <p:cNvPr id="180" name="Google Shape;1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3550"/>
            <a:ext cx="8820851" cy="37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311700" y="235500"/>
            <a:ext cx="85206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Add a MongoDB user and Home IP adress</a:t>
            </a:r>
            <a:endParaRPr/>
          </a:p>
        </p:txBody>
      </p:sp>
      <p:pic>
        <p:nvPicPr>
          <p:cNvPr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307100"/>
            <a:ext cx="6629400" cy="22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84675"/>
            <a:ext cx="8839200" cy="82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311700" y="1554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000"/>
              <a:t>Connect application with MongoDB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using NodeJS</a:t>
            </a:r>
            <a:endParaRPr/>
          </a:p>
        </p:txBody>
      </p:sp>
      <p:pic>
        <p:nvPicPr>
          <p:cNvPr id="193" name="Google Shape;1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1269800"/>
            <a:ext cx="6686550" cy="25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7"/>
          <p:cNvSpPr txBox="1"/>
          <p:nvPr/>
        </p:nvSpPr>
        <p:spPr>
          <a:xfrm>
            <a:off x="1214600" y="3973050"/>
            <a:ext cx="67299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mongodb+srv://chaker:&lt;password&gt;@p2m-i3wbz.mongodb.net/test?retryWrites=true&amp;w=majority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type="title"/>
          </p:nvPr>
        </p:nvSpPr>
        <p:spPr>
          <a:xfrm>
            <a:off x="237325" y="2545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/>
              <a:t>Load DATA</a:t>
            </a:r>
            <a:endParaRPr/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8750"/>
            <a:ext cx="85206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title"/>
          </p:nvPr>
        </p:nvSpPr>
        <p:spPr>
          <a:xfrm>
            <a:off x="311700" y="1430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Map Reduce</a:t>
            </a:r>
            <a:endParaRPr/>
          </a:p>
        </p:txBody>
      </p:sp>
      <p:pic>
        <p:nvPicPr>
          <p:cNvPr id="206" name="Google Shape;2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150" y="1199200"/>
            <a:ext cx="62865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200138"/>
            <a:ext cx="8679900" cy="47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311700" y="2421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Map Reduce Functions with Mongo Shell</a:t>
            </a:r>
            <a:endParaRPr/>
          </a:p>
        </p:txBody>
      </p:sp>
      <p:pic>
        <p:nvPicPr>
          <p:cNvPr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6375"/>
            <a:ext cx="8758876" cy="37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01000" y="3165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</a:rPr>
              <a:t>Résumé du Projet</a:t>
            </a:r>
            <a:r>
              <a:rPr lang="fr" sz="5200"/>
              <a:t> </a:t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50" y="1209375"/>
            <a:ext cx="8783650" cy="34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311700" y="3413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Pig as Hadoop Connector with MongoDB</a:t>
            </a:r>
            <a:endParaRPr/>
          </a:p>
        </p:txBody>
      </p:sp>
      <p:pic>
        <p:nvPicPr>
          <p:cNvPr id="223" name="Google Shape;2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5525"/>
            <a:ext cx="4309425" cy="365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225" y="1335525"/>
            <a:ext cx="4309425" cy="38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type="title"/>
          </p:nvPr>
        </p:nvSpPr>
        <p:spPr>
          <a:xfrm>
            <a:off x="410850" y="1678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peut les connecter avec </a:t>
            </a:r>
            <a:endParaRPr/>
          </a:p>
        </p:txBody>
      </p:sp>
      <p:pic>
        <p:nvPicPr>
          <p:cNvPr id="230" name="Google Shape;2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75" y="926525"/>
            <a:ext cx="8779051" cy="31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3"/>
          <p:cNvSpPr txBox="1"/>
          <p:nvPr/>
        </p:nvSpPr>
        <p:spPr>
          <a:xfrm>
            <a:off x="545325" y="4201550"/>
            <a:ext cx="814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</a:rPr>
              <a:t>Github:</a:t>
            </a:r>
            <a:r>
              <a:rPr lang="fr" sz="2400" u="sng">
                <a:solidFill>
                  <a:srgbClr val="FF0000"/>
                </a:solidFill>
                <a:hlinkClick r:id="rId4"/>
              </a:rPr>
              <a:t>https://github.com/mongodb/mongo-hadoop/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/>
          <p:nvPr>
            <p:ph type="title"/>
          </p:nvPr>
        </p:nvSpPr>
        <p:spPr>
          <a:xfrm>
            <a:off x="410850" y="2050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DataBase Commands</a:t>
            </a:r>
            <a:endParaRPr/>
          </a:p>
        </p:txBody>
      </p:sp>
      <p:sp>
        <p:nvSpPr>
          <p:cNvPr id="237" name="Google Shape;237;p44"/>
          <p:cNvSpPr txBox="1"/>
          <p:nvPr/>
        </p:nvSpPr>
        <p:spPr>
          <a:xfrm>
            <a:off x="2037450" y="1046800"/>
            <a:ext cx="50691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1-</a:t>
            </a:r>
            <a:r>
              <a:rPr lang="fr" sz="2400">
                <a:highlight>
                  <a:srgbClr val="FFFFFF"/>
                </a:highlight>
                <a:uFill>
                  <a:noFill/>
                </a:uFill>
                <a:hlinkClick r:id="rId3"/>
              </a:rPr>
              <a:t>User Commands</a:t>
            </a:r>
            <a:endParaRPr sz="2400"/>
          </a:p>
        </p:txBody>
      </p:sp>
      <p:pic>
        <p:nvPicPr>
          <p:cNvPr id="238" name="Google Shape;23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63500"/>
            <a:ext cx="3900426" cy="32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4225" y="1763500"/>
            <a:ext cx="4457225" cy="32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type="title"/>
          </p:nvPr>
        </p:nvSpPr>
        <p:spPr>
          <a:xfrm>
            <a:off x="410850" y="2050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DataBase Commands</a:t>
            </a:r>
            <a:endParaRPr/>
          </a:p>
        </p:txBody>
      </p:sp>
      <p:sp>
        <p:nvSpPr>
          <p:cNvPr id="245" name="Google Shape;245;p45"/>
          <p:cNvSpPr txBox="1"/>
          <p:nvPr/>
        </p:nvSpPr>
        <p:spPr>
          <a:xfrm>
            <a:off x="2037450" y="1046800"/>
            <a:ext cx="50691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2</a:t>
            </a:r>
            <a:r>
              <a:rPr lang="fr" sz="2400"/>
              <a:t>-</a:t>
            </a:r>
            <a:r>
              <a:rPr lang="fr" sz="1800">
                <a:solidFill>
                  <a:srgbClr val="313030"/>
                </a:solidFill>
                <a:highlight>
                  <a:srgbClr val="FFFFFF"/>
                </a:highlight>
              </a:rPr>
              <a:t>Database Operations</a:t>
            </a:r>
            <a:endParaRPr sz="1800">
              <a:solidFill>
                <a:srgbClr val="31303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</p:txBody>
      </p:sp>
      <p:pic>
        <p:nvPicPr>
          <p:cNvPr id="246" name="Google Shape;2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3500"/>
            <a:ext cx="4904351" cy="32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150" y="1763500"/>
            <a:ext cx="3782451" cy="32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86075" y="3785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Avantages</a:t>
            </a:r>
            <a:r>
              <a:rPr lang="fr"/>
              <a:t> de Pig et MapReduce </a:t>
            </a:r>
            <a:endParaRPr/>
          </a:p>
        </p:txBody>
      </p:sp>
      <p:pic>
        <p:nvPicPr>
          <p:cNvPr id="253" name="Google Shape;2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300"/>
            <a:ext cx="4060549" cy="36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/>
          <p:nvPr>
            <p:ph type="title"/>
          </p:nvPr>
        </p:nvSpPr>
        <p:spPr>
          <a:xfrm>
            <a:off x="398450" y="2174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Possibilités de </a:t>
            </a:r>
            <a:r>
              <a:rPr lang="fr"/>
              <a:t>l'intégration</a:t>
            </a:r>
            <a:r>
              <a:rPr lang="fr"/>
              <a:t> d’autre outils de Hadoop</a:t>
            </a:r>
            <a:endParaRPr/>
          </a:p>
        </p:txBody>
      </p:sp>
      <p:pic>
        <p:nvPicPr>
          <p:cNvPr id="259" name="Google Shape;2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1600"/>
            <a:ext cx="86969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311700" y="4404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Reste à faire</a:t>
            </a:r>
            <a:r>
              <a:rPr lang="fr"/>
              <a:t> </a:t>
            </a:r>
            <a:endParaRPr/>
          </a:p>
        </p:txBody>
      </p:sp>
      <p:sp>
        <p:nvSpPr>
          <p:cNvPr id="265" name="Google Shape;265;p48"/>
          <p:cNvSpPr txBox="1"/>
          <p:nvPr/>
        </p:nvSpPr>
        <p:spPr>
          <a:xfrm>
            <a:off x="904775" y="1945875"/>
            <a:ext cx="7560300" cy="28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</a:t>
            </a:r>
            <a:r>
              <a:rPr lang="fr" sz="2400"/>
              <a:t>C</a:t>
            </a:r>
            <a:r>
              <a:rPr lang="fr" sz="2400"/>
              <a:t>ontinuation de collecte des données de différents formats des trois données (eaux , climat et Sol).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-Configuration de MongoDB connector avec les différents outils de Hadoop.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-Nettoyage et Classification des données selon les inputs demandés.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/>
          <p:nvPr>
            <p:ph type="title"/>
          </p:nvPr>
        </p:nvSpPr>
        <p:spPr>
          <a:xfrm>
            <a:off x="199275" y="380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434343"/>
                </a:solidFill>
              </a:rPr>
              <a:t>Difficultés</a:t>
            </a:r>
            <a:endParaRPr sz="4800">
              <a:solidFill>
                <a:srgbClr val="434343"/>
              </a:solidFill>
            </a:endParaRPr>
          </a:p>
        </p:txBody>
      </p:sp>
      <p:sp>
        <p:nvSpPr>
          <p:cNvPr id="271" name="Google Shape;271;p49"/>
          <p:cNvSpPr txBox="1"/>
          <p:nvPr/>
        </p:nvSpPr>
        <p:spPr>
          <a:xfrm>
            <a:off x="505925" y="1475600"/>
            <a:ext cx="6464400" cy="3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-Collecte des données de différents formats sur une seule zone géographique.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-Problème de liaison entre MongoDB et Cloudera.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-Le test des algorithmes de nettoyage exige beaucoup de temps.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289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800">
                <a:solidFill>
                  <a:srgbClr val="0000FF"/>
                </a:solidFill>
              </a:rPr>
              <a:t>Etat des lieux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64325" y="1297175"/>
            <a:ext cx="7498200" cy="3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AutoNum type="arabicPeriod"/>
            </a:pPr>
            <a:r>
              <a:rPr lang="fr" sz="3000">
                <a:solidFill>
                  <a:srgbClr val="434343"/>
                </a:solidFill>
              </a:rPr>
              <a:t>Présentation des Données :</a:t>
            </a:r>
            <a:endParaRPr sz="30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434343"/>
                </a:solidFill>
              </a:rPr>
              <a:t>1.1. Inputs :</a:t>
            </a:r>
            <a:endParaRPr sz="30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434343"/>
                </a:solidFill>
              </a:rPr>
              <a:t>1.1.1. Climat:</a:t>
            </a:r>
            <a:endParaRPr sz="3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          Le Climat est l’un des données d’entrés nécessaire donc ces données sont les données historiques et des données en temps réel ainsi ces données peuvent </a:t>
            </a:r>
            <a:r>
              <a:rPr lang="fr" sz="1800"/>
              <a:t>être</a:t>
            </a:r>
            <a:r>
              <a:rPr lang="fr" sz="1800"/>
              <a:t> de formats différents comme des images , des documents ou des tableaux (Excel) 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Les données climatiques: Pluviométrie, température (min, max, moy), vitesse et direction du vent, l’ensoleillement , humidité air.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675" y="152400"/>
            <a:ext cx="5809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2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50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800" y="194575"/>
            <a:ext cx="2939325" cy="35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975" y="152400"/>
            <a:ext cx="286705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463750" y="590250"/>
            <a:ext cx="8010300" cy="3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434343"/>
                </a:solidFill>
              </a:rPr>
              <a:t>1.1.2. Eaux :</a:t>
            </a:r>
            <a:endParaRPr sz="3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eau est l’un des données d’entrées(historique et en temps réel) et  se divise en deux catégories 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-eaux superficiels (Barrages ) 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-eaux souterraines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ces données peuvent </a:t>
            </a:r>
            <a:r>
              <a:rPr lang="fr" sz="2400"/>
              <a:t>être</a:t>
            </a:r>
            <a:r>
              <a:rPr lang="fr" sz="2400"/>
              <a:t> aussi de différents formats (documents , image , tableaux …) 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