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9" r:id="rId21"/>
    <p:sldId id="280" r:id="rId22"/>
    <p:sldId id="281" r:id="rId23"/>
    <p:sldId id="282" r:id="rId24"/>
    <p:sldId id="283" r:id="rId25"/>
    <p:sldId id="284" r:id="rId26"/>
    <p:sldId id="285" r:id="rId27"/>
    <p:sldId id="286" r:id="rId28"/>
    <p:sldId id="275" r:id="rId29"/>
    <p:sldId id="276" r:id="rId30"/>
    <p:sldId id="277" r:id="rId31"/>
    <p:sldId id="278" r:id="rId3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729253b264_8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729253b264_8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729253b264_8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729253b264_8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729253b264_8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729253b264_8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729253b264_8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729253b264_8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729253b264_8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729253b264_8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29253b264_8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29253b264_8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729253b264_8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729253b264_8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729253b264_8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729253b264_8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729253b264_8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729253b264_8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729253b264_8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729253b264_8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729253b264_9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729253b264_9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729253b264_8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729253b264_8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729253b264_9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729253b264_9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729253b264_9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729253b264_9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729253b264_9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729253b264_9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729253b264_7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729253b264_7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29253b264_7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29253b264_7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729253b264_7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729253b264_7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29253b264_7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29253b264_7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729253b264_9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729253b264_9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729253b264_7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729253b264_7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729253b264_8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729253b264_8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628650" y="1369219"/>
            <a:ext cx="3886200" cy="326350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4629150" y="1369219"/>
            <a:ext cx="3886200" cy="326350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Date Placeholder 4"/>
          <p:cNvSpPr>
            <a:spLocks noGrp="1"/>
          </p:cNvSpPr>
          <p:nvPr>
            <p:ph type="dt" sz="half" idx="10"/>
          </p:nvPr>
        </p:nvSpPr>
        <p:spPr>
          <a:xfrm>
            <a:off x="628650" y="4767263"/>
            <a:ext cx="2057400" cy="273844"/>
          </a:xfrm>
          <a:prstGeom prst="rect">
            <a:avLst/>
          </a:prstGeom>
        </p:spPr>
        <p:txBody>
          <a:bodyPr lIns="68580" tIns="34290" rIns="68580" bIns="34290"/>
          <a:lstStyle/>
          <a:p>
            <a:fld id="{029B3C6D-A7ED-4CFA-AA34-6ABB56055912}" type="datetimeFigureOut">
              <a:rPr lang="fr-FR" smtClean="0"/>
              <a:pPr/>
              <a:t>02/04/2020</a:t>
            </a:fld>
            <a:endParaRPr lang="fr-FR"/>
          </a:p>
        </p:txBody>
      </p:sp>
      <p:sp>
        <p:nvSpPr>
          <p:cNvPr id="6" name="Footer Placeholder 5"/>
          <p:cNvSpPr>
            <a:spLocks noGrp="1"/>
          </p:cNvSpPr>
          <p:nvPr>
            <p:ph type="ftr" sz="quarter" idx="11"/>
          </p:nvPr>
        </p:nvSpPr>
        <p:spPr>
          <a:xfrm>
            <a:off x="3028950" y="4767263"/>
            <a:ext cx="3086100" cy="273844"/>
          </a:xfrm>
          <a:prstGeom prst="rect">
            <a:avLst/>
          </a:prstGeom>
        </p:spPr>
        <p:txBody>
          <a:bodyPr lIns="68580" tIns="34290" rIns="68580" bIns="34290"/>
          <a:lstStyle/>
          <a:p>
            <a:endParaRPr lang="fr-FR"/>
          </a:p>
        </p:txBody>
      </p:sp>
      <p:sp>
        <p:nvSpPr>
          <p:cNvPr id="7" name="Slide Number Placeholder 6"/>
          <p:cNvSpPr>
            <a:spLocks noGrp="1"/>
          </p:cNvSpPr>
          <p:nvPr>
            <p:ph type="sldNum" sz="quarter" idx="12"/>
          </p:nvPr>
        </p:nvSpPr>
        <p:spPr/>
        <p:txBody>
          <a:bodyPr/>
          <a:lstStyle/>
          <a:p>
            <a:fld id="{E586C7C3-F4D4-42CD-965D-0E42F9A37525}" type="slidenum">
              <a:rPr lang="fr-FR" smtClean="0"/>
              <a:pPr/>
              <a:t>‹N°›</a:t>
            </a:fld>
            <a:endParaRPr lang="fr-FR"/>
          </a:p>
        </p:txBody>
      </p:sp>
    </p:spTree>
    <p:extLst>
      <p:ext uri="{BB962C8B-B14F-4D97-AF65-F5344CB8AC3E}">
        <p14:creationId xmlns:p14="http://schemas.microsoft.com/office/powerpoint/2010/main" xmlns="" val="36455316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a:xfrm>
            <a:off x="628650" y="4767263"/>
            <a:ext cx="2057400" cy="273844"/>
          </a:xfrm>
          <a:prstGeom prst="rect">
            <a:avLst/>
          </a:prstGeom>
        </p:spPr>
        <p:txBody>
          <a:bodyPr lIns="68580" tIns="34290" rIns="68580" bIns="34290"/>
          <a:lstStyle/>
          <a:p>
            <a:fld id="{029B3C6D-A7ED-4CFA-AA34-6ABB56055912}" type="datetimeFigureOut">
              <a:rPr lang="fr-FR" smtClean="0"/>
              <a:pPr/>
              <a:t>02/04/2020</a:t>
            </a:fld>
            <a:endParaRPr lang="fr-FR"/>
          </a:p>
        </p:txBody>
      </p:sp>
      <p:sp>
        <p:nvSpPr>
          <p:cNvPr id="5" name="Footer Placeholder 4"/>
          <p:cNvSpPr>
            <a:spLocks noGrp="1"/>
          </p:cNvSpPr>
          <p:nvPr>
            <p:ph type="ftr" sz="quarter" idx="11"/>
          </p:nvPr>
        </p:nvSpPr>
        <p:spPr>
          <a:xfrm>
            <a:off x="3028950" y="4767263"/>
            <a:ext cx="3086100" cy="273844"/>
          </a:xfrm>
          <a:prstGeom prst="rect">
            <a:avLst/>
          </a:prstGeom>
        </p:spPr>
        <p:txBody>
          <a:bodyPr lIns="68580" tIns="34290" rIns="68580" bIns="34290"/>
          <a:lstStyle/>
          <a:p>
            <a:endParaRPr lang="fr-FR"/>
          </a:p>
        </p:txBody>
      </p:sp>
      <p:sp>
        <p:nvSpPr>
          <p:cNvPr id="6" name="Slide Number Placeholder 5"/>
          <p:cNvSpPr>
            <a:spLocks noGrp="1"/>
          </p:cNvSpPr>
          <p:nvPr>
            <p:ph type="sldNum" sz="quarter" idx="12"/>
          </p:nvPr>
        </p:nvSpPr>
        <p:spPr/>
        <p:txBody>
          <a:bodyPr/>
          <a:lstStyle/>
          <a:p>
            <a:fld id="{E586C7C3-F4D4-42CD-965D-0E42F9A37525}" type="slidenum">
              <a:rPr lang="fr-FR" smtClean="0"/>
              <a:pPr/>
              <a:t>‹N°›</a:t>
            </a:fld>
            <a:endParaRPr lang="fr-FR"/>
          </a:p>
        </p:txBody>
      </p:sp>
    </p:spTree>
    <p:extLst>
      <p:ext uri="{BB962C8B-B14F-4D97-AF65-F5344CB8AC3E}">
        <p14:creationId xmlns:p14="http://schemas.microsoft.com/office/powerpoint/2010/main" xmlns="" val="3043132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fr-FR"/>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smtClean="0"/>
              <a:t>Edit Master text styles</a:t>
            </a:r>
          </a:p>
        </p:txBody>
      </p:sp>
      <p:sp>
        <p:nvSpPr>
          <p:cNvPr id="5" name="Date Placeholder 4"/>
          <p:cNvSpPr>
            <a:spLocks noGrp="1"/>
          </p:cNvSpPr>
          <p:nvPr>
            <p:ph type="dt" sz="half" idx="10"/>
          </p:nvPr>
        </p:nvSpPr>
        <p:spPr>
          <a:xfrm>
            <a:off x="628650" y="4767263"/>
            <a:ext cx="2057400" cy="273844"/>
          </a:xfrm>
          <a:prstGeom prst="rect">
            <a:avLst/>
          </a:prstGeom>
        </p:spPr>
        <p:txBody>
          <a:bodyPr lIns="68580" tIns="34290" rIns="68580" bIns="34290"/>
          <a:lstStyle/>
          <a:p>
            <a:fld id="{029B3C6D-A7ED-4CFA-AA34-6ABB56055912}" type="datetimeFigureOut">
              <a:rPr lang="fr-FR" smtClean="0"/>
              <a:pPr/>
              <a:t>02/04/2020</a:t>
            </a:fld>
            <a:endParaRPr lang="fr-FR"/>
          </a:p>
        </p:txBody>
      </p:sp>
      <p:sp>
        <p:nvSpPr>
          <p:cNvPr id="6" name="Footer Placeholder 5"/>
          <p:cNvSpPr>
            <a:spLocks noGrp="1"/>
          </p:cNvSpPr>
          <p:nvPr>
            <p:ph type="ftr" sz="quarter" idx="11"/>
          </p:nvPr>
        </p:nvSpPr>
        <p:spPr>
          <a:xfrm>
            <a:off x="3028950" y="4767263"/>
            <a:ext cx="3086100" cy="273844"/>
          </a:xfrm>
          <a:prstGeom prst="rect">
            <a:avLst/>
          </a:prstGeom>
        </p:spPr>
        <p:txBody>
          <a:bodyPr lIns="68580" tIns="34290" rIns="68580" bIns="34290"/>
          <a:lstStyle/>
          <a:p>
            <a:endParaRPr lang="fr-FR"/>
          </a:p>
        </p:txBody>
      </p:sp>
      <p:sp>
        <p:nvSpPr>
          <p:cNvPr id="7" name="Slide Number Placeholder 6"/>
          <p:cNvSpPr>
            <a:spLocks noGrp="1"/>
          </p:cNvSpPr>
          <p:nvPr>
            <p:ph type="sldNum" sz="quarter" idx="12"/>
          </p:nvPr>
        </p:nvSpPr>
        <p:spPr/>
        <p:txBody>
          <a:bodyPr/>
          <a:lstStyle/>
          <a:p>
            <a:fld id="{E586C7C3-F4D4-42CD-965D-0E42F9A37525}" type="slidenum">
              <a:rPr lang="fr-FR" smtClean="0"/>
              <a:pPr/>
              <a:t>‹N°›</a:t>
            </a:fld>
            <a:endParaRPr lang="fr-FR"/>
          </a:p>
        </p:txBody>
      </p:sp>
    </p:spTree>
    <p:extLst>
      <p:ext uri="{BB962C8B-B14F-4D97-AF65-F5344CB8AC3E}">
        <p14:creationId xmlns:p14="http://schemas.microsoft.com/office/powerpoint/2010/main" xmlns="" val="613301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www.guru99.com/hive-metastore-configuration-mysql.htm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hyperlink" Target="https://fr.wikipedia.org/wiki/JavaScript" TargetMode="Externa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76225" y="639075"/>
            <a:ext cx="8520600" cy="1179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 sz="4950">
                <a:solidFill>
                  <a:srgbClr val="0000FF"/>
                </a:solidFill>
              </a:rPr>
              <a:t>Projet : Hydric FORECAST</a:t>
            </a:r>
            <a:endParaRPr>
              <a:solidFill>
                <a:srgbClr val="0000FF"/>
              </a:solidFill>
            </a:endParaRPr>
          </a:p>
        </p:txBody>
      </p:sp>
      <p:sp>
        <p:nvSpPr>
          <p:cNvPr id="55" name="Google Shape;55;p13"/>
          <p:cNvSpPr txBox="1">
            <a:spLocks noGrp="1"/>
          </p:cNvSpPr>
          <p:nvPr>
            <p:ph type="subTitle" idx="1"/>
          </p:nvPr>
        </p:nvSpPr>
        <p:spPr>
          <a:xfrm>
            <a:off x="311700" y="1818075"/>
            <a:ext cx="8520600" cy="292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 sz="2150">
                <a:solidFill>
                  <a:srgbClr val="FF0000"/>
                </a:solidFill>
              </a:rPr>
              <a:t>Groupe 2 :</a:t>
            </a:r>
            <a:endParaRPr sz="2150">
              <a:solidFill>
                <a:srgbClr val="FF0000"/>
              </a:solidFill>
            </a:endParaRPr>
          </a:p>
          <a:p>
            <a:pPr marL="0" lvl="0" indent="0" algn="l" rtl="0">
              <a:spcBef>
                <a:spcPts val="0"/>
              </a:spcBef>
              <a:spcAft>
                <a:spcPts val="0"/>
              </a:spcAft>
              <a:buClr>
                <a:schemeClr val="dk1"/>
              </a:buClr>
              <a:buSzPts val="1100"/>
              <a:buFont typeface="Arial"/>
              <a:buNone/>
            </a:pPr>
            <a:r>
              <a:rPr lang="fr" sz="2050">
                <a:solidFill>
                  <a:schemeClr val="dk1"/>
                </a:solidFill>
              </a:rPr>
              <a:t>Barkaoui Chaker</a:t>
            </a:r>
            <a:endParaRPr sz="2050">
              <a:solidFill>
                <a:schemeClr val="dk1"/>
              </a:solidFill>
            </a:endParaRPr>
          </a:p>
          <a:p>
            <a:pPr marL="0" lvl="0" indent="0" algn="l" rtl="0">
              <a:spcBef>
                <a:spcPts val="0"/>
              </a:spcBef>
              <a:spcAft>
                <a:spcPts val="0"/>
              </a:spcAft>
              <a:buClr>
                <a:schemeClr val="dk1"/>
              </a:buClr>
              <a:buSzPts val="1100"/>
              <a:buFont typeface="Arial"/>
              <a:buNone/>
            </a:pPr>
            <a:r>
              <a:rPr lang="fr" sz="2050">
                <a:solidFill>
                  <a:schemeClr val="dk1"/>
                </a:solidFill>
              </a:rPr>
              <a:t>Gaidi Lamjed</a:t>
            </a:r>
            <a:endParaRPr sz="2050">
              <a:solidFill>
                <a:schemeClr val="dk1"/>
              </a:solidFill>
            </a:endParaRPr>
          </a:p>
          <a:p>
            <a:pPr marL="0" lvl="0" indent="0" algn="l" rtl="0">
              <a:spcBef>
                <a:spcPts val="0"/>
              </a:spcBef>
              <a:spcAft>
                <a:spcPts val="0"/>
              </a:spcAft>
              <a:buNone/>
            </a:pPr>
            <a:r>
              <a:rPr lang="fr" sz="2050">
                <a:solidFill>
                  <a:schemeClr val="dk1"/>
                </a:solidFill>
              </a:rPr>
              <a:t>Horchi Abla</a:t>
            </a:r>
            <a:endParaRPr sz="2050">
              <a:solidFill>
                <a:schemeClr val="dk1"/>
              </a:solidFill>
            </a:endParaRPr>
          </a:p>
          <a:p>
            <a:pPr marL="0" lvl="0" indent="0" algn="ctr" rtl="0">
              <a:spcBef>
                <a:spcPts val="0"/>
              </a:spcBef>
              <a:spcAft>
                <a:spcPts val="0"/>
              </a:spcAft>
              <a:buNone/>
            </a:pPr>
            <a:endParaRPr sz="2050">
              <a:solidFill>
                <a:schemeClr val="dk1"/>
              </a:solidFill>
            </a:endParaRPr>
          </a:p>
          <a:p>
            <a:pPr marL="0" lvl="0" indent="0" algn="l" rtl="0">
              <a:spcBef>
                <a:spcPts val="0"/>
              </a:spcBef>
              <a:spcAft>
                <a:spcPts val="0"/>
              </a:spcAft>
              <a:buNone/>
            </a:pPr>
            <a:r>
              <a:rPr lang="fr" sz="2050">
                <a:solidFill>
                  <a:schemeClr val="dk1"/>
                </a:solidFill>
              </a:rPr>
              <a:t>                                                      </a:t>
            </a:r>
            <a:r>
              <a:rPr lang="fr" sz="1800">
                <a:solidFill>
                  <a:schemeClr val="dk1"/>
                </a:solidFill>
              </a:rPr>
              <a:t> </a:t>
            </a:r>
            <a:r>
              <a:rPr lang="fr" sz="1800">
                <a:solidFill>
                  <a:srgbClr val="FF0000"/>
                </a:solidFill>
              </a:rPr>
              <a:t>Encadré par  :</a:t>
            </a:r>
            <a:endParaRPr sz="1800">
              <a:solidFill>
                <a:srgbClr val="FF0000"/>
              </a:solidFill>
            </a:endParaRPr>
          </a:p>
          <a:p>
            <a:pPr marL="0" lvl="0" indent="0" algn="l" rtl="0">
              <a:spcBef>
                <a:spcPts val="0"/>
              </a:spcBef>
              <a:spcAft>
                <a:spcPts val="0"/>
              </a:spcAft>
              <a:buNone/>
            </a:pPr>
            <a:r>
              <a:rPr lang="fr" sz="1800">
                <a:solidFill>
                  <a:schemeClr val="dk1"/>
                </a:solidFill>
              </a:rPr>
              <a:t>                                                                Mr BEN BHAHIM Ali</a:t>
            </a:r>
            <a:endParaRPr sz="1800">
              <a:solidFill>
                <a:schemeClr val="dk1"/>
              </a:solidFill>
            </a:endParaRPr>
          </a:p>
          <a:p>
            <a:pPr marL="0" lvl="0" indent="0" algn="l" rtl="0">
              <a:spcBef>
                <a:spcPts val="0"/>
              </a:spcBef>
              <a:spcAft>
                <a:spcPts val="0"/>
              </a:spcAft>
              <a:buNone/>
            </a:pPr>
            <a:r>
              <a:rPr lang="fr" sz="1800">
                <a:solidFill>
                  <a:schemeClr val="dk1"/>
                </a:solidFill>
              </a:rPr>
              <a:t>                                                                Mme BEN LETAIFA Asma</a:t>
            </a:r>
            <a:endParaRPr sz="1800">
              <a:solidFill>
                <a:schemeClr val="dk1"/>
              </a:solidFill>
            </a:endParaRPr>
          </a:p>
          <a:p>
            <a:pPr marL="0" lvl="0" indent="0" algn="l" rtl="0">
              <a:spcBef>
                <a:spcPts val="0"/>
              </a:spcBef>
              <a:spcAft>
                <a:spcPts val="0"/>
              </a:spcAft>
              <a:buClr>
                <a:schemeClr val="dk1"/>
              </a:buClr>
              <a:buSzPts val="1100"/>
              <a:buFont typeface="Arial"/>
              <a:buNone/>
            </a:pPr>
            <a:r>
              <a:rPr lang="fr" sz="2050">
                <a:solidFill>
                  <a:schemeClr val="dk1"/>
                </a:solidFill>
              </a:rPr>
              <a:t>     </a:t>
            </a:r>
            <a:endParaRPr sz="2050">
              <a:solidFill>
                <a:schemeClr val="dk1"/>
              </a:solidFill>
            </a:endParaRPr>
          </a:p>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2"/>
          <p:cNvSpPr txBox="1">
            <a:spLocks noGrp="1"/>
          </p:cNvSpPr>
          <p:nvPr>
            <p:ph type="title"/>
          </p:nvPr>
        </p:nvSpPr>
        <p:spPr>
          <a:xfrm>
            <a:off x="187750" y="130650"/>
            <a:ext cx="8520600" cy="65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a:t>Les inputs du  Modflow</a:t>
            </a:r>
            <a:endParaRPr/>
          </a:p>
        </p:txBody>
      </p:sp>
      <p:pic>
        <p:nvPicPr>
          <p:cNvPr id="105" name="Google Shape;105;p22"/>
          <p:cNvPicPr preferRelativeResize="0"/>
          <p:nvPr/>
        </p:nvPicPr>
        <p:blipFill>
          <a:blip r:embed="rId3">
            <a:alphaModFix/>
          </a:blip>
          <a:stretch>
            <a:fillRect/>
          </a:stretch>
        </p:blipFill>
        <p:spPr>
          <a:xfrm>
            <a:off x="152400" y="855175"/>
            <a:ext cx="8920000" cy="4135926"/>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23"/>
          <p:cNvPicPr preferRelativeResize="0"/>
          <p:nvPr/>
        </p:nvPicPr>
        <p:blipFill>
          <a:blip r:embed="rId3">
            <a:alphaModFix/>
          </a:blip>
          <a:stretch>
            <a:fillRect/>
          </a:stretch>
        </p:blipFill>
        <p:spPr>
          <a:xfrm>
            <a:off x="152400" y="756025"/>
            <a:ext cx="8372874" cy="4235075"/>
          </a:xfrm>
          <a:prstGeom prst="rect">
            <a:avLst/>
          </a:prstGeom>
          <a:noFill/>
          <a:ln>
            <a:noFill/>
          </a:ln>
        </p:spPr>
      </p:pic>
      <p:sp>
        <p:nvSpPr>
          <p:cNvPr id="111" name="Google Shape;111;p23"/>
          <p:cNvSpPr txBox="1"/>
          <p:nvPr/>
        </p:nvSpPr>
        <p:spPr>
          <a:xfrm>
            <a:off x="223100" y="99150"/>
            <a:ext cx="8737800" cy="594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b="1"/>
              <a:t>Solution trouvé pour collecter les données :lire,nettoyer,stocker et organiser les différents fichiers inputs de Modflow</a:t>
            </a:r>
            <a:endParaRPr b="1"/>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4"/>
          <p:cNvSpPr txBox="1">
            <a:spLocks noGrp="1"/>
          </p:cNvSpPr>
          <p:nvPr>
            <p:ph type="title"/>
          </p:nvPr>
        </p:nvSpPr>
        <p:spPr>
          <a:xfrm>
            <a:off x="311700" y="161125"/>
            <a:ext cx="8520600" cy="688800"/>
          </a:xfrm>
          <a:prstGeom prst="rect">
            <a:avLst/>
          </a:prstGeom>
        </p:spPr>
        <p:txBody>
          <a:bodyPr spcFirstLastPara="1" wrap="square" lIns="91425" tIns="91425" rIns="91425" bIns="91425" anchor="ctr" anchorCtr="0">
            <a:noAutofit/>
          </a:bodyPr>
          <a:lstStyle/>
          <a:p>
            <a:pPr marL="0" lvl="0" indent="0" algn="ctr" rtl="0">
              <a:lnSpc>
                <a:spcPct val="115000"/>
              </a:lnSpc>
              <a:spcBef>
                <a:spcPts val="2400"/>
              </a:spcBef>
              <a:spcAft>
                <a:spcPts val="0"/>
              </a:spcAft>
              <a:buClr>
                <a:schemeClr val="dk1"/>
              </a:buClr>
              <a:buSzPts val="1100"/>
              <a:buFont typeface="Arial"/>
              <a:buNone/>
            </a:pPr>
            <a:r>
              <a:rPr lang="fr" sz="2300" b="1">
                <a:solidFill>
                  <a:srgbClr val="222222"/>
                </a:solidFill>
                <a:highlight>
                  <a:srgbClr val="FFFFFF"/>
                </a:highlight>
              </a:rPr>
              <a:t>HIVE Metastore Configuration with MYSQL</a:t>
            </a:r>
            <a:endParaRPr sz="2300" b="1">
              <a:solidFill>
                <a:srgbClr val="222222"/>
              </a:solidFill>
              <a:highlight>
                <a:srgbClr val="FFFFFF"/>
              </a:highlight>
            </a:endParaRPr>
          </a:p>
          <a:p>
            <a:pPr marL="0" lvl="0" indent="0" algn="ctr" rtl="0">
              <a:spcBef>
                <a:spcPts val="600"/>
              </a:spcBef>
              <a:spcAft>
                <a:spcPts val="0"/>
              </a:spcAft>
              <a:buNone/>
            </a:pPr>
            <a:endParaRPr/>
          </a:p>
        </p:txBody>
      </p:sp>
      <p:pic>
        <p:nvPicPr>
          <p:cNvPr id="117" name="Google Shape;117;p24"/>
          <p:cNvPicPr preferRelativeResize="0"/>
          <p:nvPr/>
        </p:nvPicPr>
        <p:blipFill>
          <a:blip r:embed="rId3">
            <a:alphaModFix/>
          </a:blip>
          <a:stretch>
            <a:fillRect/>
          </a:stretch>
        </p:blipFill>
        <p:spPr>
          <a:xfrm>
            <a:off x="152400" y="1002325"/>
            <a:ext cx="7896225" cy="3286125"/>
          </a:xfrm>
          <a:prstGeom prst="rect">
            <a:avLst/>
          </a:prstGeom>
          <a:noFill/>
          <a:ln>
            <a:noFill/>
          </a:ln>
        </p:spPr>
      </p:pic>
      <p:sp>
        <p:nvSpPr>
          <p:cNvPr id="118" name="Google Shape;118;p24"/>
          <p:cNvSpPr txBox="1"/>
          <p:nvPr/>
        </p:nvSpPr>
        <p:spPr>
          <a:xfrm>
            <a:off x="1450100" y="4444025"/>
            <a:ext cx="6321000" cy="40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a:t>Source code:</a:t>
            </a:r>
            <a:r>
              <a:rPr lang="fr" sz="1100" u="sng">
                <a:solidFill>
                  <a:schemeClr val="hlink"/>
                </a:solidFill>
                <a:hlinkClick r:id="rId4"/>
              </a:rPr>
              <a:t>https://www.guru99.com/hive-metastore-configuration-mysql.html</a:t>
            </a:r>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123" name="Google Shape;123;p25"/>
          <p:cNvPicPr preferRelativeResize="0"/>
          <p:nvPr/>
        </p:nvPicPr>
        <p:blipFill>
          <a:blip r:embed="rId3">
            <a:alphaModFix/>
          </a:blip>
          <a:stretch>
            <a:fillRect/>
          </a:stretch>
        </p:blipFill>
        <p:spPr>
          <a:xfrm>
            <a:off x="523875" y="954325"/>
            <a:ext cx="8096250" cy="3589550"/>
          </a:xfrm>
          <a:prstGeom prst="rect">
            <a:avLst/>
          </a:prstGeom>
          <a:noFill/>
          <a:ln>
            <a:noFill/>
          </a:ln>
        </p:spPr>
      </p:pic>
      <p:sp>
        <p:nvSpPr>
          <p:cNvPr id="124" name="Google Shape;124;p25"/>
          <p:cNvSpPr txBox="1"/>
          <p:nvPr/>
        </p:nvSpPr>
        <p:spPr>
          <a:xfrm>
            <a:off x="892375" y="297450"/>
            <a:ext cx="7485900" cy="50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2400"/>
              <a:t>Organisation du sata dans la base de donnée:</a:t>
            </a:r>
            <a:endParaRPr sz="240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6"/>
          <p:cNvSpPr txBox="1">
            <a:spLocks noGrp="1"/>
          </p:cNvSpPr>
          <p:nvPr>
            <p:ph type="ctrTitle"/>
          </p:nvPr>
        </p:nvSpPr>
        <p:spPr>
          <a:xfrm>
            <a:off x="311700" y="347975"/>
            <a:ext cx="8520600" cy="854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 sz="3600">
                <a:solidFill>
                  <a:srgbClr val="0000FF"/>
                </a:solidFill>
              </a:rPr>
              <a:t> A quoi ça sert Modflow?</a:t>
            </a:r>
            <a:endParaRPr sz="3600">
              <a:solidFill>
                <a:srgbClr val="0000FF"/>
              </a:solidFill>
            </a:endParaRPr>
          </a:p>
        </p:txBody>
      </p:sp>
      <p:sp>
        <p:nvSpPr>
          <p:cNvPr id="130" name="Google Shape;130;p26"/>
          <p:cNvSpPr txBox="1"/>
          <p:nvPr/>
        </p:nvSpPr>
        <p:spPr>
          <a:xfrm>
            <a:off x="557725" y="1536850"/>
            <a:ext cx="8043600" cy="311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800"/>
              <a:t>*</a:t>
            </a:r>
            <a:r>
              <a:rPr lang="fr" sz="1800">
                <a:highlight>
                  <a:srgbClr val="F8F9FA"/>
                </a:highlight>
              </a:rPr>
              <a:t>MODFLOW est le modèle hydrologique modulaire de l'USGS. MODFLOW est considéré comme une norme internationale pour la simulation et la prévision des conditions des eaux souterraines et des interactions entre les eaux souterraines et les eaux de surface. </a:t>
            </a:r>
            <a:endParaRPr sz="1800">
              <a:highlight>
                <a:srgbClr val="F8F9FA"/>
              </a:highlight>
            </a:endParaRPr>
          </a:p>
          <a:p>
            <a:pPr marL="0" lvl="0" indent="0" algn="l" rtl="0">
              <a:spcBef>
                <a:spcPts val="0"/>
              </a:spcBef>
              <a:spcAft>
                <a:spcPts val="0"/>
              </a:spcAft>
              <a:buNone/>
            </a:pPr>
            <a:endParaRPr sz="1800">
              <a:highlight>
                <a:srgbClr val="F8F9FA"/>
              </a:highlight>
            </a:endParaRPr>
          </a:p>
          <a:p>
            <a:pPr marL="0" lvl="0" indent="0" algn="l" rtl="0">
              <a:spcBef>
                <a:spcPts val="0"/>
              </a:spcBef>
              <a:spcAft>
                <a:spcPts val="0"/>
              </a:spcAft>
              <a:buNone/>
            </a:pPr>
            <a:r>
              <a:rPr lang="fr" sz="1800">
                <a:highlight>
                  <a:srgbClr val="FFFFFF"/>
                </a:highlight>
              </a:rPr>
              <a:t>*L’utilisation de </a:t>
            </a:r>
            <a:r>
              <a:rPr lang="fr" sz="1800">
                <a:highlight>
                  <a:srgbClr val="F8F9FA"/>
                </a:highlight>
              </a:rPr>
              <a:t>FloPy : un package Python pour créer, exécuter et post-traiter des modèles basés sur MODFLOW.</a:t>
            </a:r>
            <a:endParaRPr sz="1800">
              <a:highlight>
                <a:srgbClr val="F8F9FA"/>
              </a:highlight>
            </a:endParaRPr>
          </a:p>
          <a:p>
            <a:pPr marL="0" lvl="0" indent="0" algn="l" rtl="0">
              <a:spcBef>
                <a:spcPts val="0"/>
              </a:spcBef>
              <a:spcAft>
                <a:spcPts val="0"/>
              </a:spcAft>
              <a:buNone/>
            </a:pPr>
            <a:endParaRPr sz="1800">
              <a:solidFill>
                <a:srgbClr val="333333"/>
              </a:solidFill>
              <a:highlight>
                <a:srgbClr val="FFFFFF"/>
              </a:highligh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p27"/>
          <p:cNvPicPr preferRelativeResize="0"/>
          <p:nvPr/>
        </p:nvPicPr>
        <p:blipFill>
          <a:blip r:embed="rId3">
            <a:alphaModFix/>
          </a:blip>
          <a:stretch>
            <a:fillRect/>
          </a:stretch>
        </p:blipFill>
        <p:spPr>
          <a:xfrm>
            <a:off x="152400" y="152400"/>
            <a:ext cx="8271562" cy="4838700"/>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8"/>
          <p:cNvSpPr txBox="1">
            <a:spLocks noGrp="1"/>
          </p:cNvSpPr>
          <p:nvPr>
            <p:ph type="ctrTitle"/>
          </p:nvPr>
        </p:nvSpPr>
        <p:spPr>
          <a:xfrm>
            <a:off x="249750" y="75300"/>
            <a:ext cx="8520600" cy="556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 sz="2400">
                <a:solidFill>
                  <a:srgbClr val="0000FF"/>
                </a:solidFill>
              </a:rPr>
              <a:t> le code source du modèle Modflow en python</a:t>
            </a:r>
            <a:endParaRPr sz="2400">
              <a:solidFill>
                <a:srgbClr val="0000FF"/>
              </a:solidFill>
            </a:endParaRPr>
          </a:p>
        </p:txBody>
      </p:sp>
      <p:sp>
        <p:nvSpPr>
          <p:cNvPr id="141" name="Google Shape;141;p28"/>
          <p:cNvSpPr txBox="1"/>
          <p:nvPr/>
        </p:nvSpPr>
        <p:spPr>
          <a:xfrm>
            <a:off x="111550" y="718850"/>
            <a:ext cx="8787300" cy="433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fr">
                <a:solidFill>
                  <a:srgbClr val="FF0000"/>
                </a:solidFill>
              </a:rPr>
              <a:t>import os</a:t>
            </a:r>
            <a:endParaRPr>
              <a:solidFill>
                <a:srgbClr val="FF0000"/>
              </a:solidFill>
            </a:endParaRPr>
          </a:p>
          <a:p>
            <a:pPr marL="0" lvl="0" indent="0" algn="l" rtl="0">
              <a:spcBef>
                <a:spcPts val="0"/>
              </a:spcBef>
              <a:spcAft>
                <a:spcPts val="0"/>
              </a:spcAft>
              <a:buClr>
                <a:schemeClr val="dk1"/>
              </a:buClr>
              <a:buSzPts val="1100"/>
              <a:buFont typeface="Arial"/>
              <a:buNone/>
            </a:pPr>
            <a:r>
              <a:rPr lang="fr">
                <a:solidFill>
                  <a:srgbClr val="FF0000"/>
                </a:solidFill>
              </a:rPr>
              <a:t>import numpy as np</a:t>
            </a:r>
            <a:endParaRPr>
              <a:solidFill>
                <a:srgbClr val="FF0000"/>
              </a:solidFill>
            </a:endParaRPr>
          </a:p>
          <a:p>
            <a:pPr marL="0" lvl="0" indent="0" algn="l" rtl="0">
              <a:spcBef>
                <a:spcPts val="0"/>
              </a:spcBef>
              <a:spcAft>
                <a:spcPts val="0"/>
              </a:spcAft>
              <a:buClr>
                <a:schemeClr val="dk1"/>
              </a:buClr>
              <a:buSzPts val="1100"/>
              <a:buFont typeface="Arial"/>
              <a:buNone/>
            </a:pPr>
            <a:r>
              <a:rPr lang="fr">
                <a:solidFill>
                  <a:srgbClr val="FF0000"/>
                </a:solidFill>
              </a:rPr>
              <a:t>import matplotlib.pyplot as plt</a:t>
            </a:r>
            <a:endParaRPr>
              <a:solidFill>
                <a:srgbClr val="FF0000"/>
              </a:solidFill>
            </a:endParaRPr>
          </a:p>
          <a:p>
            <a:pPr marL="0" lvl="0" indent="0" algn="l" rtl="0">
              <a:spcBef>
                <a:spcPts val="0"/>
              </a:spcBef>
              <a:spcAft>
                <a:spcPts val="0"/>
              </a:spcAft>
              <a:buClr>
                <a:schemeClr val="dk1"/>
              </a:buClr>
              <a:buSzPts val="1100"/>
              <a:buFont typeface="Arial"/>
              <a:buNone/>
            </a:pPr>
            <a:r>
              <a:rPr lang="fr">
                <a:solidFill>
                  <a:srgbClr val="FF0000"/>
                </a:solidFill>
              </a:rPr>
              <a:t>import flopy.modflow as fpm</a:t>
            </a:r>
            <a:endParaRPr>
              <a:solidFill>
                <a:srgbClr val="FF0000"/>
              </a:solidFill>
            </a:endParaRPr>
          </a:p>
          <a:p>
            <a:pPr marL="0" lvl="0" indent="0" algn="l" rtl="0">
              <a:spcBef>
                <a:spcPts val="0"/>
              </a:spcBef>
              <a:spcAft>
                <a:spcPts val="0"/>
              </a:spcAft>
              <a:buClr>
                <a:schemeClr val="dk1"/>
              </a:buClr>
              <a:buSzPts val="1100"/>
              <a:buFont typeface="Arial"/>
              <a:buNone/>
            </a:pPr>
            <a:r>
              <a:rPr lang="fr">
                <a:solidFill>
                  <a:srgbClr val="FF0000"/>
                </a:solidFill>
              </a:rPr>
              <a:t>import flopy.utils as fpu</a:t>
            </a:r>
            <a:endParaRPr>
              <a:solidFill>
                <a:srgbClr val="FF0000"/>
              </a:solidFill>
            </a:endParaRPr>
          </a:p>
          <a:p>
            <a:pPr marL="0" lvl="0" indent="0" algn="l" rtl="0">
              <a:spcBef>
                <a:spcPts val="0"/>
              </a:spcBef>
              <a:spcAft>
                <a:spcPts val="0"/>
              </a:spcAft>
              <a:buNone/>
            </a:pPr>
            <a:r>
              <a:rPr lang="fr">
                <a:solidFill>
                  <a:srgbClr val="00FF00"/>
                </a:solidFill>
              </a:rPr>
              <a:t>#Définition du modèle:</a:t>
            </a:r>
            <a:endParaRPr>
              <a:solidFill>
                <a:srgbClr val="00FF00"/>
              </a:solidFill>
            </a:endParaRPr>
          </a:p>
          <a:p>
            <a:pPr marL="0" lvl="0" indent="0" algn="l" rtl="0">
              <a:spcBef>
                <a:spcPts val="0"/>
              </a:spcBef>
              <a:spcAft>
                <a:spcPts val="0"/>
              </a:spcAft>
              <a:buNone/>
            </a:pPr>
            <a:r>
              <a:rPr lang="fr">
                <a:solidFill>
                  <a:srgbClr val="00FF00"/>
                </a:solidFill>
              </a:rPr>
              <a:t>model=fpm.Modflow(modelname='gwexample',exe_name='C:/Users/asus/Desktop/P2M/win64/mf2005.exe')</a:t>
            </a:r>
            <a:endParaRPr>
              <a:solidFill>
                <a:srgbClr val="0000FF"/>
              </a:solidFill>
            </a:endParaRPr>
          </a:p>
          <a:p>
            <a:pPr marL="0" lvl="0" indent="0" algn="l" rtl="0">
              <a:spcBef>
                <a:spcPts val="0"/>
              </a:spcBef>
              <a:spcAft>
                <a:spcPts val="0"/>
              </a:spcAft>
              <a:buNone/>
            </a:pPr>
            <a:r>
              <a:rPr lang="fr">
                <a:solidFill>
                  <a:srgbClr val="0000FF"/>
                </a:solidFill>
              </a:rPr>
              <a:t>#Paramétrage des couches du modèle:</a:t>
            </a:r>
            <a:endParaRPr>
              <a:solidFill>
                <a:srgbClr val="0000FF"/>
              </a:solidFill>
            </a:endParaRPr>
          </a:p>
          <a:p>
            <a:pPr marL="0" lvl="0" indent="0" algn="l" rtl="0">
              <a:spcBef>
                <a:spcPts val="0"/>
              </a:spcBef>
              <a:spcAft>
                <a:spcPts val="0"/>
              </a:spcAft>
              <a:buNone/>
            </a:pPr>
            <a:endParaRPr>
              <a:solidFill>
                <a:srgbClr val="0000FF"/>
              </a:solidFill>
            </a:endParaRPr>
          </a:p>
          <a:p>
            <a:pPr marL="0" lvl="0" indent="0" algn="l" rtl="0">
              <a:spcBef>
                <a:spcPts val="0"/>
              </a:spcBef>
              <a:spcAft>
                <a:spcPts val="0"/>
              </a:spcAft>
              <a:buClr>
                <a:schemeClr val="dk1"/>
              </a:buClr>
              <a:buSzPts val="1100"/>
              <a:buFont typeface="Arial"/>
              <a:buNone/>
            </a:pPr>
            <a:r>
              <a:rPr lang="fr">
                <a:solidFill>
                  <a:srgbClr val="0000FF"/>
                </a:solidFill>
              </a:rPr>
              <a:t>print('The aquifier is devided into 201 cells of length 10 m and width 1m')</a:t>
            </a:r>
            <a:endParaRPr>
              <a:solidFill>
                <a:srgbClr val="0000FF"/>
              </a:solidFill>
            </a:endParaRPr>
          </a:p>
          <a:p>
            <a:pPr marL="0" lvl="0" indent="0" algn="l" rtl="0">
              <a:spcBef>
                <a:spcPts val="0"/>
              </a:spcBef>
              <a:spcAft>
                <a:spcPts val="0"/>
              </a:spcAft>
              <a:buNone/>
            </a:pPr>
            <a:r>
              <a:rPr lang="fr">
                <a:solidFill>
                  <a:srgbClr val="0000FF"/>
                </a:solidFill>
              </a:rPr>
              <a:t>fpm.ModflowDis(model,nlay=1,nrow=1,ncol=201,delr=10,delc=1,top=50,botm=0)</a:t>
            </a:r>
            <a:endParaRPr>
              <a:solidFill>
                <a:srgbClr val="0000FF"/>
              </a:solidFill>
            </a:endParaRPr>
          </a:p>
          <a:p>
            <a:pPr marL="0" lvl="0" indent="0" algn="l" rtl="0">
              <a:spcBef>
                <a:spcPts val="0"/>
              </a:spcBef>
              <a:spcAft>
                <a:spcPts val="0"/>
              </a:spcAft>
              <a:buClr>
                <a:schemeClr val="dk1"/>
              </a:buClr>
              <a:buSzPts val="1100"/>
              <a:buFont typeface="Arial"/>
              <a:buNone/>
            </a:pPr>
            <a:endParaRPr>
              <a:solidFill>
                <a:srgbClr val="0000FF"/>
              </a:solidFill>
            </a:endParaRPr>
          </a:p>
          <a:p>
            <a:pPr marL="0" lvl="0" indent="0" algn="l" rtl="0">
              <a:spcBef>
                <a:spcPts val="0"/>
              </a:spcBef>
              <a:spcAft>
                <a:spcPts val="0"/>
              </a:spcAft>
              <a:buClr>
                <a:schemeClr val="dk1"/>
              </a:buClr>
              <a:buSzPts val="1100"/>
              <a:buFont typeface="Arial"/>
              <a:buNone/>
            </a:pPr>
            <a:r>
              <a:rPr lang="fr">
                <a:solidFill>
                  <a:srgbClr val="0000FF"/>
                </a:solidFill>
              </a:rPr>
              <a:t>print('Activation des cellules')</a:t>
            </a:r>
            <a:endParaRPr>
              <a:solidFill>
                <a:srgbClr val="0000FF"/>
              </a:solidFill>
            </a:endParaRPr>
          </a:p>
          <a:p>
            <a:pPr marL="0" lvl="0" indent="0" algn="l" rtl="0">
              <a:spcBef>
                <a:spcPts val="0"/>
              </a:spcBef>
              <a:spcAft>
                <a:spcPts val="0"/>
              </a:spcAft>
              <a:buClr>
                <a:schemeClr val="dk1"/>
              </a:buClr>
              <a:buSzPts val="1100"/>
              <a:buFont typeface="Arial"/>
              <a:buNone/>
            </a:pPr>
            <a:r>
              <a:rPr lang="fr">
                <a:solidFill>
                  <a:srgbClr val="0000FF"/>
                </a:solidFill>
              </a:rPr>
              <a:t>print('Si ibound =1 ==&gt; cells are active si non cells are inactive')</a:t>
            </a:r>
            <a:endParaRPr>
              <a:solidFill>
                <a:srgbClr val="0000FF"/>
              </a:solidFill>
            </a:endParaRPr>
          </a:p>
          <a:p>
            <a:pPr marL="0" lvl="0" indent="0" algn="l" rtl="0">
              <a:spcBef>
                <a:spcPts val="0"/>
              </a:spcBef>
              <a:spcAft>
                <a:spcPts val="0"/>
              </a:spcAft>
              <a:buClr>
                <a:schemeClr val="dk1"/>
              </a:buClr>
              <a:buSzPts val="1100"/>
              <a:buFont typeface="Arial"/>
              <a:buNone/>
            </a:pPr>
            <a:r>
              <a:rPr lang="fr">
                <a:solidFill>
                  <a:srgbClr val="0000FF"/>
                </a:solidFill>
              </a:rPr>
              <a:t>ibound=np.ones((1,201))</a:t>
            </a:r>
            <a:endParaRPr>
              <a:solidFill>
                <a:srgbClr val="0000FF"/>
              </a:solidFill>
            </a:endParaRPr>
          </a:p>
          <a:p>
            <a:pPr marL="0" lvl="0" indent="0" algn="l" rtl="0">
              <a:spcBef>
                <a:spcPts val="0"/>
              </a:spcBef>
              <a:spcAft>
                <a:spcPts val="0"/>
              </a:spcAft>
              <a:buClr>
                <a:schemeClr val="dk1"/>
              </a:buClr>
              <a:buSzPts val="1100"/>
              <a:buFont typeface="Arial"/>
              <a:buNone/>
            </a:pPr>
            <a:r>
              <a:rPr lang="fr">
                <a:solidFill>
                  <a:srgbClr val="0000FF"/>
                </a:solidFill>
              </a:rPr>
              <a:t>ibound[0, 0]=ibound[0, -1]=-1</a:t>
            </a:r>
            <a:endParaRPr>
              <a:solidFill>
                <a:srgbClr val="0000FF"/>
              </a:solidFill>
            </a:endParaRPr>
          </a:p>
          <a:p>
            <a:pPr marL="0" lvl="0" indent="0" algn="l" rtl="0">
              <a:spcBef>
                <a:spcPts val="0"/>
              </a:spcBef>
              <a:spcAft>
                <a:spcPts val="0"/>
              </a:spcAft>
              <a:buClr>
                <a:schemeClr val="dk1"/>
              </a:buClr>
              <a:buSzPts val="1100"/>
              <a:buFont typeface="Arial"/>
              <a:buNone/>
            </a:pPr>
            <a:r>
              <a:rPr lang="fr">
                <a:solidFill>
                  <a:srgbClr val="0000FF"/>
                </a:solidFill>
              </a:rPr>
              <a:t>fpm.ModflowBas(model, ibound=ibound, strt=20)</a:t>
            </a:r>
            <a:endParaRPr>
              <a:solidFill>
                <a:srgbClr val="0000FF"/>
              </a:solidFill>
            </a:endParaRPr>
          </a:p>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9"/>
          <p:cNvSpPr txBox="1"/>
          <p:nvPr/>
        </p:nvSpPr>
        <p:spPr>
          <a:xfrm>
            <a:off x="111550" y="173525"/>
            <a:ext cx="8973300" cy="479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a:solidFill>
                  <a:srgbClr val="0000FF"/>
                </a:solidFill>
              </a:rPr>
              <a:t>print('hk:The hydraulic conductivity ; laytyp : the layer type')</a:t>
            </a:r>
            <a:endParaRPr>
              <a:solidFill>
                <a:srgbClr val="0000FF"/>
              </a:solidFill>
            </a:endParaRPr>
          </a:p>
          <a:p>
            <a:pPr marL="0" lvl="0" indent="0" algn="l" rtl="0">
              <a:spcBef>
                <a:spcPts val="0"/>
              </a:spcBef>
              <a:spcAft>
                <a:spcPts val="0"/>
              </a:spcAft>
              <a:buNone/>
            </a:pPr>
            <a:r>
              <a:rPr lang="fr">
                <a:solidFill>
                  <a:srgbClr val="0000FF"/>
                </a:solidFill>
              </a:rPr>
              <a:t>print('LPF: the layer properties flow')</a:t>
            </a:r>
            <a:endParaRPr>
              <a:solidFill>
                <a:srgbClr val="0000FF"/>
              </a:solidFill>
            </a:endParaRPr>
          </a:p>
          <a:p>
            <a:pPr marL="0" lvl="0" indent="0" algn="l" rtl="0">
              <a:spcBef>
                <a:spcPts val="0"/>
              </a:spcBef>
              <a:spcAft>
                <a:spcPts val="0"/>
              </a:spcAft>
              <a:buNone/>
            </a:pPr>
            <a:r>
              <a:rPr lang="fr">
                <a:solidFill>
                  <a:srgbClr val="0000FF"/>
                </a:solidFill>
              </a:rPr>
              <a:t>fpm.ModflowLpf(model, hk=10 ,laytyp=1)</a:t>
            </a:r>
            <a:endParaRPr>
              <a:solidFill>
                <a:srgbClr val="0000FF"/>
              </a:solidFill>
            </a:endParaRPr>
          </a:p>
          <a:p>
            <a:pPr marL="0" lvl="0" indent="0" algn="l" rtl="0">
              <a:spcBef>
                <a:spcPts val="0"/>
              </a:spcBef>
              <a:spcAft>
                <a:spcPts val="0"/>
              </a:spcAft>
              <a:buNone/>
            </a:pPr>
            <a:endParaRPr>
              <a:solidFill>
                <a:srgbClr val="0000FF"/>
              </a:solidFill>
            </a:endParaRPr>
          </a:p>
          <a:p>
            <a:pPr marL="0" lvl="0" indent="0" algn="l" rtl="0">
              <a:spcBef>
                <a:spcPts val="0"/>
              </a:spcBef>
              <a:spcAft>
                <a:spcPts val="0"/>
              </a:spcAft>
              <a:buClr>
                <a:schemeClr val="dk1"/>
              </a:buClr>
              <a:buSzPts val="1100"/>
              <a:buFont typeface="Arial"/>
              <a:buNone/>
            </a:pPr>
            <a:r>
              <a:rPr lang="fr">
                <a:solidFill>
                  <a:srgbClr val="0000FF"/>
                </a:solidFill>
              </a:rPr>
              <a:t>print('RCH : Recharge package:Aquifier recharge; WEL : Well package : the extraction of water of the ditches')</a:t>
            </a:r>
            <a:endParaRPr>
              <a:solidFill>
                <a:srgbClr val="0000FF"/>
              </a:solidFill>
            </a:endParaRPr>
          </a:p>
          <a:p>
            <a:pPr marL="0" lvl="0" indent="0" algn="l" rtl="0">
              <a:spcBef>
                <a:spcPts val="0"/>
              </a:spcBef>
              <a:spcAft>
                <a:spcPts val="0"/>
              </a:spcAft>
              <a:buClr>
                <a:schemeClr val="dk1"/>
              </a:buClr>
              <a:buSzPts val="1100"/>
              <a:buFont typeface="Arial"/>
              <a:buNone/>
            </a:pPr>
            <a:r>
              <a:rPr lang="fr">
                <a:solidFill>
                  <a:srgbClr val="0000FF"/>
                </a:solidFill>
              </a:rPr>
              <a:t>print('length of the ditch =1m (delc=1)') </a:t>
            </a:r>
            <a:endParaRPr>
              <a:solidFill>
                <a:srgbClr val="0000FF"/>
              </a:solidFill>
            </a:endParaRPr>
          </a:p>
          <a:p>
            <a:pPr marL="0" lvl="0" indent="0" algn="l" rtl="0">
              <a:spcBef>
                <a:spcPts val="0"/>
              </a:spcBef>
              <a:spcAft>
                <a:spcPts val="0"/>
              </a:spcAft>
              <a:buClr>
                <a:schemeClr val="dk1"/>
              </a:buClr>
              <a:buSzPts val="1100"/>
              <a:buFont typeface="Arial"/>
              <a:buNone/>
            </a:pPr>
            <a:r>
              <a:rPr lang="fr">
                <a:solidFill>
                  <a:srgbClr val="0000FF"/>
                </a:solidFill>
              </a:rPr>
              <a:t>print('layer, row ,column and injection fo the well for each stress period')</a:t>
            </a:r>
            <a:endParaRPr>
              <a:solidFill>
                <a:srgbClr val="0000FF"/>
              </a:solidFill>
            </a:endParaRPr>
          </a:p>
          <a:p>
            <a:pPr marL="0" lvl="0" indent="0" algn="l" rtl="0">
              <a:spcBef>
                <a:spcPts val="0"/>
              </a:spcBef>
              <a:spcAft>
                <a:spcPts val="0"/>
              </a:spcAft>
              <a:buNone/>
            </a:pPr>
            <a:r>
              <a:rPr lang="fr">
                <a:solidFill>
                  <a:srgbClr val="0000FF"/>
                </a:solidFill>
              </a:rPr>
              <a:t>print('the two wells : cell [1,1,51] and cell [1,1,151]')</a:t>
            </a:r>
            <a:endParaRPr>
              <a:solidFill>
                <a:srgbClr val="0000FF"/>
              </a:solidFill>
            </a:endParaRPr>
          </a:p>
          <a:p>
            <a:pPr marL="0" lvl="0" indent="0" algn="l" rtl="0">
              <a:spcBef>
                <a:spcPts val="0"/>
              </a:spcBef>
              <a:spcAft>
                <a:spcPts val="0"/>
              </a:spcAft>
              <a:buNone/>
            </a:pPr>
            <a:r>
              <a:rPr lang="fr">
                <a:solidFill>
                  <a:srgbClr val="0000FF"/>
                </a:solidFill>
              </a:rPr>
              <a:t>fpm.ModflowRch(model, rech=0.001) #Aquifier recharge</a:t>
            </a:r>
            <a:endParaRPr>
              <a:solidFill>
                <a:srgbClr val="0000FF"/>
              </a:solidFill>
            </a:endParaRPr>
          </a:p>
          <a:p>
            <a:pPr marL="0" lvl="0" indent="0" algn="l" rtl="0">
              <a:spcBef>
                <a:spcPts val="0"/>
              </a:spcBef>
              <a:spcAft>
                <a:spcPts val="0"/>
              </a:spcAft>
              <a:buNone/>
            </a:pPr>
            <a:r>
              <a:rPr lang="fr">
                <a:solidFill>
                  <a:srgbClr val="0000FF"/>
                </a:solidFill>
              </a:rPr>
              <a:t>IrcQ={0: [[0,0,50,-1],[0,0,150,-1]]} #The two wells</a:t>
            </a:r>
            <a:endParaRPr>
              <a:solidFill>
                <a:srgbClr val="0000FF"/>
              </a:solidFill>
            </a:endParaRPr>
          </a:p>
          <a:p>
            <a:pPr marL="0" lvl="0" indent="0" algn="l" rtl="0">
              <a:spcBef>
                <a:spcPts val="0"/>
              </a:spcBef>
              <a:spcAft>
                <a:spcPts val="0"/>
              </a:spcAft>
              <a:buNone/>
            </a:pPr>
            <a:r>
              <a:rPr lang="fr">
                <a:solidFill>
                  <a:srgbClr val="0000FF"/>
                </a:solidFill>
              </a:rPr>
              <a:t>fpm.ModflowWel(model,stress_period_data=IrcQ)</a:t>
            </a:r>
            <a:endParaRPr>
              <a:solidFill>
                <a:srgbClr val="0000FF"/>
              </a:solidFill>
            </a:endParaRPr>
          </a:p>
          <a:p>
            <a:pPr marL="0" lvl="0" indent="0" algn="l" rtl="0">
              <a:spcBef>
                <a:spcPts val="0"/>
              </a:spcBef>
              <a:spcAft>
                <a:spcPts val="0"/>
              </a:spcAft>
              <a:buNone/>
            </a:pPr>
            <a:endParaRPr>
              <a:solidFill>
                <a:srgbClr val="0000FF"/>
              </a:solidFill>
            </a:endParaRPr>
          </a:p>
          <a:p>
            <a:pPr marL="0" lvl="0" indent="0" algn="l" rtl="0">
              <a:spcBef>
                <a:spcPts val="0"/>
              </a:spcBef>
              <a:spcAft>
                <a:spcPts val="0"/>
              </a:spcAft>
              <a:buNone/>
            </a:pPr>
            <a:r>
              <a:rPr lang="fr">
                <a:solidFill>
                  <a:srgbClr val="0000FF"/>
                </a:solidFill>
              </a:rPr>
              <a:t>print('PCG: the preconditioned conjugate-gradient solver')</a:t>
            </a:r>
            <a:endParaRPr>
              <a:solidFill>
                <a:srgbClr val="0000FF"/>
              </a:solidFill>
            </a:endParaRPr>
          </a:p>
          <a:p>
            <a:pPr marL="0" lvl="0" indent="0" algn="l" rtl="0">
              <a:spcBef>
                <a:spcPts val="0"/>
              </a:spcBef>
              <a:spcAft>
                <a:spcPts val="0"/>
              </a:spcAft>
              <a:buNone/>
            </a:pPr>
            <a:r>
              <a:rPr lang="fr">
                <a:solidFill>
                  <a:srgbClr val="0000FF"/>
                </a:solidFill>
              </a:rPr>
              <a:t>fpm.ModflowPcg(model) #default setting of the model</a:t>
            </a:r>
            <a:endParaRPr>
              <a:solidFill>
                <a:srgbClr val="0000FF"/>
              </a:solidFill>
            </a:endParaRPr>
          </a:p>
          <a:p>
            <a:pPr marL="0" lvl="0" indent="0" algn="l" rtl="0">
              <a:spcBef>
                <a:spcPts val="0"/>
              </a:spcBef>
              <a:spcAft>
                <a:spcPts val="0"/>
              </a:spcAft>
              <a:buNone/>
            </a:pPr>
            <a:endParaRPr>
              <a:solidFill>
                <a:srgbClr val="0000FF"/>
              </a:solidFill>
            </a:endParaRPr>
          </a:p>
          <a:p>
            <a:pPr marL="0" lvl="0" indent="0" algn="l" rtl="0">
              <a:spcBef>
                <a:spcPts val="0"/>
              </a:spcBef>
              <a:spcAft>
                <a:spcPts val="0"/>
              </a:spcAft>
              <a:buNone/>
            </a:pPr>
            <a:r>
              <a:rPr lang="fr">
                <a:solidFill>
                  <a:srgbClr val="0000FF"/>
                </a:solidFill>
              </a:rPr>
              <a:t>print('OC : Output control package')</a:t>
            </a:r>
            <a:endParaRPr>
              <a:solidFill>
                <a:srgbClr val="0000FF"/>
              </a:solidFill>
            </a:endParaRPr>
          </a:p>
          <a:p>
            <a:pPr marL="0" lvl="0" indent="0" algn="l" rtl="0">
              <a:spcBef>
                <a:spcPts val="0"/>
              </a:spcBef>
              <a:spcAft>
                <a:spcPts val="0"/>
              </a:spcAft>
              <a:buNone/>
            </a:pPr>
            <a:r>
              <a:rPr lang="fr">
                <a:solidFill>
                  <a:srgbClr val="0000FF"/>
                </a:solidFill>
              </a:rPr>
              <a:t>fpm.ModflowOc(model)</a:t>
            </a:r>
            <a:endParaRPr>
              <a:solidFill>
                <a:srgbClr val="0000FF"/>
              </a:solidFill>
            </a:endParaRPr>
          </a:p>
          <a:p>
            <a:pPr marL="0" lvl="0" indent="0" algn="l" rtl="0">
              <a:spcBef>
                <a:spcPts val="0"/>
              </a:spcBef>
              <a:spcAft>
                <a:spcPts val="0"/>
              </a:spcAft>
              <a:buNone/>
            </a:pPr>
            <a:endParaRPr>
              <a:solidFill>
                <a:srgbClr val="0000FF"/>
              </a:solidFill>
            </a:endParaRPr>
          </a:p>
          <a:p>
            <a:pPr marL="0" lvl="0" indent="0" algn="l" rtl="0">
              <a:spcBef>
                <a:spcPts val="0"/>
              </a:spcBef>
              <a:spcAft>
                <a:spcPts val="0"/>
              </a:spcAft>
              <a:buNone/>
            </a:pPr>
            <a:r>
              <a:rPr lang="fr">
                <a:solidFill>
                  <a:srgbClr val="BF9000"/>
                </a:solidFill>
              </a:rPr>
              <a:t>#Simulation et execution du modèle:</a:t>
            </a:r>
            <a:endParaRPr>
              <a:solidFill>
                <a:srgbClr val="BF9000"/>
              </a:solidFill>
            </a:endParaRPr>
          </a:p>
          <a:p>
            <a:pPr marL="0" lvl="0" indent="0" algn="l" rtl="0">
              <a:spcBef>
                <a:spcPts val="0"/>
              </a:spcBef>
              <a:spcAft>
                <a:spcPts val="0"/>
              </a:spcAft>
              <a:buNone/>
            </a:pPr>
            <a:r>
              <a:rPr lang="fr">
                <a:solidFill>
                  <a:srgbClr val="BF9000"/>
                </a:solidFill>
              </a:rPr>
              <a:t>model.write_input('../Desktop/P2M/modflowtest/test1')  #type </a:t>
            </a:r>
            <a:r>
              <a:rPr lang="fr" sz="1200">
                <a:solidFill>
                  <a:srgbClr val="BF9000"/>
                </a:solidFill>
                <a:highlight>
                  <a:srgbClr val="FFFFFF"/>
                </a:highlight>
              </a:rPr>
              <a:t>MODFLOW Name File (.nam)</a:t>
            </a:r>
            <a:endParaRPr sz="1200">
              <a:solidFill>
                <a:srgbClr val="BF9000"/>
              </a:solidFill>
              <a:highlight>
                <a:srgbClr val="FFFFFF"/>
              </a:highlight>
            </a:endParaRPr>
          </a:p>
          <a:p>
            <a:pPr marL="0" lvl="0" indent="0" algn="l" rtl="0">
              <a:spcBef>
                <a:spcPts val="0"/>
              </a:spcBef>
              <a:spcAft>
                <a:spcPts val="0"/>
              </a:spcAft>
              <a:buNone/>
            </a:pPr>
            <a:endParaRPr>
              <a:solidFill>
                <a:srgbClr val="BF9000"/>
              </a:solidFill>
            </a:endParaRPr>
          </a:p>
          <a:p>
            <a:pPr marL="0" lvl="0" indent="0" algn="l" rtl="0">
              <a:spcBef>
                <a:spcPts val="0"/>
              </a:spcBef>
              <a:spcAft>
                <a:spcPts val="0"/>
              </a:spcAft>
              <a:buClr>
                <a:schemeClr val="dk1"/>
              </a:buClr>
              <a:buSzPts val="1100"/>
              <a:buFont typeface="Arial"/>
              <a:buNone/>
            </a:pPr>
            <a:r>
              <a:rPr lang="fr">
                <a:solidFill>
                  <a:srgbClr val="BF9000"/>
                </a:solidFill>
              </a:rPr>
              <a:t>model.run_model()</a:t>
            </a:r>
            <a:endParaRPr>
              <a:solidFill>
                <a:srgbClr val="BF9000"/>
              </a:solidFill>
            </a:endParaRPr>
          </a:p>
        </p:txBody>
      </p:sp>
      <p:sp>
        <p:nvSpPr>
          <p:cNvPr id="147" name="Google Shape;147;p29"/>
          <p:cNvSpPr txBox="1"/>
          <p:nvPr/>
        </p:nvSpPr>
        <p:spPr>
          <a:xfrm>
            <a:off x="2863000" y="4660125"/>
            <a:ext cx="5354100" cy="322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b="1"/>
              <a:t>Source code:Modflow_version simple.ipynb</a:t>
            </a:r>
            <a:endParaRPr b="1"/>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30"/>
          <p:cNvSpPr txBox="1">
            <a:spLocks noGrp="1"/>
          </p:cNvSpPr>
          <p:nvPr>
            <p:ph type="ctrTitle"/>
          </p:nvPr>
        </p:nvSpPr>
        <p:spPr>
          <a:xfrm>
            <a:off x="251100" y="149650"/>
            <a:ext cx="8520600" cy="64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 sz="3600">
                <a:solidFill>
                  <a:srgbClr val="0000FF"/>
                </a:solidFill>
              </a:rPr>
              <a:t>Quelques résultats du modèle</a:t>
            </a:r>
            <a:endParaRPr sz="3600">
              <a:solidFill>
                <a:srgbClr val="0000FF"/>
              </a:solidFill>
            </a:endParaRPr>
          </a:p>
        </p:txBody>
      </p:sp>
      <p:pic>
        <p:nvPicPr>
          <p:cNvPr id="153" name="Google Shape;153;p30"/>
          <p:cNvPicPr preferRelativeResize="0"/>
          <p:nvPr/>
        </p:nvPicPr>
        <p:blipFill>
          <a:blip r:embed="rId3">
            <a:alphaModFix/>
          </a:blip>
          <a:stretch>
            <a:fillRect/>
          </a:stretch>
        </p:blipFill>
        <p:spPr>
          <a:xfrm>
            <a:off x="0" y="1391800"/>
            <a:ext cx="3144400" cy="2875400"/>
          </a:xfrm>
          <a:prstGeom prst="rect">
            <a:avLst/>
          </a:prstGeom>
          <a:noFill/>
          <a:ln>
            <a:noFill/>
          </a:ln>
        </p:spPr>
      </p:pic>
      <p:pic>
        <p:nvPicPr>
          <p:cNvPr id="154" name="Google Shape;154;p30"/>
          <p:cNvPicPr preferRelativeResize="0"/>
          <p:nvPr/>
        </p:nvPicPr>
        <p:blipFill>
          <a:blip r:embed="rId4">
            <a:alphaModFix/>
          </a:blip>
          <a:stretch>
            <a:fillRect/>
          </a:stretch>
        </p:blipFill>
        <p:spPr>
          <a:xfrm>
            <a:off x="6175850" y="1511950"/>
            <a:ext cx="3045250" cy="2801050"/>
          </a:xfrm>
          <a:prstGeom prst="rect">
            <a:avLst/>
          </a:prstGeom>
          <a:noFill/>
          <a:ln>
            <a:noFill/>
          </a:ln>
        </p:spPr>
      </p:pic>
      <p:pic>
        <p:nvPicPr>
          <p:cNvPr id="155" name="Google Shape;155;p30"/>
          <p:cNvPicPr preferRelativeResize="0"/>
          <p:nvPr/>
        </p:nvPicPr>
        <p:blipFill>
          <a:blip r:embed="rId5">
            <a:alphaModFix/>
          </a:blip>
          <a:stretch>
            <a:fillRect/>
          </a:stretch>
        </p:blipFill>
        <p:spPr>
          <a:xfrm>
            <a:off x="2962900" y="1474775"/>
            <a:ext cx="3218200" cy="2875400"/>
          </a:xfrm>
          <a:prstGeom prst="rect">
            <a:avLst/>
          </a:prstGeom>
          <a:noFill/>
          <a:ln>
            <a:noFill/>
          </a:ln>
        </p:spPr>
      </p:pic>
      <p:sp>
        <p:nvSpPr>
          <p:cNvPr id="156" name="Google Shape;156;p30"/>
          <p:cNvSpPr txBox="1"/>
          <p:nvPr/>
        </p:nvSpPr>
        <p:spPr>
          <a:xfrm>
            <a:off x="619725" y="991475"/>
            <a:ext cx="1685700" cy="483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a:t>Avant</a:t>
            </a:r>
            <a:endParaRPr/>
          </a:p>
        </p:txBody>
      </p:sp>
      <p:sp>
        <p:nvSpPr>
          <p:cNvPr id="157" name="Google Shape;157;p30"/>
          <p:cNvSpPr txBox="1"/>
          <p:nvPr/>
        </p:nvSpPr>
        <p:spPr>
          <a:xfrm>
            <a:off x="3581850" y="793150"/>
            <a:ext cx="1859100" cy="43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a:t>Exécution du modèle</a:t>
            </a:r>
            <a:endParaRPr/>
          </a:p>
        </p:txBody>
      </p:sp>
      <p:sp>
        <p:nvSpPr>
          <p:cNvPr id="158" name="Google Shape;158;p30"/>
          <p:cNvSpPr txBox="1"/>
          <p:nvPr/>
        </p:nvSpPr>
        <p:spPr>
          <a:xfrm>
            <a:off x="6520975" y="855125"/>
            <a:ext cx="2355000" cy="756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a:t>Résultat finale du modèle+sens d’écoulement</a:t>
            </a:r>
            <a:endParaRPr/>
          </a:p>
        </p:txBody>
      </p:sp>
      <p:sp>
        <p:nvSpPr>
          <p:cNvPr id="159" name="Google Shape;159;p30"/>
          <p:cNvSpPr txBox="1"/>
          <p:nvPr/>
        </p:nvSpPr>
        <p:spPr>
          <a:xfrm>
            <a:off x="2503575" y="4560975"/>
            <a:ext cx="4017300" cy="483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b="1"/>
              <a:t>Source code:uspb.ipynb</a:t>
            </a:r>
            <a:endParaRPr b="1"/>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1"/>
          <p:cNvSpPr txBox="1">
            <a:spLocks noGrp="1"/>
          </p:cNvSpPr>
          <p:nvPr>
            <p:ph type="subTitle" idx="1"/>
          </p:nvPr>
        </p:nvSpPr>
        <p:spPr>
          <a:xfrm>
            <a:off x="187750" y="479275"/>
            <a:ext cx="8520600" cy="302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dirty="0"/>
              <a:t>Pour dresser les maps inputs </a:t>
            </a:r>
            <a:endParaRPr dirty="0"/>
          </a:p>
          <a:p>
            <a:pPr marL="0" lvl="0" indent="0" algn="ctr" rtl="0">
              <a:spcBef>
                <a:spcPts val="0"/>
              </a:spcBef>
              <a:spcAft>
                <a:spcPts val="0"/>
              </a:spcAft>
              <a:buNone/>
            </a:pPr>
            <a:r>
              <a:rPr lang="fr" dirty="0"/>
              <a:t>on peut utiliser le package Plot MapView de FloPy.</a:t>
            </a:r>
            <a:endParaRPr dirty="0"/>
          </a:p>
          <a:p>
            <a:pPr marL="0" lvl="0" indent="0" algn="ctr" rtl="0">
              <a:spcBef>
                <a:spcPts val="0"/>
              </a:spcBef>
              <a:spcAft>
                <a:spcPts val="0"/>
              </a:spcAft>
              <a:buNone/>
            </a:pPr>
            <a:endParaRPr dirty="0"/>
          </a:p>
          <a:p>
            <a:pPr marL="0" lvl="0" indent="0" algn="ctr" rtl="0">
              <a:spcBef>
                <a:spcPts val="0"/>
              </a:spcBef>
              <a:spcAft>
                <a:spcPts val="0"/>
              </a:spcAft>
              <a:buNone/>
            </a:pPr>
            <a:r>
              <a:rPr lang="fr" dirty="0"/>
              <a:t>Pour afficher les maps outputs en HTML avec javascript on a préparé toute une présentation supplémentaire.</a:t>
            </a:r>
            <a:endParaRP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1700" y="285050"/>
            <a:ext cx="8520600" cy="106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
              <a:t>Sommaire</a:t>
            </a:r>
            <a:endParaRPr/>
          </a:p>
        </p:txBody>
      </p:sp>
      <p:sp>
        <p:nvSpPr>
          <p:cNvPr id="61" name="Google Shape;61;p14"/>
          <p:cNvSpPr txBox="1">
            <a:spLocks noGrp="1"/>
          </p:cNvSpPr>
          <p:nvPr>
            <p:ph type="subTitle" idx="1"/>
          </p:nvPr>
        </p:nvSpPr>
        <p:spPr>
          <a:xfrm>
            <a:off x="311700" y="1586425"/>
            <a:ext cx="8520600" cy="27267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AutoNum type="arabicPeriod"/>
            </a:pPr>
            <a:r>
              <a:rPr lang="fr"/>
              <a:t>Résumé du Projet</a:t>
            </a:r>
            <a:endParaRPr/>
          </a:p>
          <a:p>
            <a:pPr marL="457200" lvl="0" indent="-406400" algn="l" rtl="0">
              <a:spcBef>
                <a:spcPts val="0"/>
              </a:spcBef>
              <a:spcAft>
                <a:spcPts val="0"/>
              </a:spcAft>
              <a:buSzPts val="2800"/>
              <a:buAutoNum type="arabicPeriod"/>
            </a:pPr>
            <a:r>
              <a:rPr lang="fr">
                <a:solidFill>
                  <a:srgbClr val="404040"/>
                </a:solidFill>
              </a:rPr>
              <a:t>Etat des lieux </a:t>
            </a:r>
            <a:endParaRPr>
              <a:solidFill>
                <a:srgbClr val="404040"/>
              </a:solidFill>
            </a:endParaRPr>
          </a:p>
          <a:p>
            <a:pPr marL="457200" lvl="0" indent="-406400" algn="l" rtl="0">
              <a:spcBef>
                <a:spcPts val="0"/>
              </a:spcBef>
              <a:spcAft>
                <a:spcPts val="0"/>
              </a:spcAft>
              <a:buClr>
                <a:srgbClr val="404040"/>
              </a:buClr>
              <a:buSzPts val="2800"/>
              <a:buAutoNum type="arabicPeriod"/>
            </a:pPr>
            <a:r>
              <a:rPr lang="fr">
                <a:solidFill>
                  <a:srgbClr val="404040"/>
                </a:solidFill>
              </a:rPr>
              <a:t>Reste à faire</a:t>
            </a:r>
            <a:endParaRPr>
              <a:solidFill>
                <a:srgbClr val="404040"/>
              </a:solidFill>
            </a:endParaRPr>
          </a:p>
          <a:p>
            <a:pPr marL="457200" lvl="0" indent="-406400" algn="l" rtl="0">
              <a:spcBef>
                <a:spcPts val="0"/>
              </a:spcBef>
              <a:spcAft>
                <a:spcPts val="0"/>
              </a:spcAft>
              <a:buClr>
                <a:srgbClr val="404040"/>
              </a:buClr>
              <a:buSzPts val="2800"/>
              <a:buAutoNum type="arabicPeriod"/>
            </a:pPr>
            <a:r>
              <a:rPr lang="fr">
                <a:solidFill>
                  <a:srgbClr val="404040"/>
                </a:solidFill>
              </a:rPr>
              <a:t>Difficulté</a:t>
            </a:r>
            <a:endParaRPr>
              <a:solidFill>
                <a:srgbClr val="40404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fr-FR" dirty="0" smtClean="0"/>
              <a:t/>
            </a:r>
            <a:br>
              <a:rPr lang="fr-FR" dirty="0" smtClean="0"/>
            </a:br>
            <a:r>
              <a:rPr lang="fr-FR" dirty="0"/>
              <a:t>Transformer les données en </a:t>
            </a:r>
            <a:r>
              <a:rPr lang="fr-FR" dirty="0" smtClean="0"/>
              <a:t>des cartes </a:t>
            </a:r>
            <a:r>
              <a:rPr lang="fr-FR" dirty="0"/>
              <a:t>interactives</a:t>
            </a:r>
          </a:p>
        </p:txBody>
      </p:sp>
      <p:sp>
        <p:nvSpPr>
          <p:cNvPr id="3" name="Subtitle 2"/>
          <p:cNvSpPr>
            <a:spLocks noGrp="1"/>
          </p:cNvSpPr>
          <p:nvPr>
            <p:ph type="subTitle" idx="1"/>
          </p:nvPr>
        </p:nvSpPr>
        <p:spPr/>
        <p:txBody>
          <a:bodyPr/>
          <a:lstStyle/>
          <a:p>
            <a:r>
              <a:rPr lang="fr-FR" dirty="0" smtClean="0"/>
              <a:t>Avec d3.js</a:t>
            </a:r>
            <a:endParaRPr lang="fr-FR" dirty="0"/>
          </a:p>
        </p:txBody>
      </p:sp>
    </p:spTree>
    <p:extLst>
      <p:ext uri="{BB962C8B-B14F-4D97-AF65-F5344CB8AC3E}">
        <p14:creationId xmlns:p14="http://schemas.microsoft.com/office/powerpoint/2010/main" xmlns="" val="12147879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dirty="0" smtClean="0"/>
              <a:t>Le monde -&gt; Tunisie -&gt; Beja -&gt; ….</a:t>
            </a:r>
            <a:endParaRPr lang="fr-FR" dirty="0"/>
          </a:p>
        </p:txBody>
      </p:sp>
      <p:sp>
        <p:nvSpPr>
          <p:cNvPr id="11" name="Right Arrow 10"/>
          <p:cNvSpPr/>
          <p:nvPr/>
        </p:nvSpPr>
        <p:spPr>
          <a:xfrm>
            <a:off x="3493893" y="2653859"/>
            <a:ext cx="965915" cy="8306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fr-FR"/>
          </a:p>
        </p:txBody>
      </p:sp>
      <p:pic>
        <p:nvPicPr>
          <p:cNvPr id="13" name="Content Placeholder 12"/>
          <p:cNvPicPr>
            <a:picLocks noGrp="1" noChangeAspect="1"/>
          </p:cNvPicPr>
          <p:nvPr>
            <p:ph sz="half" idx="2"/>
          </p:nvPr>
        </p:nvPicPr>
        <p:blipFill>
          <a:blip r:embed="rId2">
            <a:extLst>
              <a:ext uri="{28A0092B-C50C-407E-A947-70E740481C1C}">
                <a14:useLocalDpi xmlns:a14="http://schemas.microsoft.com/office/drawing/2010/main" xmlns="" val="0"/>
              </a:ext>
            </a:extLst>
          </a:blip>
          <a:stretch>
            <a:fillRect/>
          </a:stretch>
        </p:blipFill>
        <p:spPr>
          <a:xfrm>
            <a:off x="4988341" y="1709671"/>
            <a:ext cx="3308873" cy="2697596"/>
          </a:xfrm>
        </p:spPr>
      </p:pic>
      <p:pic>
        <p:nvPicPr>
          <p:cNvPr id="15" name="Content Placeholder 14"/>
          <p:cNvPicPr>
            <a:picLocks noGrp="1" noChangeAspect="1"/>
          </p:cNvPicPr>
          <p:nvPr>
            <p:ph sz="half" idx="1"/>
          </p:nvPr>
        </p:nvPicPr>
        <p:blipFill>
          <a:blip r:embed="rId3">
            <a:extLst>
              <a:ext uri="{28A0092B-C50C-407E-A947-70E740481C1C}">
                <a14:useLocalDpi xmlns:a14="http://schemas.microsoft.com/office/drawing/2010/main" xmlns="" val="0"/>
              </a:ext>
            </a:extLst>
          </a:blip>
          <a:stretch>
            <a:fillRect/>
          </a:stretch>
        </p:blipFill>
        <p:spPr>
          <a:xfrm>
            <a:off x="1352282" y="1564319"/>
            <a:ext cx="1613078" cy="3009769"/>
          </a:xfrm>
        </p:spPr>
      </p:pic>
    </p:spTree>
    <p:extLst>
      <p:ext uri="{BB962C8B-B14F-4D97-AF65-F5344CB8AC3E}">
        <p14:creationId xmlns:p14="http://schemas.microsoft.com/office/powerpoint/2010/main" xmlns="" val="14904110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xmlns="" val="0"/>
              </a:ext>
            </a:extLst>
          </a:blip>
          <a:stretch>
            <a:fillRect/>
          </a:stretch>
        </p:blipFill>
        <p:spPr>
          <a:xfrm>
            <a:off x="1217054" y="1480133"/>
            <a:ext cx="2604965" cy="2924441"/>
          </a:xfrm>
        </p:spPr>
      </p:pic>
      <p:sp>
        <p:nvSpPr>
          <p:cNvPr id="6" name="Rectangle 5"/>
          <p:cNvSpPr/>
          <p:nvPr/>
        </p:nvSpPr>
        <p:spPr>
          <a:xfrm rot="5400000">
            <a:off x="1367575" y="3888968"/>
            <a:ext cx="434663" cy="10528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fr-FR"/>
          </a:p>
        </p:txBody>
      </p:sp>
      <p:sp>
        <p:nvSpPr>
          <p:cNvPr id="7" name="Rectangle 6"/>
          <p:cNvSpPr/>
          <p:nvPr/>
        </p:nvSpPr>
        <p:spPr>
          <a:xfrm rot="5400000">
            <a:off x="3301441" y="3902015"/>
            <a:ext cx="434663" cy="10528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fr-FR"/>
          </a:p>
        </p:txBody>
      </p:sp>
      <p:pic>
        <p:nvPicPr>
          <p:cNvPr id="10" name="Content Placeholder 9"/>
          <p:cNvPicPr>
            <a:picLocks noGrp="1" noChangeAspect="1"/>
          </p:cNvPicPr>
          <p:nvPr>
            <p:ph sz="half" idx="2"/>
          </p:nvPr>
        </p:nvPicPr>
        <p:blipFill>
          <a:blip r:embed="rId3">
            <a:extLst>
              <a:ext uri="{28A0092B-C50C-407E-A947-70E740481C1C}">
                <a14:useLocalDpi xmlns:a14="http://schemas.microsoft.com/office/drawing/2010/main" xmlns="" val="0"/>
              </a:ext>
            </a:extLst>
          </a:blip>
          <a:stretch>
            <a:fillRect/>
          </a:stretch>
        </p:blipFill>
        <p:spPr>
          <a:xfrm>
            <a:off x="4978754" y="1369219"/>
            <a:ext cx="2910834" cy="3263504"/>
          </a:xfrm>
        </p:spPr>
      </p:pic>
      <p:sp>
        <p:nvSpPr>
          <p:cNvPr id="11" name="Rectangle 10"/>
          <p:cNvSpPr/>
          <p:nvPr/>
        </p:nvSpPr>
        <p:spPr>
          <a:xfrm rot="5400000">
            <a:off x="3415741" y="4016315"/>
            <a:ext cx="434663" cy="10528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fr-FR"/>
          </a:p>
        </p:txBody>
      </p:sp>
      <p:sp>
        <p:nvSpPr>
          <p:cNvPr id="12" name="Rectangle 11"/>
          <p:cNvSpPr/>
          <p:nvPr/>
        </p:nvSpPr>
        <p:spPr>
          <a:xfrm rot="5400000">
            <a:off x="7204627" y="4150335"/>
            <a:ext cx="458005" cy="10142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fr-FR"/>
          </a:p>
        </p:txBody>
      </p:sp>
      <p:sp>
        <p:nvSpPr>
          <p:cNvPr id="13" name="Rectangle 12"/>
          <p:cNvSpPr/>
          <p:nvPr/>
        </p:nvSpPr>
        <p:spPr>
          <a:xfrm rot="5400000">
            <a:off x="5205711" y="4150336"/>
            <a:ext cx="458005" cy="10142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fr-FR"/>
          </a:p>
        </p:txBody>
      </p:sp>
      <p:sp>
        <p:nvSpPr>
          <p:cNvPr id="14" name="Rectangle 13"/>
          <p:cNvSpPr/>
          <p:nvPr/>
        </p:nvSpPr>
        <p:spPr>
          <a:xfrm rot="5400000">
            <a:off x="6712275" y="1540754"/>
            <a:ext cx="458005" cy="10142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fr-FR"/>
          </a:p>
        </p:txBody>
      </p:sp>
    </p:spTree>
    <p:extLst>
      <p:ext uri="{BB962C8B-B14F-4D97-AF65-F5344CB8AC3E}">
        <p14:creationId xmlns:p14="http://schemas.microsoft.com/office/powerpoint/2010/main" xmlns="" val="16359487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xmlns="" val="0"/>
              </a:ext>
            </a:extLst>
          </a:blip>
          <a:stretch>
            <a:fillRect/>
          </a:stretch>
        </p:blipFill>
        <p:spPr>
          <a:xfrm>
            <a:off x="1101144" y="1350007"/>
            <a:ext cx="2849451" cy="3198912"/>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xmlns="" val="0"/>
              </a:ext>
            </a:extLst>
          </a:blip>
          <a:stretch>
            <a:fillRect/>
          </a:stretch>
        </p:blipFill>
        <p:spPr>
          <a:xfrm>
            <a:off x="5189710" y="1537431"/>
            <a:ext cx="2682502" cy="3011488"/>
          </a:xfrm>
        </p:spPr>
      </p:pic>
      <p:sp>
        <p:nvSpPr>
          <p:cNvPr id="7" name="Rectangle 6"/>
          <p:cNvSpPr/>
          <p:nvPr/>
        </p:nvSpPr>
        <p:spPr>
          <a:xfrm rot="5400000">
            <a:off x="7272239" y="4002517"/>
            <a:ext cx="458005" cy="10142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fr-FR"/>
          </a:p>
        </p:txBody>
      </p:sp>
      <p:sp>
        <p:nvSpPr>
          <p:cNvPr id="8" name="Rectangle 7"/>
          <p:cNvSpPr/>
          <p:nvPr/>
        </p:nvSpPr>
        <p:spPr>
          <a:xfrm rot="5400000">
            <a:off x="5131366" y="3998341"/>
            <a:ext cx="458005" cy="10142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fr-FR"/>
          </a:p>
        </p:txBody>
      </p:sp>
      <p:sp>
        <p:nvSpPr>
          <p:cNvPr id="9" name="Rectangle 8"/>
          <p:cNvSpPr/>
          <p:nvPr/>
        </p:nvSpPr>
        <p:spPr>
          <a:xfrm rot="5400000">
            <a:off x="3247019" y="4123804"/>
            <a:ext cx="458005" cy="10142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fr-FR"/>
          </a:p>
        </p:txBody>
      </p:sp>
      <p:sp>
        <p:nvSpPr>
          <p:cNvPr id="10" name="Rectangle 9"/>
          <p:cNvSpPr/>
          <p:nvPr/>
        </p:nvSpPr>
        <p:spPr>
          <a:xfrm rot="5400000">
            <a:off x="6201803" y="3998342"/>
            <a:ext cx="458005" cy="10142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fr-FR"/>
          </a:p>
        </p:txBody>
      </p:sp>
      <p:sp>
        <p:nvSpPr>
          <p:cNvPr id="11" name="Rectangle 10"/>
          <p:cNvSpPr/>
          <p:nvPr/>
        </p:nvSpPr>
        <p:spPr>
          <a:xfrm rot="5400000">
            <a:off x="1106144" y="4109309"/>
            <a:ext cx="458005" cy="10142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fr-FR"/>
          </a:p>
        </p:txBody>
      </p:sp>
      <p:sp>
        <p:nvSpPr>
          <p:cNvPr id="12" name="Rectangle 11"/>
          <p:cNvSpPr/>
          <p:nvPr/>
        </p:nvSpPr>
        <p:spPr>
          <a:xfrm rot="5400000">
            <a:off x="2120355" y="4109309"/>
            <a:ext cx="458005" cy="10142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fr-FR"/>
          </a:p>
        </p:txBody>
      </p:sp>
      <p:sp>
        <p:nvSpPr>
          <p:cNvPr id="14" name="Rectangle 13"/>
          <p:cNvSpPr/>
          <p:nvPr/>
        </p:nvSpPr>
        <p:spPr>
          <a:xfrm>
            <a:off x="6577885" y="1980127"/>
            <a:ext cx="270456" cy="2028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fr-FR"/>
          </a:p>
        </p:txBody>
      </p:sp>
      <p:sp>
        <p:nvSpPr>
          <p:cNvPr id="16" name="Rectangle 15"/>
          <p:cNvSpPr/>
          <p:nvPr/>
        </p:nvSpPr>
        <p:spPr>
          <a:xfrm>
            <a:off x="2525870" y="1777285"/>
            <a:ext cx="516764" cy="3042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fr-FR"/>
          </a:p>
        </p:txBody>
      </p:sp>
    </p:spTree>
    <p:extLst>
      <p:ext uri="{BB962C8B-B14F-4D97-AF65-F5344CB8AC3E}">
        <p14:creationId xmlns:p14="http://schemas.microsoft.com/office/powerpoint/2010/main" xmlns="" val="40679987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Exemple de data</a:t>
            </a:r>
            <a:endParaRPr lang="fr-FR" dirty="0"/>
          </a:p>
        </p:txBody>
      </p:sp>
      <p:sp>
        <p:nvSpPr>
          <p:cNvPr id="5" name="Content Placeholder 4"/>
          <p:cNvSpPr>
            <a:spLocks noGrp="1"/>
          </p:cNvSpPr>
          <p:nvPr>
            <p:ph idx="1"/>
          </p:nvPr>
        </p:nvSpPr>
        <p:spPr/>
        <p:txBody>
          <a:bodyPr/>
          <a:lstStyle/>
          <a:p>
            <a:r>
              <a:rPr lang="fr-FR" dirty="0" smtClean="0"/>
              <a:t>Chaque carreau est caractérisé par 5 paramètres:</a:t>
            </a:r>
          </a:p>
          <a:p>
            <a:r>
              <a:rPr lang="fr-FR" dirty="0" smtClean="0"/>
              <a:t>Longitude Min</a:t>
            </a:r>
          </a:p>
          <a:p>
            <a:r>
              <a:rPr lang="fr-FR" dirty="0" smtClean="0"/>
              <a:t>Longitude Max</a:t>
            </a:r>
          </a:p>
          <a:p>
            <a:r>
              <a:rPr lang="fr-FR" dirty="0" smtClean="0"/>
              <a:t>Altitude Min</a:t>
            </a:r>
          </a:p>
          <a:p>
            <a:r>
              <a:rPr lang="fr-FR" dirty="0"/>
              <a:t>A</a:t>
            </a:r>
            <a:r>
              <a:rPr lang="fr-FR" dirty="0" smtClean="0"/>
              <a:t>ltitude Max</a:t>
            </a:r>
          </a:p>
          <a:p>
            <a:r>
              <a:rPr lang="fr-FR" dirty="0" smtClean="0"/>
              <a:t>5eme paramètre désigne la température par exemple</a:t>
            </a:r>
            <a:endParaRPr lang="fr-FR" dirty="0"/>
          </a:p>
          <a:p>
            <a:r>
              <a:rPr lang="fr-FR" dirty="0" smtClean="0"/>
              <a:t>Forme du data [Longitude , Altitude , x</a:t>
            </a:r>
            <a:r>
              <a:rPr lang="fr-FR" dirty="0" smtClean="0"/>
              <a:t>]</a:t>
            </a:r>
            <a:endParaRPr lang="fr-FR" dirty="0"/>
          </a:p>
        </p:txBody>
      </p:sp>
    </p:spTree>
    <p:extLst>
      <p:ext uri="{BB962C8B-B14F-4D97-AF65-F5344CB8AC3E}">
        <p14:creationId xmlns:p14="http://schemas.microsoft.com/office/powerpoint/2010/main" xmlns="" val="12675100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Problème résolu:</a:t>
            </a:r>
            <a:endParaRPr lang="fr-FR"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4813335" y="479772"/>
            <a:ext cx="3260219" cy="3655219"/>
          </a:xfrm>
        </p:spPr>
      </p:pic>
      <p:sp>
        <p:nvSpPr>
          <p:cNvPr id="4" name="Text Placeholder 3"/>
          <p:cNvSpPr>
            <a:spLocks noGrp="1"/>
          </p:cNvSpPr>
          <p:nvPr>
            <p:ph type="body" sz="half" idx="2"/>
          </p:nvPr>
        </p:nvSpPr>
        <p:spPr/>
        <p:txBody>
          <a:bodyPr/>
          <a:lstStyle/>
          <a:p>
            <a:r>
              <a:rPr lang="fr-FR" dirty="0" smtClean="0"/>
              <a:t>Donc chaque point ne peut qu’ appartiens a un seule carreau, un carreau donc peut contenir plus qu’une point dans se cas en associer a ce carreau la moyen de la somme des paramètres (par exemple la moyen de la somme de la température)</a:t>
            </a:r>
          </a:p>
          <a:p>
            <a:r>
              <a:rPr lang="fr-FR" dirty="0" smtClean="0"/>
              <a:t>Exemple : A et B appartenant au même carreau;</a:t>
            </a:r>
          </a:p>
          <a:p>
            <a:r>
              <a:rPr lang="fr-FR" dirty="0" smtClean="0"/>
              <a:t>A[1,1,50],B[1,1,20],C[2,2,20]</a:t>
            </a:r>
          </a:p>
          <a:p>
            <a:r>
              <a:rPr lang="fr-FR" dirty="0" smtClean="0"/>
              <a:t>La 1ere carreau contiens alors la valeurs 35 (la moyen de la somme ) correspond par exemple au couleur orange(ni le rouge ni le jaune) tant que la 4 </a:t>
            </a:r>
            <a:r>
              <a:rPr lang="fr-FR" dirty="0" err="1" smtClean="0"/>
              <a:t>eme</a:t>
            </a:r>
            <a:r>
              <a:rPr lang="fr-FR" dirty="0" smtClean="0"/>
              <a:t> carreau a la valeur 20 correspond au jaune par exemple</a:t>
            </a:r>
            <a:endParaRPr lang="fr-FR" dirty="0"/>
          </a:p>
        </p:txBody>
      </p:sp>
      <p:sp>
        <p:nvSpPr>
          <p:cNvPr id="7" name="Rectangle 6"/>
          <p:cNvSpPr/>
          <p:nvPr/>
        </p:nvSpPr>
        <p:spPr>
          <a:xfrm>
            <a:off x="4655713" y="3892640"/>
            <a:ext cx="3911958" cy="3477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fr-FR"/>
          </a:p>
        </p:txBody>
      </p:sp>
    </p:spTree>
    <p:extLst>
      <p:ext uri="{BB962C8B-B14F-4D97-AF65-F5344CB8AC3E}">
        <p14:creationId xmlns:p14="http://schemas.microsoft.com/office/powerpoint/2010/main" xmlns="" val="42645969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Exemple de data (Beja)</a:t>
            </a:r>
            <a:endParaRPr lang="fr-FR"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669692" y="1369219"/>
            <a:ext cx="5804617" cy="3263504"/>
          </a:xfrm>
        </p:spPr>
      </p:pic>
    </p:spTree>
    <p:extLst>
      <p:ext uri="{BB962C8B-B14F-4D97-AF65-F5344CB8AC3E}">
        <p14:creationId xmlns:p14="http://schemas.microsoft.com/office/powerpoint/2010/main" xmlns="" val="36128054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conclusion:</a:t>
            </a:r>
            <a:endParaRPr lang="fr-FR" dirty="0"/>
          </a:p>
        </p:txBody>
      </p:sp>
      <p:sp>
        <p:nvSpPr>
          <p:cNvPr id="3" name="Content Placeholder 2"/>
          <p:cNvSpPr>
            <a:spLocks noGrp="1"/>
          </p:cNvSpPr>
          <p:nvPr>
            <p:ph idx="1"/>
          </p:nvPr>
        </p:nvSpPr>
        <p:spPr/>
        <p:txBody>
          <a:bodyPr/>
          <a:lstStyle/>
          <a:p>
            <a:r>
              <a:rPr lang="fr-FR" dirty="0" smtClean="0"/>
              <a:t>En fin du travail et grâce a D3.js:</a:t>
            </a:r>
            <a:r>
              <a:rPr lang="fr-FR" dirty="0"/>
              <a:t>est une bibliothèque graphique </a:t>
            </a:r>
            <a:r>
              <a:rPr lang="fr-FR" dirty="0">
                <a:hlinkClick r:id="rId2" tooltip="JavaScript"/>
              </a:rPr>
              <a:t>JavaScript</a:t>
            </a:r>
            <a:r>
              <a:rPr lang="fr-FR" dirty="0"/>
              <a:t> qui permet l'affichage de données numériques sous une forme graphique et </a:t>
            </a:r>
            <a:r>
              <a:rPr lang="fr-FR" dirty="0" smtClean="0"/>
              <a:t>dynamique (Wikipédia) on peut transformer ces donnes en une graphe lisible sur notre plate forme (site web).</a:t>
            </a:r>
          </a:p>
          <a:p>
            <a:r>
              <a:rPr lang="fr-FR" dirty="0" smtClean="0"/>
              <a:t>Donc après la traitement des donnes (les </a:t>
            </a:r>
            <a:r>
              <a:rPr lang="fr-FR" dirty="0" err="1" smtClean="0"/>
              <a:t>algos</a:t>
            </a:r>
            <a:r>
              <a:rPr lang="fr-FR" dirty="0" smtClean="0"/>
              <a:t> de prédiction et de calcule des </a:t>
            </a:r>
            <a:r>
              <a:rPr lang="fr-FR" dirty="0" smtClean="0"/>
              <a:t>paramètres)on </a:t>
            </a:r>
            <a:r>
              <a:rPr lang="fr-FR" dirty="0" smtClean="0"/>
              <a:t>utilise cette méthode pour le rendre lisible</a:t>
            </a:r>
          </a:p>
          <a:p>
            <a:r>
              <a:rPr lang="fr-FR" dirty="0" smtClean="0"/>
              <a:t>Dans l’exemple précèdent je prend Beja mais, on peu procéder de la même manière de découpage jusqu’ un hectare et même plus.</a:t>
            </a:r>
          </a:p>
          <a:p>
            <a:endParaRPr lang="fr-FR" dirty="0"/>
          </a:p>
        </p:txBody>
      </p:sp>
    </p:spTree>
    <p:extLst>
      <p:ext uri="{BB962C8B-B14F-4D97-AF65-F5344CB8AC3E}">
        <p14:creationId xmlns:p14="http://schemas.microsoft.com/office/powerpoint/2010/main" xmlns="" val="12814291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2"/>
          <p:cNvSpPr txBox="1">
            <a:spLocks noGrp="1"/>
          </p:cNvSpPr>
          <p:nvPr>
            <p:ph type="ctrTitle"/>
          </p:nvPr>
        </p:nvSpPr>
        <p:spPr>
          <a:xfrm>
            <a:off x="311700" y="347975"/>
            <a:ext cx="8520600" cy="64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 sz="3600">
                <a:solidFill>
                  <a:srgbClr val="0000FF"/>
                </a:solidFill>
              </a:rPr>
              <a:t>Quelques résultats du modèle</a:t>
            </a:r>
            <a:endParaRPr sz="3600">
              <a:solidFill>
                <a:srgbClr val="0000FF"/>
              </a:solidFill>
            </a:endParaRPr>
          </a:p>
        </p:txBody>
      </p:sp>
      <p:sp>
        <p:nvSpPr>
          <p:cNvPr id="170" name="Google Shape;170;p32"/>
          <p:cNvSpPr txBox="1"/>
          <p:nvPr/>
        </p:nvSpPr>
        <p:spPr>
          <a:xfrm>
            <a:off x="818000" y="991475"/>
            <a:ext cx="7064700" cy="64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a:solidFill>
                  <a:srgbClr val="BF9000"/>
                </a:solidFill>
              </a:rPr>
              <a:t>Visualisation du modèle et affichage des couches.</a:t>
            </a:r>
            <a:endParaRPr>
              <a:solidFill>
                <a:srgbClr val="BF9000"/>
              </a:solidFill>
            </a:endParaRPr>
          </a:p>
        </p:txBody>
      </p:sp>
      <p:pic>
        <p:nvPicPr>
          <p:cNvPr id="171" name="Google Shape;171;p32"/>
          <p:cNvPicPr preferRelativeResize="0"/>
          <p:nvPr/>
        </p:nvPicPr>
        <p:blipFill>
          <a:blip r:embed="rId3">
            <a:alphaModFix/>
          </a:blip>
          <a:stretch>
            <a:fillRect/>
          </a:stretch>
        </p:blipFill>
        <p:spPr>
          <a:xfrm>
            <a:off x="2131875" y="1502300"/>
            <a:ext cx="4880250" cy="2984325"/>
          </a:xfrm>
          <a:prstGeom prst="rect">
            <a:avLst/>
          </a:prstGeom>
          <a:noFill/>
          <a:ln>
            <a:noFill/>
          </a:ln>
        </p:spPr>
      </p:pic>
      <p:sp>
        <p:nvSpPr>
          <p:cNvPr id="172" name="Google Shape;172;p32"/>
          <p:cNvSpPr txBox="1"/>
          <p:nvPr/>
        </p:nvSpPr>
        <p:spPr>
          <a:xfrm>
            <a:off x="1412925" y="4573375"/>
            <a:ext cx="6692700" cy="45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b="1"/>
              <a:t>Source code:flopy3_Modflow_postprocessing_example.ipynb</a:t>
            </a:r>
            <a:endParaRPr b="1"/>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a:solidFill>
                  <a:srgbClr val="666666"/>
                </a:solidFill>
              </a:rPr>
              <a:t>Reste à faire </a:t>
            </a:r>
            <a:endParaRPr>
              <a:solidFill>
                <a:srgbClr val="666666"/>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ctrTitle"/>
          </p:nvPr>
        </p:nvSpPr>
        <p:spPr>
          <a:xfrm>
            <a:off x="88600" y="148750"/>
            <a:ext cx="8520600" cy="756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 sz="3600">
                <a:solidFill>
                  <a:srgbClr val="0000FF"/>
                </a:solidFill>
              </a:rPr>
              <a:t>Résumé du Projet</a:t>
            </a:r>
            <a:r>
              <a:rPr lang="fr"/>
              <a:t> </a:t>
            </a:r>
            <a:endParaRPr/>
          </a:p>
        </p:txBody>
      </p:sp>
      <p:sp>
        <p:nvSpPr>
          <p:cNvPr id="67" name="Google Shape;67;p15"/>
          <p:cNvSpPr txBox="1">
            <a:spLocks noGrp="1"/>
          </p:cNvSpPr>
          <p:nvPr>
            <p:ph type="subTitle" idx="1"/>
          </p:nvPr>
        </p:nvSpPr>
        <p:spPr>
          <a:xfrm>
            <a:off x="311700" y="991525"/>
            <a:ext cx="8748300" cy="403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solidFill>
                  <a:srgbClr val="3D85C6"/>
                </a:solidFill>
              </a:rPr>
              <a:t>Notre tâche  touche essentiellement de deux  parties :</a:t>
            </a:r>
            <a:endParaRPr>
              <a:solidFill>
                <a:srgbClr val="3D85C6"/>
              </a:solidFill>
            </a:endParaRPr>
          </a:p>
          <a:p>
            <a:pPr marL="0" lvl="0" indent="0" algn="l" rtl="0">
              <a:spcBef>
                <a:spcPts val="0"/>
              </a:spcBef>
              <a:spcAft>
                <a:spcPts val="0"/>
              </a:spcAft>
              <a:buNone/>
            </a:pPr>
            <a:r>
              <a:rPr lang="fr">
                <a:solidFill>
                  <a:srgbClr val="FF0000"/>
                </a:solidFill>
              </a:rPr>
              <a:t>1-</a:t>
            </a:r>
            <a:r>
              <a:rPr lang="fr" sz="2400">
                <a:solidFill>
                  <a:srgbClr val="FF0000"/>
                </a:solidFill>
              </a:rPr>
              <a:t>Gestion et préparation des données :</a:t>
            </a:r>
            <a:endParaRPr sz="2400">
              <a:solidFill>
                <a:srgbClr val="FF0000"/>
              </a:solidFill>
            </a:endParaRPr>
          </a:p>
          <a:p>
            <a:pPr marL="0" lvl="0" indent="0" algn="l" rtl="0">
              <a:spcBef>
                <a:spcPts val="0"/>
              </a:spcBef>
              <a:spcAft>
                <a:spcPts val="0"/>
              </a:spcAft>
              <a:buNone/>
            </a:pPr>
            <a:endParaRPr sz="2400">
              <a:solidFill>
                <a:srgbClr val="FF0000"/>
              </a:solidFill>
            </a:endParaRPr>
          </a:p>
          <a:p>
            <a:pPr marL="0" lvl="0" indent="0" algn="l" rtl="0">
              <a:spcBef>
                <a:spcPts val="0"/>
              </a:spcBef>
              <a:spcAft>
                <a:spcPts val="0"/>
              </a:spcAft>
              <a:buClr>
                <a:schemeClr val="dk1"/>
              </a:buClr>
              <a:buSzPts val="1100"/>
              <a:buFont typeface="Arial"/>
              <a:buNone/>
            </a:pPr>
            <a:r>
              <a:rPr lang="fr" sz="2100">
                <a:solidFill>
                  <a:schemeClr val="dk1"/>
                </a:solidFill>
              </a:rPr>
              <a:t>*Traitement des données massives (Unstructured Data,different</a:t>
            </a:r>
            <a:endParaRPr sz="2100">
              <a:solidFill>
                <a:schemeClr val="dk1"/>
              </a:solidFill>
            </a:endParaRPr>
          </a:p>
          <a:p>
            <a:pPr marL="0" lvl="0" indent="0" algn="l" rtl="0">
              <a:spcBef>
                <a:spcPts val="0"/>
              </a:spcBef>
              <a:spcAft>
                <a:spcPts val="0"/>
              </a:spcAft>
              <a:buClr>
                <a:schemeClr val="dk1"/>
              </a:buClr>
              <a:buSzPts val="1100"/>
              <a:buFont typeface="Arial"/>
              <a:buNone/>
            </a:pPr>
            <a:r>
              <a:rPr lang="fr" sz="2100">
                <a:solidFill>
                  <a:schemeClr val="dk1"/>
                </a:solidFill>
              </a:rPr>
              <a:t>types of Data):Nettoyage, stockage et classification des données.</a:t>
            </a:r>
            <a:endParaRPr sz="2100">
              <a:solidFill>
                <a:schemeClr val="dk1"/>
              </a:solidFill>
            </a:endParaRPr>
          </a:p>
          <a:p>
            <a:pPr marL="0" lvl="0" indent="0" algn="l" rtl="0">
              <a:spcBef>
                <a:spcPts val="0"/>
              </a:spcBef>
              <a:spcAft>
                <a:spcPts val="0"/>
              </a:spcAft>
              <a:buClr>
                <a:schemeClr val="dk1"/>
              </a:buClr>
              <a:buSzPts val="1100"/>
              <a:buFont typeface="Arial"/>
              <a:buNone/>
            </a:pPr>
            <a:endParaRPr sz="2100">
              <a:solidFill>
                <a:schemeClr val="dk1"/>
              </a:solidFill>
            </a:endParaRPr>
          </a:p>
          <a:p>
            <a:pPr marL="0" lvl="0" indent="0" algn="l" rtl="0">
              <a:spcBef>
                <a:spcPts val="0"/>
              </a:spcBef>
              <a:spcAft>
                <a:spcPts val="0"/>
              </a:spcAft>
              <a:buClr>
                <a:schemeClr val="dk1"/>
              </a:buClr>
              <a:buSzPts val="1100"/>
              <a:buFont typeface="Arial"/>
              <a:buNone/>
            </a:pPr>
            <a:r>
              <a:rPr lang="fr" sz="2100">
                <a:solidFill>
                  <a:schemeClr val="dk1"/>
                </a:solidFill>
              </a:rPr>
              <a:t>*Intégration de base de données MongoDB avec Hadoop.</a:t>
            </a:r>
            <a:endParaRPr sz="2100">
              <a:solidFill>
                <a:schemeClr val="dk1"/>
              </a:solidFill>
            </a:endParaRPr>
          </a:p>
          <a:p>
            <a:pPr marL="0" lvl="0" indent="0" algn="l" rtl="0">
              <a:spcBef>
                <a:spcPts val="0"/>
              </a:spcBef>
              <a:spcAft>
                <a:spcPts val="0"/>
              </a:spcAft>
              <a:buClr>
                <a:schemeClr val="dk1"/>
              </a:buClr>
              <a:buSzPts val="1100"/>
              <a:buFont typeface="Arial"/>
              <a:buNone/>
            </a:pPr>
            <a:endParaRPr sz="2100">
              <a:solidFill>
                <a:schemeClr val="dk1"/>
              </a:solidFill>
            </a:endParaRPr>
          </a:p>
          <a:p>
            <a:pPr marL="0" lvl="0" indent="0" algn="l" rtl="0">
              <a:spcBef>
                <a:spcPts val="0"/>
              </a:spcBef>
              <a:spcAft>
                <a:spcPts val="0"/>
              </a:spcAft>
              <a:buClr>
                <a:schemeClr val="dk1"/>
              </a:buClr>
              <a:buSzPts val="1100"/>
              <a:buFont typeface="Arial"/>
              <a:buNone/>
            </a:pPr>
            <a:r>
              <a:rPr lang="fr" sz="2100">
                <a:solidFill>
                  <a:schemeClr val="dk1"/>
                </a:solidFill>
              </a:rPr>
              <a:t>*Classification des données stockées sous des formats divers</a:t>
            </a:r>
            <a:endParaRPr sz="2100">
              <a:solidFill>
                <a:schemeClr val="dk1"/>
              </a:solidFill>
            </a:endParaRPr>
          </a:p>
          <a:p>
            <a:pPr marL="0" lvl="0" indent="0" algn="l" rtl="0">
              <a:spcBef>
                <a:spcPts val="0"/>
              </a:spcBef>
              <a:spcAft>
                <a:spcPts val="0"/>
              </a:spcAft>
              <a:buClr>
                <a:schemeClr val="dk1"/>
              </a:buClr>
              <a:buSzPts val="1100"/>
              <a:buFont typeface="Arial"/>
              <a:buNone/>
            </a:pPr>
            <a:r>
              <a:rPr lang="fr" sz="2100">
                <a:solidFill>
                  <a:schemeClr val="dk1"/>
                </a:solidFill>
              </a:rPr>
              <a:t>selon les inputs du modèle ModFlow.</a:t>
            </a:r>
            <a:endParaRPr sz="2100">
              <a:solidFill>
                <a:schemeClr val="dk1"/>
              </a:solidFill>
            </a:endParaRPr>
          </a:p>
          <a:p>
            <a:pPr marL="0" lvl="0" indent="0" algn="l" rtl="0">
              <a:spcBef>
                <a:spcPts val="0"/>
              </a:spcBef>
              <a:spcAft>
                <a:spcPts val="0"/>
              </a:spcAft>
              <a:buNone/>
            </a:pPr>
            <a:endParaRPr sz="2400">
              <a:solidFill>
                <a:schemeClr val="dk1"/>
              </a:solidFill>
            </a:endParaRPr>
          </a:p>
          <a:p>
            <a:pPr marL="0" lvl="0" indent="0" algn="l" rtl="0">
              <a:spcBef>
                <a:spcPts val="0"/>
              </a:spcBef>
              <a:spcAft>
                <a:spcPts val="0"/>
              </a:spcAft>
              <a:buNone/>
            </a:pPr>
            <a:endParaRPr sz="2400">
              <a:solidFill>
                <a:schemeClr val="dk1"/>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4"/>
          <p:cNvSpPr txBox="1">
            <a:spLocks noGrp="1"/>
          </p:cNvSpPr>
          <p:nvPr>
            <p:ph type="title"/>
          </p:nvPr>
        </p:nvSpPr>
        <p:spPr>
          <a:xfrm>
            <a:off x="138175" y="886675"/>
            <a:ext cx="8520600" cy="2732400"/>
          </a:xfrm>
          <a:prstGeom prst="rect">
            <a:avLst/>
          </a:prstGeom>
        </p:spPr>
        <p:txBody>
          <a:bodyPr spcFirstLastPara="1" wrap="square" lIns="91425" tIns="91425" rIns="91425" bIns="91425" anchor="ctr" anchorCtr="0">
            <a:noAutofit/>
          </a:bodyPr>
          <a:lstStyle/>
          <a:p>
            <a:pPr marL="457200" lvl="0" indent="-457200" algn="l" rtl="0">
              <a:spcBef>
                <a:spcPts val="0"/>
              </a:spcBef>
              <a:spcAft>
                <a:spcPts val="0"/>
              </a:spcAft>
              <a:buSzPts val="3600"/>
              <a:buChar char="-"/>
            </a:pPr>
            <a:r>
              <a:rPr lang="fr"/>
              <a:t>Vérification de fonctionnement du code de nettoyage et de classification des données sur claudera selon les inputs adoptés au Modflow.</a:t>
            </a:r>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5"/>
          <p:cNvSpPr txBox="1">
            <a:spLocks noGrp="1"/>
          </p:cNvSpPr>
          <p:nvPr>
            <p:ph type="ctrTitle"/>
          </p:nvPr>
        </p:nvSpPr>
        <p:spPr>
          <a:xfrm>
            <a:off x="311700" y="347025"/>
            <a:ext cx="8520600" cy="92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
                <a:solidFill>
                  <a:srgbClr val="666666"/>
                </a:solidFill>
              </a:rPr>
              <a:t>Difficultés</a:t>
            </a:r>
            <a:endParaRPr>
              <a:solidFill>
                <a:srgbClr val="666666"/>
              </a:solidFill>
            </a:endParaRPr>
          </a:p>
        </p:txBody>
      </p:sp>
      <p:sp>
        <p:nvSpPr>
          <p:cNvPr id="188" name="Google Shape;188;p35"/>
          <p:cNvSpPr txBox="1">
            <a:spLocks noGrp="1"/>
          </p:cNvSpPr>
          <p:nvPr>
            <p:ph type="subTitle" idx="1"/>
          </p:nvPr>
        </p:nvSpPr>
        <p:spPr>
          <a:xfrm>
            <a:off x="311700" y="1487275"/>
            <a:ext cx="8520600" cy="294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solidFill>
                  <a:srgbClr val="000000"/>
                </a:solidFill>
              </a:rPr>
              <a:t>-La précision des champs manquants des données .</a:t>
            </a:r>
            <a:endParaRPr>
              <a:solidFill>
                <a:srgbClr val="000000"/>
              </a:solidFill>
            </a:endParaRPr>
          </a:p>
          <a:p>
            <a:pPr marL="0" lvl="0" indent="0" algn="l" rtl="0">
              <a:spcBef>
                <a:spcPts val="0"/>
              </a:spcBef>
              <a:spcAft>
                <a:spcPts val="0"/>
              </a:spcAft>
              <a:buNone/>
            </a:pPr>
            <a:r>
              <a:rPr lang="fr">
                <a:solidFill>
                  <a:srgbClr val="000000"/>
                </a:solidFill>
              </a:rPr>
              <a:t>-La distinction et la compréhension des formats des inputs de modflow .</a:t>
            </a:r>
            <a:endParaRPr>
              <a:solidFill>
                <a:srgbClr val="000000"/>
              </a:solidFill>
            </a:endParaRPr>
          </a:p>
          <a:p>
            <a:pPr marL="0" lvl="0" indent="0" algn="l" rtl="0">
              <a:spcBef>
                <a:spcPts val="0"/>
              </a:spcBef>
              <a:spcAft>
                <a:spcPts val="0"/>
              </a:spcAft>
              <a:buNone/>
            </a:pPr>
            <a:r>
              <a:rPr lang="fr">
                <a:solidFill>
                  <a:srgbClr val="000000"/>
                </a:solidFill>
              </a:rPr>
              <a:t>-Tester plusieurs modèles pour comprendre les différents simulation possible et les différents packages du FloPy.</a:t>
            </a:r>
            <a:endParaRPr>
              <a:solidFill>
                <a:srgbClr val="000000"/>
              </a:solidFill>
            </a:endParaRPr>
          </a:p>
          <a:p>
            <a:pPr marL="0" lvl="0" indent="0" algn="l" rtl="0">
              <a:spcBef>
                <a:spcPts val="0"/>
              </a:spcBef>
              <a:spcAft>
                <a:spcPts val="0"/>
              </a:spcAft>
              <a:buNone/>
            </a:pPr>
            <a:r>
              <a:rPr lang="fr">
                <a:solidFill>
                  <a:srgbClr val="000000"/>
                </a:solidFill>
              </a:rPr>
              <a:t>-surmonter les erreurs de l’exécution de modflow .</a:t>
            </a:r>
            <a:endParaRPr>
              <a:solidFill>
                <a:srgbClr val="00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72" name="Google Shape;72;p16"/>
          <p:cNvPicPr preferRelativeResize="0"/>
          <p:nvPr/>
        </p:nvPicPr>
        <p:blipFill>
          <a:blip r:embed="rId3">
            <a:alphaModFix/>
          </a:blip>
          <a:stretch>
            <a:fillRect/>
          </a:stretch>
        </p:blipFill>
        <p:spPr>
          <a:xfrm>
            <a:off x="152400" y="416150"/>
            <a:ext cx="8783650" cy="3438375"/>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p:nvPr/>
        </p:nvSpPr>
        <p:spPr>
          <a:xfrm>
            <a:off x="148725" y="309900"/>
            <a:ext cx="8415600" cy="452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2400">
                <a:solidFill>
                  <a:srgbClr val="FF0000"/>
                </a:solidFill>
              </a:rPr>
              <a:t>2-Intégration de données et préparation des simulations:</a:t>
            </a:r>
            <a:endParaRPr sz="2400">
              <a:solidFill>
                <a:srgbClr val="FF0000"/>
              </a:solidFill>
            </a:endParaRPr>
          </a:p>
          <a:p>
            <a:pPr marL="0" lvl="0" indent="0" algn="l" rtl="0">
              <a:spcBef>
                <a:spcPts val="0"/>
              </a:spcBef>
              <a:spcAft>
                <a:spcPts val="0"/>
              </a:spcAft>
              <a:buClr>
                <a:schemeClr val="dk1"/>
              </a:buClr>
              <a:buSzPts val="1100"/>
              <a:buFont typeface="Arial"/>
              <a:buNone/>
            </a:pPr>
            <a:endParaRPr sz="2400">
              <a:solidFill>
                <a:srgbClr val="CC0000"/>
              </a:solidFill>
            </a:endParaRPr>
          </a:p>
          <a:p>
            <a:pPr marL="0" lvl="0" indent="0" algn="l" rtl="0">
              <a:spcBef>
                <a:spcPts val="0"/>
              </a:spcBef>
              <a:spcAft>
                <a:spcPts val="0"/>
              </a:spcAft>
              <a:buNone/>
            </a:pPr>
            <a:r>
              <a:rPr lang="fr" sz="2100">
                <a:solidFill>
                  <a:schemeClr val="dk1"/>
                </a:solidFill>
              </a:rPr>
              <a:t>*Extraire les données du cluster Hadoop et les convertir en des formats compréhensibles par le modèle Modflow .</a:t>
            </a:r>
            <a:endParaRPr sz="2100">
              <a:solidFill>
                <a:schemeClr val="dk1"/>
              </a:solidFill>
            </a:endParaRPr>
          </a:p>
          <a:p>
            <a:pPr marL="0" lvl="0" indent="0" algn="l" rtl="0">
              <a:spcBef>
                <a:spcPts val="0"/>
              </a:spcBef>
              <a:spcAft>
                <a:spcPts val="0"/>
              </a:spcAft>
              <a:buClr>
                <a:schemeClr val="dk1"/>
              </a:buClr>
              <a:buSzPts val="1100"/>
              <a:buFont typeface="Arial"/>
              <a:buNone/>
            </a:pPr>
            <a:endParaRPr sz="2100">
              <a:solidFill>
                <a:schemeClr val="dk1"/>
              </a:solidFill>
            </a:endParaRPr>
          </a:p>
          <a:p>
            <a:pPr marL="0" lvl="0" indent="0" algn="l" rtl="0">
              <a:spcBef>
                <a:spcPts val="0"/>
              </a:spcBef>
              <a:spcAft>
                <a:spcPts val="0"/>
              </a:spcAft>
              <a:buNone/>
            </a:pPr>
            <a:r>
              <a:rPr lang="fr" sz="2100">
                <a:solidFill>
                  <a:schemeClr val="dk1"/>
                </a:solidFill>
              </a:rPr>
              <a:t>*Ecrire le code source du modèle Modflow en python .</a:t>
            </a:r>
            <a:endParaRPr sz="2100">
              <a:solidFill>
                <a:schemeClr val="dk1"/>
              </a:solidFill>
            </a:endParaRPr>
          </a:p>
          <a:p>
            <a:pPr marL="0" lvl="0" indent="0" algn="l" rtl="0">
              <a:spcBef>
                <a:spcPts val="0"/>
              </a:spcBef>
              <a:spcAft>
                <a:spcPts val="0"/>
              </a:spcAft>
              <a:buClr>
                <a:schemeClr val="dk1"/>
              </a:buClr>
              <a:buSzPts val="1100"/>
              <a:buFont typeface="Arial"/>
              <a:buNone/>
            </a:pPr>
            <a:endParaRPr sz="2100">
              <a:solidFill>
                <a:schemeClr val="dk1"/>
              </a:solidFill>
            </a:endParaRPr>
          </a:p>
          <a:p>
            <a:pPr marL="0" lvl="0" indent="0" algn="l" rtl="0">
              <a:spcBef>
                <a:spcPts val="0"/>
              </a:spcBef>
              <a:spcAft>
                <a:spcPts val="0"/>
              </a:spcAft>
              <a:buClr>
                <a:schemeClr val="dk1"/>
              </a:buClr>
              <a:buSzPts val="1100"/>
              <a:buFont typeface="Arial"/>
              <a:buNone/>
            </a:pPr>
            <a:r>
              <a:rPr lang="fr" sz="2100">
                <a:solidFill>
                  <a:schemeClr val="dk1"/>
                </a:solidFill>
              </a:rPr>
              <a:t>*Affichage des simulations et des maps.</a:t>
            </a:r>
            <a:endParaRPr sz="21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8"/>
          <p:cNvSpPr txBox="1">
            <a:spLocks noGrp="1"/>
          </p:cNvSpPr>
          <p:nvPr>
            <p:ph type="ctrTitle"/>
          </p:nvPr>
        </p:nvSpPr>
        <p:spPr>
          <a:xfrm>
            <a:off x="76200" y="570150"/>
            <a:ext cx="8520600" cy="71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 sz="3600">
                <a:solidFill>
                  <a:srgbClr val="0000FF"/>
                </a:solidFill>
              </a:rPr>
              <a:t>Modélisation Modflow</a:t>
            </a:r>
            <a:endParaRPr sz="3600">
              <a:solidFill>
                <a:srgbClr val="0000FF"/>
              </a:solidFill>
            </a:endParaRPr>
          </a:p>
        </p:txBody>
      </p:sp>
      <p:pic>
        <p:nvPicPr>
          <p:cNvPr id="83" name="Google Shape;83;p18"/>
          <p:cNvPicPr preferRelativeResize="0"/>
          <p:nvPr/>
        </p:nvPicPr>
        <p:blipFill>
          <a:blip r:embed="rId3">
            <a:alphaModFix/>
          </a:blip>
          <a:stretch>
            <a:fillRect/>
          </a:stretch>
        </p:blipFill>
        <p:spPr>
          <a:xfrm>
            <a:off x="312800" y="1396600"/>
            <a:ext cx="8284003" cy="3553649"/>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9"/>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 sz="4800">
                <a:solidFill>
                  <a:srgbClr val="404040"/>
                </a:solidFill>
              </a:rPr>
              <a:t>Etat des lieux</a:t>
            </a:r>
            <a:r>
              <a:rPr lang="fr" sz="2800">
                <a:solidFill>
                  <a:srgbClr val="404040"/>
                </a:solidFill>
              </a:rPr>
              <a:t> </a:t>
            </a: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0"/>
          <p:cNvSpPr txBox="1">
            <a:spLocks noGrp="1"/>
          </p:cNvSpPr>
          <p:nvPr>
            <p:ph type="title"/>
          </p:nvPr>
        </p:nvSpPr>
        <p:spPr>
          <a:xfrm>
            <a:off x="311700" y="1487275"/>
            <a:ext cx="8520600" cy="150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fr">
                <a:solidFill>
                  <a:srgbClr val="0000FF"/>
                </a:solidFill>
              </a:rPr>
              <a:t>Sujet n°1 : gestion et préparation du</a:t>
            </a:r>
            <a:endParaRPr>
              <a:solidFill>
                <a:srgbClr val="0000FF"/>
              </a:solidFill>
            </a:endParaRPr>
          </a:p>
          <a:p>
            <a:pPr marL="0" lvl="0" indent="0" algn="ctr" rtl="0">
              <a:spcBef>
                <a:spcPts val="0"/>
              </a:spcBef>
              <a:spcAft>
                <a:spcPts val="0"/>
              </a:spcAft>
              <a:buClr>
                <a:schemeClr val="dk1"/>
              </a:buClr>
              <a:buSzPts val="1100"/>
              <a:buFont typeface="Arial"/>
              <a:buNone/>
            </a:pPr>
            <a:r>
              <a:rPr lang="fr">
                <a:solidFill>
                  <a:srgbClr val="0000FF"/>
                </a:solidFill>
              </a:rPr>
              <a:t>données </a:t>
            </a:r>
            <a:endParaRPr>
              <a:solidFill>
                <a:srgbClr val="0000FF"/>
              </a:solidFill>
            </a:endParaRPr>
          </a:p>
          <a:p>
            <a:pPr marL="0" lvl="0" indent="0" algn="ctr"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1"/>
          <p:cNvSpPr txBox="1">
            <a:spLocks noGrp="1"/>
          </p:cNvSpPr>
          <p:nvPr>
            <p:ph type="title"/>
          </p:nvPr>
        </p:nvSpPr>
        <p:spPr>
          <a:xfrm>
            <a:off x="187750" y="1306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a:t>Les inputs du  FloPy</a:t>
            </a:r>
            <a:endParaRPr/>
          </a:p>
        </p:txBody>
      </p:sp>
      <p:pic>
        <p:nvPicPr>
          <p:cNvPr id="99" name="Google Shape;99;p21"/>
          <p:cNvPicPr preferRelativeResize="0"/>
          <p:nvPr/>
        </p:nvPicPr>
        <p:blipFill>
          <a:blip r:embed="rId3">
            <a:alphaModFix/>
          </a:blip>
          <a:stretch>
            <a:fillRect/>
          </a:stretch>
        </p:blipFill>
        <p:spPr>
          <a:xfrm>
            <a:off x="809275" y="972450"/>
            <a:ext cx="7729511" cy="3866252"/>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857</Words>
  <Application>Microsoft Office PowerPoint</Application>
  <PresentationFormat>Affichage à l'écran (16:9)</PresentationFormat>
  <Paragraphs>129</Paragraphs>
  <Slides>31</Slides>
  <Notes>23</Notes>
  <HiddenSlides>0</HiddenSlides>
  <MMClips>0</MMClips>
  <ScaleCrop>false</ScaleCrop>
  <HeadingPairs>
    <vt:vector size="4" baseType="variant">
      <vt:variant>
        <vt:lpstr>Thème</vt:lpstr>
      </vt:variant>
      <vt:variant>
        <vt:i4>1</vt:i4>
      </vt:variant>
      <vt:variant>
        <vt:lpstr>Titres des diapositives</vt:lpstr>
      </vt:variant>
      <vt:variant>
        <vt:i4>31</vt:i4>
      </vt:variant>
    </vt:vector>
  </HeadingPairs>
  <TitlesOfParts>
    <vt:vector size="32" baseType="lpstr">
      <vt:lpstr>Simple Light</vt:lpstr>
      <vt:lpstr>Projet : Hydric FORECAST</vt:lpstr>
      <vt:lpstr>Sommaire</vt:lpstr>
      <vt:lpstr>Résumé du Projet </vt:lpstr>
      <vt:lpstr>Diapositive 4</vt:lpstr>
      <vt:lpstr>Diapositive 5</vt:lpstr>
      <vt:lpstr>Modélisation Modflow</vt:lpstr>
      <vt:lpstr>Etat des lieux </vt:lpstr>
      <vt:lpstr>Sujet n°1 : gestion et préparation du données  </vt:lpstr>
      <vt:lpstr>Les inputs du  FloPy</vt:lpstr>
      <vt:lpstr>Les inputs du  Modflow</vt:lpstr>
      <vt:lpstr>Diapositive 11</vt:lpstr>
      <vt:lpstr>HIVE Metastore Configuration with MYSQL </vt:lpstr>
      <vt:lpstr>Diapositive 13</vt:lpstr>
      <vt:lpstr> A quoi ça sert Modflow?</vt:lpstr>
      <vt:lpstr>Diapositive 15</vt:lpstr>
      <vt:lpstr> le code source du modèle Modflow en python</vt:lpstr>
      <vt:lpstr>Diapositive 17</vt:lpstr>
      <vt:lpstr>Quelques résultats du modèle</vt:lpstr>
      <vt:lpstr>Diapositive 19</vt:lpstr>
      <vt:lpstr> Transformer les données en des cartes interactives</vt:lpstr>
      <vt:lpstr>Le monde -&gt; Tunisie -&gt; Beja -&gt; ….</vt:lpstr>
      <vt:lpstr>Diapositive 22</vt:lpstr>
      <vt:lpstr>Diapositive 23</vt:lpstr>
      <vt:lpstr>Exemple de data</vt:lpstr>
      <vt:lpstr>Problème résolu:</vt:lpstr>
      <vt:lpstr>Exemple de data (Beja)</vt:lpstr>
      <vt:lpstr>conclusion:</vt:lpstr>
      <vt:lpstr>Quelques résultats du modèle</vt:lpstr>
      <vt:lpstr>Reste à faire </vt:lpstr>
      <vt:lpstr>Vérification de fonctionnement du code de nettoyage et de classification des données sur claudera selon les inputs adoptés au Modflow.</vt:lpstr>
      <vt:lpstr>Difficultés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 Hydric FORECAST</dc:title>
  <cp:lastModifiedBy>Utilisateur Windows</cp:lastModifiedBy>
  <cp:revision>2</cp:revision>
  <dcterms:modified xsi:type="dcterms:W3CDTF">2020-04-02T15:04:17Z</dcterms:modified>
</cp:coreProperties>
</file>