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B00"/>
    <a:srgbClr val="CC0000"/>
    <a:srgbClr val="EF64FA"/>
    <a:srgbClr val="FFE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1CF211-837A-4533-8746-29EA504D6F6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97537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CF211-837A-4533-8746-29EA504D6F66}"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237630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1CF211-837A-4533-8746-29EA504D6F6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373686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1CF211-837A-4533-8746-29EA504D6F6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85C79-26FF-4F8B-AA2B-5EED75B8C25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08527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CF211-837A-4533-8746-29EA504D6F6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1127703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1CF211-837A-4533-8746-29EA504D6F66}" type="datetimeFigureOut">
              <a:rPr lang="en-IN" smtClean="0"/>
              <a:t>27-05-2025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179586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1CF211-837A-4533-8746-29EA504D6F66}" type="datetimeFigureOut">
              <a:rPr lang="en-IN" smtClean="0"/>
              <a:t>27-05-2025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2639083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CF211-837A-4533-8746-29EA504D6F6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1295003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CF211-837A-4533-8746-29EA504D6F6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339156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1CF211-837A-4533-8746-29EA504D6F6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277706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CF211-837A-4533-8746-29EA504D6F6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234307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CF211-837A-4533-8746-29EA504D6F66}"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3466207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CF211-837A-4533-8746-29EA504D6F66}" type="datetimeFigureOut">
              <a:rPr lang="en-IN" smtClean="0"/>
              <a:t>27-05-2025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218791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91CF211-837A-4533-8746-29EA504D6F66}" type="datetimeFigureOut">
              <a:rPr lang="en-IN" smtClean="0"/>
              <a:t>27-05-2025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75240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1CF211-837A-4533-8746-29EA504D6F66}" type="datetimeFigureOut">
              <a:rPr lang="en-IN" smtClean="0"/>
              <a:t>27-05-2025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271948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91CF211-837A-4533-8746-29EA504D6F66}" type="datetimeFigureOut">
              <a:rPr lang="en-IN" smtClean="0"/>
              <a:t>27-05-2025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224732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CF211-837A-4533-8746-29EA504D6F66}"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85C79-26FF-4F8B-AA2B-5EED75B8C257}" type="slidenum">
              <a:rPr lang="en-IN" smtClean="0"/>
              <a:t>‹#›</a:t>
            </a:fld>
            <a:endParaRPr lang="en-IN"/>
          </a:p>
        </p:txBody>
      </p:sp>
    </p:spTree>
    <p:extLst>
      <p:ext uri="{BB962C8B-B14F-4D97-AF65-F5344CB8AC3E}">
        <p14:creationId xmlns:p14="http://schemas.microsoft.com/office/powerpoint/2010/main" val="40484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1CF211-837A-4533-8746-29EA504D6F66}" type="datetimeFigureOut">
              <a:rPr lang="en-IN" smtClean="0"/>
              <a:t>27-05-2025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585C79-26FF-4F8B-AA2B-5EED75B8C257}" type="slidenum">
              <a:rPr lang="en-IN" smtClean="0"/>
              <a:t>‹#›</a:t>
            </a:fld>
            <a:endParaRPr lang="en-IN"/>
          </a:p>
        </p:txBody>
      </p:sp>
    </p:spTree>
    <p:extLst>
      <p:ext uri="{BB962C8B-B14F-4D97-AF65-F5344CB8AC3E}">
        <p14:creationId xmlns:p14="http://schemas.microsoft.com/office/powerpoint/2010/main" val="24774171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0AD2-D4F5-0612-B903-EA4042F2D52D}"/>
              </a:ext>
            </a:extLst>
          </p:cNvPr>
          <p:cNvSpPr>
            <a:spLocks noGrp="1"/>
          </p:cNvSpPr>
          <p:nvPr>
            <p:ph type="title"/>
          </p:nvPr>
        </p:nvSpPr>
        <p:spPr>
          <a:xfrm>
            <a:off x="838200" y="2035277"/>
            <a:ext cx="10515600" cy="2698955"/>
          </a:xfrm>
        </p:spPr>
        <p:txBody>
          <a:bodyPr>
            <a:normAutofit/>
          </a:bodyPr>
          <a:lstStyle/>
          <a:p>
            <a:pPr algn="ctr"/>
            <a:r>
              <a:rPr lang="en-US" sz="8000" b="1" u="sng" dirty="0">
                <a:solidFill>
                  <a:srgbClr val="CC0000"/>
                </a:solidFill>
                <a:latin typeface="Arial Black" panose="020B0A04020102090204" pitchFamily="34" charset="0"/>
              </a:rPr>
              <a:t>Introduction of </a:t>
            </a:r>
            <a:br>
              <a:rPr lang="en-US" sz="8000" b="1" u="sng" dirty="0">
                <a:solidFill>
                  <a:srgbClr val="CC0000"/>
                </a:solidFill>
                <a:latin typeface="Arial Black" panose="020B0A04020102090204" pitchFamily="34" charset="0"/>
              </a:rPr>
            </a:br>
            <a:r>
              <a:rPr lang="en-US" sz="8000" b="1" u="sng" dirty="0">
                <a:solidFill>
                  <a:srgbClr val="CC0000"/>
                </a:solidFill>
                <a:latin typeface="Arial Black" panose="020B0A04020102090204" pitchFamily="34" charset="0"/>
              </a:rPr>
              <a:t>Python</a:t>
            </a:r>
            <a:endParaRPr lang="en-IN" sz="8000" b="1" u="sng" dirty="0">
              <a:solidFill>
                <a:srgbClr val="CC0000"/>
              </a:solidFill>
              <a:latin typeface="Arial Black" panose="020B0A04020102090204" pitchFamily="34" charset="0"/>
            </a:endParaRPr>
          </a:p>
        </p:txBody>
      </p:sp>
    </p:spTree>
    <p:extLst>
      <p:ext uri="{BB962C8B-B14F-4D97-AF65-F5344CB8AC3E}">
        <p14:creationId xmlns:p14="http://schemas.microsoft.com/office/powerpoint/2010/main" val="1633453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C44D-5051-AE9A-BA65-C733BB6C5748}"/>
              </a:ext>
            </a:extLst>
          </p:cNvPr>
          <p:cNvSpPr>
            <a:spLocks noGrp="1"/>
          </p:cNvSpPr>
          <p:nvPr>
            <p:ph type="title"/>
          </p:nvPr>
        </p:nvSpPr>
        <p:spPr>
          <a:xfrm>
            <a:off x="838200" y="365125"/>
            <a:ext cx="10515600" cy="6168410"/>
          </a:xfrm>
        </p:spPr>
        <p:txBody>
          <a:bodyPr>
            <a:normAutofit fontScale="90000"/>
          </a:bodyPr>
          <a:lstStyle/>
          <a:p>
            <a:r>
              <a:rPr lang="en-US" sz="5000" b="1" u="sng" dirty="0">
                <a:solidFill>
                  <a:srgbClr val="960B00"/>
                </a:solidFill>
              </a:rPr>
              <a:t>Introduction of Python :</a:t>
            </a:r>
            <a:br>
              <a:rPr lang="en-US" sz="3500" b="1" u="sng" dirty="0"/>
            </a:br>
            <a:br>
              <a:rPr lang="en-US" sz="3500" dirty="0"/>
            </a:br>
            <a:r>
              <a:rPr lang="en-US" sz="3500" dirty="0"/>
              <a:t>Python is a high-level, interpreted, and general-purpose programming language, known for its simplicity, readability, and versatility. </a:t>
            </a:r>
            <a:br>
              <a:rPr lang="en-US" sz="3500" dirty="0"/>
            </a:br>
            <a:r>
              <a:rPr lang="en-US" sz="3500" dirty="0"/>
              <a:t>It was created by Guido van Rossum and first released in 1991. </a:t>
            </a:r>
            <a:br>
              <a:rPr lang="en-US" sz="3500" dirty="0"/>
            </a:br>
            <a:r>
              <a:rPr lang="en-US" sz="3500" dirty="0"/>
              <a:t>Python has since become one of the most popular programming languages, used in various fields, such as web development, data science, artificial intelligence, machine learning, automation, and more.</a:t>
            </a:r>
            <a:endParaRPr lang="en-IN" sz="3500" dirty="0"/>
          </a:p>
        </p:txBody>
      </p:sp>
    </p:spTree>
    <p:extLst>
      <p:ext uri="{BB962C8B-B14F-4D97-AF65-F5344CB8AC3E}">
        <p14:creationId xmlns:p14="http://schemas.microsoft.com/office/powerpoint/2010/main" val="416203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3600-D62D-0C7F-CEF5-B0C0906AF527}"/>
              </a:ext>
            </a:extLst>
          </p:cNvPr>
          <p:cNvSpPr>
            <a:spLocks noGrp="1"/>
          </p:cNvSpPr>
          <p:nvPr>
            <p:ph type="title"/>
          </p:nvPr>
        </p:nvSpPr>
        <p:spPr>
          <a:xfrm>
            <a:off x="838200" y="365125"/>
            <a:ext cx="10515600" cy="6124165"/>
          </a:xfrm>
        </p:spPr>
        <p:txBody>
          <a:bodyPr>
            <a:normAutofit/>
          </a:bodyPr>
          <a:lstStyle/>
          <a:p>
            <a:r>
              <a:rPr lang="en-US" sz="5000" b="1" u="sng" dirty="0">
                <a:solidFill>
                  <a:srgbClr val="960B00"/>
                </a:solidFill>
              </a:rPr>
              <a:t>Features of Python :</a:t>
            </a:r>
            <a:br>
              <a:rPr lang="en-US" sz="3000" dirty="0"/>
            </a:br>
            <a:br>
              <a:rPr lang="en-US" sz="3000" dirty="0"/>
            </a:br>
            <a:r>
              <a:rPr lang="en-US" sz="3000" b="1" u="sng" dirty="0">
                <a:solidFill>
                  <a:srgbClr val="960B00"/>
                </a:solidFill>
              </a:rPr>
              <a:t>Easy to Learn and Use:</a:t>
            </a:r>
            <a:r>
              <a:rPr lang="en-US" sz="3000" dirty="0">
                <a:solidFill>
                  <a:srgbClr val="960B00"/>
                </a:solidFill>
              </a:rPr>
              <a:t> </a:t>
            </a:r>
            <a:r>
              <a:rPr lang="en-US" sz="3000" dirty="0"/>
              <a:t>Python's syntax is clear and closely resembles the English language, making it beginner-friendly.</a:t>
            </a:r>
            <a:br>
              <a:rPr lang="en-US" sz="3000" dirty="0"/>
            </a:br>
            <a:r>
              <a:rPr lang="en-US" sz="3000" b="1" u="sng" dirty="0">
                <a:solidFill>
                  <a:srgbClr val="960B00"/>
                </a:solidFill>
              </a:rPr>
              <a:t>Interpreted Language:</a:t>
            </a:r>
            <a:r>
              <a:rPr lang="en-US" sz="3000" dirty="0">
                <a:solidFill>
                  <a:srgbClr val="960B00"/>
                </a:solidFill>
              </a:rPr>
              <a:t> </a:t>
            </a:r>
            <a:r>
              <a:rPr lang="en-US" sz="3000" dirty="0"/>
              <a:t>Python code is executed line by line, which simplifies debugging and allows for quick testing of code snippets.</a:t>
            </a:r>
            <a:br>
              <a:rPr lang="en-US" sz="3000" dirty="0"/>
            </a:br>
            <a:r>
              <a:rPr lang="en-US" sz="3000" b="1" u="sng" dirty="0">
                <a:solidFill>
                  <a:srgbClr val="960B00"/>
                </a:solidFill>
              </a:rPr>
              <a:t>Dynamically Typed:</a:t>
            </a:r>
            <a:r>
              <a:rPr lang="en-US" sz="3000" dirty="0">
                <a:solidFill>
                  <a:srgbClr val="960B00"/>
                </a:solidFill>
              </a:rPr>
              <a:t> </a:t>
            </a:r>
            <a:r>
              <a:rPr lang="en-US" sz="3000" dirty="0"/>
              <a:t>Variables in Python do not require explicit type declarations. The type of a variable is determined at runtime.</a:t>
            </a:r>
            <a:br>
              <a:rPr lang="en-US" sz="3000" dirty="0"/>
            </a:br>
            <a:r>
              <a:rPr lang="en-US" sz="3000" b="1" u="sng" dirty="0">
                <a:solidFill>
                  <a:srgbClr val="960B00"/>
                </a:solidFill>
              </a:rPr>
              <a:t>Object-Oriented:</a:t>
            </a:r>
            <a:r>
              <a:rPr lang="en-US" sz="3000" dirty="0">
                <a:solidFill>
                  <a:srgbClr val="960B00"/>
                </a:solidFill>
              </a:rPr>
              <a:t> </a:t>
            </a:r>
            <a:r>
              <a:rPr lang="en-US" sz="3000" dirty="0"/>
              <a:t>Python supports object-oriented programming (OOP), enabling developers to create reusable code through classes and objects.</a:t>
            </a:r>
            <a:endParaRPr lang="en-IN" sz="3000" dirty="0"/>
          </a:p>
        </p:txBody>
      </p:sp>
    </p:spTree>
    <p:extLst>
      <p:ext uri="{BB962C8B-B14F-4D97-AF65-F5344CB8AC3E}">
        <p14:creationId xmlns:p14="http://schemas.microsoft.com/office/powerpoint/2010/main" val="2834106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0244-0EAF-7031-6ADF-9B70C0F2BC73}"/>
              </a:ext>
            </a:extLst>
          </p:cNvPr>
          <p:cNvSpPr>
            <a:spLocks noGrp="1"/>
          </p:cNvSpPr>
          <p:nvPr>
            <p:ph type="title"/>
          </p:nvPr>
        </p:nvSpPr>
        <p:spPr>
          <a:xfrm>
            <a:off x="838200" y="365126"/>
            <a:ext cx="10515600" cy="6138914"/>
          </a:xfrm>
        </p:spPr>
        <p:txBody>
          <a:bodyPr>
            <a:noAutofit/>
          </a:bodyPr>
          <a:lstStyle/>
          <a:p>
            <a:r>
              <a:rPr lang="en-US" sz="5000" b="1" u="sng" dirty="0">
                <a:solidFill>
                  <a:srgbClr val="960B00"/>
                </a:solidFill>
              </a:rPr>
              <a:t>Features of Python :</a:t>
            </a:r>
            <a:br>
              <a:rPr lang="en-US" sz="3000" dirty="0"/>
            </a:br>
            <a:br>
              <a:rPr lang="en-US" sz="3000" dirty="0"/>
            </a:br>
            <a:r>
              <a:rPr lang="en-US" sz="2700" b="1" u="sng" dirty="0">
                <a:solidFill>
                  <a:srgbClr val="960B00"/>
                </a:solidFill>
              </a:rPr>
              <a:t>Extensive Standard Library:</a:t>
            </a:r>
            <a:r>
              <a:rPr lang="en-US" sz="2700" dirty="0">
                <a:solidFill>
                  <a:srgbClr val="960B00"/>
                </a:solidFill>
              </a:rPr>
              <a:t> </a:t>
            </a:r>
            <a:r>
              <a:rPr lang="en-US" sz="2700" dirty="0"/>
              <a:t>Python has a rich set of built-in libraries that support tasks such as file I/O, regular expressions, and networking, among others.</a:t>
            </a:r>
            <a:br>
              <a:rPr lang="en-US" sz="2700" dirty="0"/>
            </a:br>
            <a:r>
              <a:rPr lang="en-US" sz="2700" b="1" u="sng" dirty="0">
                <a:solidFill>
                  <a:srgbClr val="960B00"/>
                </a:solidFill>
              </a:rPr>
              <a:t>Cross-platform:</a:t>
            </a:r>
            <a:r>
              <a:rPr lang="en-US" sz="2700" dirty="0">
                <a:solidFill>
                  <a:srgbClr val="960B00"/>
                </a:solidFill>
              </a:rPr>
              <a:t> </a:t>
            </a:r>
            <a:r>
              <a:rPr lang="en-US" sz="2700" dirty="0"/>
              <a:t>Python is platform-independent, meaning it can run on various operating systems, such as Windows, macOS, and Linux.</a:t>
            </a:r>
            <a:br>
              <a:rPr lang="en-US" sz="2700" dirty="0"/>
            </a:br>
            <a:r>
              <a:rPr lang="en-US" sz="2700" b="1" u="sng" dirty="0">
                <a:solidFill>
                  <a:srgbClr val="960B00"/>
                </a:solidFill>
              </a:rPr>
              <a:t>Open Source:</a:t>
            </a:r>
            <a:r>
              <a:rPr lang="en-US" sz="2700" dirty="0">
                <a:solidFill>
                  <a:srgbClr val="960B00"/>
                </a:solidFill>
              </a:rPr>
              <a:t> </a:t>
            </a:r>
            <a:r>
              <a:rPr lang="en-US" sz="2700" dirty="0"/>
              <a:t>Python is free to use, distribute, and modify, which has led to a large and active community of developers contributing to its growth.</a:t>
            </a:r>
            <a:br>
              <a:rPr lang="en-US" sz="2700" dirty="0"/>
            </a:br>
            <a:r>
              <a:rPr lang="en-US" sz="2700" b="1" u="sng" dirty="0">
                <a:solidFill>
                  <a:srgbClr val="960B00"/>
                </a:solidFill>
              </a:rPr>
              <a:t>Extensibility:</a:t>
            </a:r>
            <a:r>
              <a:rPr lang="en-US" sz="2700" dirty="0">
                <a:solidFill>
                  <a:srgbClr val="960B00"/>
                </a:solidFill>
              </a:rPr>
              <a:t> </a:t>
            </a:r>
            <a:r>
              <a:rPr lang="en-US" sz="2700" dirty="0"/>
              <a:t>Python can integrate with other programming languages, such as C, C++, and Java, to optimize performance-critical sections of code.</a:t>
            </a:r>
            <a:endParaRPr lang="en-IN" sz="2700" dirty="0"/>
          </a:p>
        </p:txBody>
      </p:sp>
    </p:spTree>
    <p:extLst>
      <p:ext uri="{BB962C8B-B14F-4D97-AF65-F5344CB8AC3E}">
        <p14:creationId xmlns:p14="http://schemas.microsoft.com/office/powerpoint/2010/main" val="1032059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051A-E7F8-D572-2EF3-5908747BA08E}"/>
              </a:ext>
            </a:extLst>
          </p:cNvPr>
          <p:cNvSpPr>
            <a:spLocks noGrp="1"/>
          </p:cNvSpPr>
          <p:nvPr>
            <p:ph type="title"/>
          </p:nvPr>
        </p:nvSpPr>
        <p:spPr>
          <a:xfrm>
            <a:off x="838200" y="365125"/>
            <a:ext cx="10515600" cy="6197907"/>
          </a:xfrm>
        </p:spPr>
        <p:txBody>
          <a:bodyPr>
            <a:normAutofit/>
          </a:bodyPr>
          <a:lstStyle/>
          <a:p>
            <a:r>
              <a:rPr lang="en-US" sz="5000" b="1" u="sng" dirty="0">
                <a:solidFill>
                  <a:srgbClr val="960B00"/>
                </a:solidFill>
              </a:rPr>
              <a:t>Advantages of Python :</a:t>
            </a:r>
            <a:br>
              <a:rPr lang="en-US" sz="2700" dirty="0"/>
            </a:br>
            <a:br>
              <a:rPr lang="en-US" sz="2700" dirty="0"/>
            </a:br>
            <a:r>
              <a:rPr lang="en-US" sz="2700" b="1" u="sng" dirty="0">
                <a:solidFill>
                  <a:srgbClr val="960B00"/>
                </a:solidFill>
              </a:rPr>
              <a:t>1. Easy to Learn and Use</a:t>
            </a:r>
            <a:br>
              <a:rPr lang="en-US" sz="2700" dirty="0"/>
            </a:br>
            <a:r>
              <a:rPr lang="en-US" sz="2700" b="1" u="sng" dirty="0">
                <a:solidFill>
                  <a:srgbClr val="960B00"/>
                </a:solidFill>
              </a:rPr>
              <a:t>Readable Syntax:</a:t>
            </a:r>
            <a:r>
              <a:rPr lang="en-US" sz="2700" b="1" dirty="0">
                <a:solidFill>
                  <a:srgbClr val="960B00"/>
                </a:solidFill>
              </a:rPr>
              <a:t> </a:t>
            </a:r>
            <a:r>
              <a:rPr lang="en-US" sz="2700" dirty="0"/>
              <a:t>Python’s syntax is simple and similar to English, which makes it easy to read and understand. This is especially beneficial for beginners.</a:t>
            </a:r>
            <a:br>
              <a:rPr lang="en-US" sz="2700" dirty="0"/>
            </a:br>
            <a:r>
              <a:rPr lang="en-US" sz="2700" b="1" u="sng" dirty="0">
                <a:solidFill>
                  <a:srgbClr val="960B00"/>
                </a:solidFill>
              </a:rPr>
              <a:t>Minimalist Syntax:</a:t>
            </a:r>
            <a:r>
              <a:rPr lang="en-US" sz="2700" b="1" dirty="0">
                <a:solidFill>
                  <a:srgbClr val="960B00"/>
                </a:solidFill>
              </a:rPr>
              <a:t> </a:t>
            </a:r>
            <a:r>
              <a:rPr lang="en-US" sz="2700" dirty="0"/>
              <a:t>Python requires fewer lines of code compared to many other languages, making it easier to write and maintain.</a:t>
            </a:r>
            <a:br>
              <a:rPr lang="en-US" sz="2700" dirty="0"/>
            </a:br>
            <a:br>
              <a:rPr lang="en-US" sz="2700" dirty="0"/>
            </a:br>
            <a:r>
              <a:rPr lang="en-US" sz="2700" b="1" u="sng" dirty="0">
                <a:solidFill>
                  <a:srgbClr val="960B00"/>
                </a:solidFill>
              </a:rPr>
              <a:t>2. Cross-Platform Compatibility</a:t>
            </a:r>
            <a:br>
              <a:rPr lang="en-US" sz="2700" dirty="0"/>
            </a:br>
            <a:r>
              <a:rPr lang="en-US" sz="2700" dirty="0"/>
              <a:t>Python is platform-independent, which means code written in Python can run on any operating system (Windows, Linux, macOS) without modification.</a:t>
            </a:r>
            <a:endParaRPr lang="en-IN" sz="2700" dirty="0"/>
          </a:p>
        </p:txBody>
      </p:sp>
    </p:spTree>
    <p:extLst>
      <p:ext uri="{BB962C8B-B14F-4D97-AF65-F5344CB8AC3E}">
        <p14:creationId xmlns:p14="http://schemas.microsoft.com/office/powerpoint/2010/main" val="1944014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F805-1696-E2E0-0EE2-E7398577E574}"/>
              </a:ext>
            </a:extLst>
          </p:cNvPr>
          <p:cNvSpPr>
            <a:spLocks noGrp="1"/>
          </p:cNvSpPr>
          <p:nvPr>
            <p:ph type="title"/>
          </p:nvPr>
        </p:nvSpPr>
        <p:spPr>
          <a:xfrm>
            <a:off x="838200" y="365125"/>
            <a:ext cx="10515600" cy="6183159"/>
          </a:xfrm>
        </p:spPr>
        <p:txBody>
          <a:bodyPr>
            <a:normAutofit/>
          </a:bodyPr>
          <a:lstStyle/>
          <a:p>
            <a:r>
              <a:rPr lang="en-US" sz="2700" b="1" u="sng" dirty="0">
                <a:solidFill>
                  <a:srgbClr val="960B00"/>
                </a:solidFill>
              </a:rPr>
              <a:t>3. Extensive Libraries and Frameworks</a:t>
            </a:r>
            <a:br>
              <a:rPr lang="en-US" sz="2700" dirty="0"/>
            </a:br>
            <a:r>
              <a:rPr lang="en-US" sz="2700" dirty="0"/>
              <a:t>Python offers a wide range of pre-built libraries and frameworks for various tasks, </a:t>
            </a:r>
            <a:br>
              <a:rPr lang="en-US" sz="2700" dirty="0"/>
            </a:br>
            <a:r>
              <a:rPr lang="en-US" sz="2700" b="1" u="sng" dirty="0">
                <a:solidFill>
                  <a:srgbClr val="960B00"/>
                </a:solidFill>
              </a:rPr>
              <a:t>including:</a:t>
            </a:r>
            <a:br>
              <a:rPr lang="en-US" sz="2700" dirty="0"/>
            </a:br>
            <a:r>
              <a:rPr lang="en-US" sz="2700" dirty="0"/>
              <a:t>1.Web development: Django, Flask</a:t>
            </a:r>
            <a:br>
              <a:rPr lang="en-US" sz="2700" dirty="0"/>
            </a:br>
            <a:r>
              <a:rPr lang="en-US" sz="2700" dirty="0"/>
              <a:t>2.Data Science &amp; Machine Learning: Pandas, NumPy, TensorFlow, Scikit-learn</a:t>
            </a:r>
            <a:br>
              <a:rPr lang="en-US" sz="2700" dirty="0"/>
            </a:br>
            <a:r>
              <a:rPr lang="en-US" sz="2700" dirty="0"/>
              <a:t>3.GUI development: </a:t>
            </a:r>
            <a:r>
              <a:rPr lang="en-US" sz="2700" dirty="0" err="1"/>
              <a:t>Tkinter</a:t>
            </a:r>
            <a:r>
              <a:rPr lang="en-US" sz="2700" dirty="0"/>
              <a:t>, </a:t>
            </a:r>
            <a:r>
              <a:rPr lang="en-US" sz="2700" dirty="0" err="1"/>
              <a:t>PyQt</a:t>
            </a:r>
            <a:br>
              <a:rPr lang="en-US" sz="2700" dirty="0"/>
            </a:br>
            <a:r>
              <a:rPr lang="en-US" sz="2700" dirty="0"/>
              <a:t>4.Automation: Selenium, </a:t>
            </a:r>
            <a:r>
              <a:rPr lang="en-US" sz="2700" dirty="0" err="1"/>
              <a:t>OpenPyXL</a:t>
            </a:r>
            <a:br>
              <a:rPr lang="en-US" sz="2700" dirty="0"/>
            </a:br>
            <a:r>
              <a:rPr lang="en-US" sz="2700" b="1" u="sng" dirty="0">
                <a:solidFill>
                  <a:srgbClr val="960B00"/>
                </a:solidFill>
              </a:rPr>
              <a:t>4. Large Community Support</a:t>
            </a:r>
            <a:br>
              <a:rPr lang="en-US" sz="2700" dirty="0"/>
            </a:br>
            <a:r>
              <a:rPr lang="en-US" sz="2700" dirty="0"/>
              <a:t>Python has a vast and active community that provides support through forums, tutorials, and open-source contributions. This makes it easier to find solutions to problems and learn from others.</a:t>
            </a:r>
            <a:endParaRPr lang="en-IN" sz="2700" dirty="0"/>
          </a:p>
        </p:txBody>
      </p:sp>
    </p:spTree>
    <p:extLst>
      <p:ext uri="{BB962C8B-B14F-4D97-AF65-F5344CB8AC3E}">
        <p14:creationId xmlns:p14="http://schemas.microsoft.com/office/powerpoint/2010/main" val="3054052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3EAC-EB29-72AC-1D91-4456A707A2E7}"/>
              </a:ext>
            </a:extLst>
          </p:cNvPr>
          <p:cNvSpPr>
            <a:spLocks noGrp="1"/>
          </p:cNvSpPr>
          <p:nvPr>
            <p:ph type="title"/>
          </p:nvPr>
        </p:nvSpPr>
        <p:spPr>
          <a:xfrm>
            <a:off x="838200" y="365125"/>
            <a:ext cx="10515600" cy="6183159"/>
          </a:xfrm>
        </p:spPr>
        <p:txBody>
          <a:bodyPr>
            <a:normAutofit fontScale="90000"/>
          </a:bodyPr>
          <a:lstStyle/>
          <a:p>
            <a:r>
              <a:rPr lang="en-US" sz="2700" b="1" u="sng" dirty="0">
                <a:solidFill>
                  <a:srgbClr val="960B00"/>
                </a:solidFill>
              </a:rPr>
              <a:t>5. Integration Capabilities</a:t>
            </a:r>
            <a:br>
              <a:rPr lang="en-US" sz="2700" dirty="0"/>
            </a:br>
            <a:r>
              <a:rPr lang="en-US" sz="2700" dirty="0"/>
              <a:t>Python integrates easily with other programming languages like C, C++, and Java. It also supports integration with technologies such as REST APIs and databases.</a:t>
            </a:r>
            <a:br>
              <a:rPr lang="en-US" sz="2700" dirty="0"/>
            </a:br>
            <a:r>
              <a:rPr lang="en-US" sz="2700" b="1" u="sng" dirty="0">
                <a:solidFill>
                  <a:srgbClr val="960B00"/>
                </a:solidFill>
              </a:rPr>
              <a:t>6. Versatile Applications</a:t>
            </a:r>
            <a:br>
              <a:rPr lang="en-US" sz="2700" dirty="0"/>
            </a:br>
            <a:r>
              <a:rPr lang="en-US" sz="2700" dirty="0"/>
              <a:t>Python can be used for a wide range of applications, </a:t>
            </a:r>
            <a:br>
              <a:rPr lang="en-US" sz="2700" dirty="0"/>
            </a:br>
            <a:r>
              <a:rPr lang="en-US" sz="2700" b="1" u="sng" dirty="0">
                <a:solidFill>
                  <a:srgbClr val="960B00"/>
                </a:solidFill>
              </a:rPr>
              <a:t>including:</a:t>
            </a:r>
            <a:br>
              <a:rPr lang="en-US" sz="2700" dirty="0"/>
            </a:br>
            <a:r>
              <a:rPr lang="en-US" sz="2700" dirty="0"/>
              <a:t>1.Web development</a:t>
            </a:r>
            <a:br>
              <a:rPr lang="en-US" sz="2700" dirty="0"/>
            </a:br>
            <a:r>
              <a:rPr lang="en-US" sz="2700" dirty="0"/>
              <a:t>2.Data analysis and visualization</a:t>
            </a:r>
            <a:br>
              <a:rPr lang="en-US" sz="2700" dirty="0"/>
            </a:br>
            <a:r>
              <a:rPr lang="en-US" sz="2700" dirty="0"/>
              <a:t>3.Machine learning and artificial intelligence</a:t>
            </a:r>
            <a:br>
              <a:rPr lang="en-US" sz="2700" dirty="0"/>
            </a:br>
            <a:r>
              <a:rPr lang="en-US" sz="2700" dirty="0"/>
              <a:t>4.Scripting and automation</a:t>
            </a:r>
            <a:br>
              <a:rPr lang="en-US" sz="2700" dirty="0"/>
            </a:br>
            <a:r>
              <a:rPr lang="en-US" sz="2700" dirty="0"/>
              <a:t>5.Game development</a:t>
            </a:r>
            <a:br>
              <a:rPr lang="en-US" sz="2700" dirty="0"/>
            </a:br>
            <a:r>
              <a:rPr lang="en-US" sz="2700" b="1" u="sng" dirty="0">
                <a:solidFill>
                  <a:srgbClr val="960B00"/>
                </a:solidFill>
              </a:rPr>
              <a:t>7. Great for Prototyping and Development Speed</a:t>
            </a:r>
            <a:br>
              <a:rPr lang="en-US" sz="2700" dirty="0"/>
            </a:br>
            <a:r>
              <a:rPr lang="en-US" sz="2700" dirty="0"/>
              <a:t>Python is known for its rapid prototyping capabilities, which allows developers to create and test applications faster.</a:t>
            </a:r>
            <a:endParaRPr lang="en-IN" sz="2700" dirty="0"/>
          </a:p>
        </p:txBody>
      </p:sp>
    </p:spTree>
    <p:extLst>
      <p:ext uri="{BB962C8B-B14F-4D97-AF65-F5344CB8AC3E}">
        <p14:creationId xmlns:p14="http://schemas.microsoft.com/office/powerpoint/2010/main" val="2489514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2A87-3DAC-1A89-BDBF-B6BD448FBC92}"/>
              </a:ext>
            </a:extLst>
          </p:cNvPr>
          <p:cNvSpPr>
            <a:spLocks noGrp="1"/>
          </p:cNvSpPr>
          <p:nvPr>
            <p:ph type="title"/>
          </p:nvPr>
        </p:nvSpPr>
        <p:spPr>
          <a:xfrm>
            <a:off x="838200" y="2766218"/>
            <a:ext cx="10515600" cy="1325563"/>
          </a:xfrm>
        </p:spPr>
        <p:txBody>
          <a:bodyPr>
            <a:normAutofit/>
          </a:bodyPr>
          <a:lstStyle/>
          <a:p>
            <a:pPr algn="ctr"/>
            <a:r>
              <a:rPr lang="en-US" sz="8000" dirty="0">
                <a:solidFill>
                  <a:srgbClr val="002060"/>
                </a:solidFill>
                <a:latin typeface="Arial Black" panose="020B0A04020102090204" pitchFamily="34" charset="0"/>
              </a:rPr>
              <a:t>Thank You</a:t>
            </a:r>
            <a:endParaRPr lang="en-IN" sz="8000" dirty="0">
              <a:solidFill>
                <a:srgbClr val="002060"/>
              </a:solidFill>
              <a:latin typeface="Arial Black" panose="020B0A04020102090204" pitchFamily="34" charset="0"/>
            </a:endParaRPr>
          </a:p>
        </p:txBody>
      </p:sp>
    </p:spTree>
    <p:extLst>
      <p:ext uri="{BB962C8B-B14F-4D97-AF65-F5344CB8AC3E}">
        <p14:creationId xmlns:p14="http://schemas.microsoft.com/office/powerpoint/2010/main" val="4007943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TotalTime>
  <Words>619</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 Black</vt:lpstr>
      <vt:lpstr>Wingdings 3</vt:lpstr>
      <vt:lpstr>Ion</vt:lpstr>
      <vt:lpstr>Introduction of  Python</vt:lpstr>
      <vt:lpstr>Introduction of Python :  Python is a high-level, interpreted, and general-purpose programming language, known for its simplicity, readability, and versatility.  It was created by Guido van Rossum and first released in 1991.  Python has since become one of the most popular programming languages, used in various fields, such as web development, data science, artificial intelligence, machine learning, automation, and more.</vt:lpstr>
      <vt:lpstr>Features of Python :  Easy to Learn and Use: Python's syntax is clear and closely resembles the English language, making it beginner-friendly. Interpreted Language: Python code is executed line by line, which simplifies debugging and allows for quick testing of code snippets. Dynamically Typed: Variables in Python do not require explicit type declarations. The type of a variable is determined at runtime. Object-Oriented: Python supports object-oriented programming (OOP), enabling developers to create reusable code through classes and objects.</vt:lpstr>
      <vt:lpstr>Features of Python :  Extensive Standard Library: Python has a rich set of built-in libraries that support tasks such as file I/O, regular expressions, and networking, among others. Cross-platform: Python is platform-independent, meaning it can run on various operating systems, such as Windows, macOS, and Linux. Open Source: Python is free to use, distribute, and modify, which has led to a large and active community of developers contributing to its growth. Extensibility: Python can integrate with other programming languages, such as C, C++, and Java, to optimize performance-critical sections of code.</vt:lpstr>
      <vt:lpstr>Advantages of Python :  1. Easy to Learn and Use Readable Syntax: Python’s syntax is simple and similar to English, which makes it easy to read and understand. This is especially beneficial for beginners. Minimalist Syntax: Python requires fewer lines of code compared to many other languages, making it easier to write and maintain.  2. Cross-Platform Compatibility Python is platform-independent, which means code written in Python can run on any operating system (Windows, Linux, macOS) without modification.</vt:lpstr>
      <vt:lpstr>3. Extensive Libraries and Frameworks Python offers a wide range of pre-built libraries and frameworks for various tasks,  including: 1.Web development: Django, Flask 2.Data Science &amp; Machine Learning: Pandas, NumPy, TensorFlow, Scikit-learn 3.GUI development: Tkinter, PyQt 4.Automation: Selenium, OpenPyXL 4. Large Community Support Python has a vast and active community that provides support through forums, tutorials, and open-source contributions. This makes it easier to find solutions to problems and learn from others.</vt:lpstr>
      <vt:lpstr>5. Integration Capabilities Python integrates easily with other programming languages like C, C++, and Java. It also supports integration with technologies such as REST APIs and databases. 6. Versatile Applications Python can be used for a wide range of applications,  including: 1.Web development 2.Data analysis and visualization 3.Machine learning and artificial intelligence 4.Scripting and automation 5.Game development 7. Great for Prototyping and Development Speed Python is known for its rapid prototyping capabilities, which allows developers to create and test applications faster.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 vadariya</dc:creator>
  <cp:lastModifiedBy>parth vadariya</cp:lastModifiedBy>
  <cp:revision>2</cp:revision>
  <dcterms:created xsi:type="dcterms:W3CDTF">2025-05-23T11:39:38Z</dcterms:created>
  <dcterms:modified xsi:type="dcterms:W3CDTF">2025-05-27T06:21:52Z</dcterms:modified>
</cp:coreProperties>
</file>