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6"/>
  </p:notesMasterIdLst>
  <p:sldIdLst>
    <p:sldId id="256" r:id="rId2"/>
    <p:sldId id="257" r:id="rId3"/>
    <p:sldId id="265" r:id="rId4"/>
    <p:sldId id="273" r:id="rId5"/>
    <p:sldId id="277" r:id="rId6"/>
    <p:sldId id="268" r:id="rId7"/>
    <p:sldId id="275" r:id="rId8"/>
    <p:sldId id="279" r:id="rId9"/>
    <p:sldId id="276" r:id="rId10"/>
    <p:sldId id="278" r:id="rId11"/>
    <p:sldId id="271" r:id="rId12"/>
    <p:sldId id="272" r:id="rId13"/>
    <p:sldId id="274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16.1.2023.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16.1.2023.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16.1.2023.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verleaf.com/" TargetMode="External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hyperlink" Target="https://git-scm.com/" TargetMode="External"/><Relationship Id="rId2" Type="http://schemas.openxmlformats.org/officeDocument/2006/relationships/hyperlink" Target="https://discord.com/" TargetMode="Externa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bout.gitlab.com/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hyperlink" Target="https://astah.net/" TargetMode="External"/><Relationship Id="rId4" Type="http://schemas.openxmlformats.org/officeDocument/2006/relationships/hyperlink" Target="https://www.microsoft.com/en-us/microsoft-teams/group-chat-software" TargetMode="External"/><Relationship Id="rId9" Type="http://schemas.openxmlformats.org/officeDocument/2006/relationships/image" Target="../media/image13.png"/><Relationship Id="rId14" Type="http://schemas.openxmlformats.org/officeDocument/2006/relationships/hyperlink" Target="https://www.latex-project.org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html.com/" TargetMode="External"/><Relationship Id="rId13" Type="http://schemas.openxmlformats.org/officeDocument/2006/relationships/image" Target="../media/image23.jpeg"/><Relationship Id="rId18" Type="http://schemas.openxmlformats.org/officeDocument/2006/relationships/hyperlink" Target="https://www.jetbrains.com/idea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hyperlink" Target="https://www.eclipse.org/" TargetMode="External"/><Relationship Id="rId17" Type="http://schemas.openxmlformats.org/officeDocument/2006/relationships/image" Target="../media/image25.png"/><Relationship Id="rId2" Type="http://schemas.openxmlformats.org/officeDocument/2006/relationships/hyperlink" Target="https://code.visualstudio.com/" TargetMode="External"/><Relationship Id="rId16" Type="http://schemas.openxmlformats.org/officeDocument/2006/relationships/hyperlink" Target="https://spring.io/" TargetMode="External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ypescriptlang.org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s://developer.mozilla.org/en-US/docs/Web/CSS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s://reactjs.org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s://www.java.com/en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 err="1"/>
              <a:t>Dog</a:t>
            </a:r>
            <a:r>
              <a:rPr lang="hr-HR" dirty="0"/>
              <a:t> </a:t>
            </a:r>
            <a:r>
              <a:rPr lang="hr-HR" dirty="0" err="1"/>
              <a:t>friendly</a:t>
            </a:r>
            <a:br>
              <a:rPr lang="en-US" dirty="0"/>
            </a:br>
            <a:r>
              <a:rPr lang="hr-HR" sz="4400" dirty="0" err="1"/>
              <a:t>Simplicity</a:t>
            </a:r>
            <a:endParaRPr lang="hr-H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FE40C4-AE23-FD1A-3B48-571E06CE55ED}"/>
              </a:ext>
            </a:extLst>
          </p:cNvPr>
          <p:cNvSpPr/>
          <p:nvPr/>
        </p:nvSpPr>
        <p:spPr>
          <a:xfrm>
            <a:off x="4343400" y="2489181"/>
            <a:ext cx="3339193" cy="1061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337A139-FA3B-B087-08C5-064F6A3EBD30}"/>
              </a:ext>
            </a:extLst>
          </p:cNvPr>
          <p:cNvSpPr txBox="1">
            <a:spLocks/>
          </p:cNvSpPr>
          <p:nvPr/>
        </p:nvSpPr>
        <p:spPr>
          <a:xfrm>
            <a:off x="3298372" y="2610720"/>
            <a:ext cx="5257800" cy="818280"/>
          </a:xfrm>
          <a:prstGeom prst="rect">
            <a:avLst/>
          </a:prstGeom>
        </p:spPr>
        <p:txBody>
          <a:bodyPr vert="horz" lIns="252000" tIns="46800" rIns="252000" bIns="45720" rtlCol="0" anchor="ctr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b="1" dirty="0" err="1"/>
              <a:t>Programsko</a:t>
            </a:r>
            <a:r>
              <a:rPr lang="en-US" b="1" dirty="0"/>
              <a:t> in</a:t>
            </a:r>
            <a:r>
              <a:rPr lang="hr-HR" b="1" dirty="0" err="1"/>
              <a:t>ženjerstvo</a:t>
            </a:r>
            <a:br>
              <a:rPr lang="en-US" b="1" dirty="0"/>
            </a:br>
            <a:r>
              <a:rPr lang="hr-HR" b="1" dirty="0"/>
              <a:t>ak. god. 2022</a:t>
            </a:r>
            <a:r>
              <a:rPr lang="en-US" b="1" dirty="0"/>
              <a:t>./</a:t>
            </a:r>
            <a:r>
              <a:rPr lang="hr-HR" b="1" dirty="0"/>
              <a:t>2023</a:t>
            </a:r>
            <a:r>
              <a:rPr lang="en-US" b="1" dirty="0"/>
              <a:t>.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B19E44-4B93-60C9-4EF8-6CC9E2BFC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34" y="608528"/>
            <a:ext cx="3396343" cy="6006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Razredi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Korisnik</a:t>
            </a:r>
            <a:endParaRPr lang="en-US" dirty="0"/>
          </a:p>
          <a:p>
            <a:pPr lvl="1"/>
            <a:r>
              <a:rPr lang="en-US" dirty="0" err="1"/>
              <a:t>Vlasnik</a:t>
            </a:r>
            <a:r>
              <a:rPr lang="en-US" dirty="0"/>
              <a:t> </a:t>
            </a:r>
            <a:r>
              <a:rPr lang="en-US" dirty="0" err="1"/>
              <a:t>obrta</a:t>
            </a:r>
            <a:endParaRPr lang="en-US" dirty="0"/>
          </a:p>
          <a:p>
            <a:pPr lvl="1"/>
            <a:r>
              <a:rPr lang="en-US" dirty="0" err="1"/>
              <a:t>Obrt</a:t>
            </a:r>
            <a:endParaRPr lang="en-US" dirty="0"/>
          </a:p>
          <a:p>
            <a:pPr lvl="1"/>
            <a:r>
              <a:rPr lang="en-US" dirty="0" err="1"/>
              <a:t>Kartica</a:t>
            </a:r>
            <a:endParaRPr lang="en-US" dirty="0"/>
          </a:p>
          <a:p>
            <a:pPr lvl="1"/>
            <a:r>
              <a:rPr lang="en-US" dirty="0" err="1"/>
              <a:t>Lokacija</a:t>
            </a:r>
            <a:endParaRPr lang="en-US" dirty="0"/>
          </a:p>
          <a:p>
            <a:pPr lvl="1"/>
            <a:r>
              <a:rPr lang="hr-HR" dirty="0" err="1"/>
              <a:t>Recen</a:t>
            </a:r>
            <a:r>
              <a:rPr lang="en-US" dirty="0" err="1"/>
              <a:t>zija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1467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C1A6DBF-8FEA-6895-F560-DA22A0CA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  <a:endParaRPr lang="en-GB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1141EE8-B2E5-063F-F658-41F1A937E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Vremenska linija razvoja: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Raspodjela posla:</a:t>
            </a:r>
          </a:p>
          <a:p>
            <a:pPr lvl="1"/>
            <a:r>
              <a:rPr lang="hr-HR" dirty="0"/>
              <a:t>Front tim (4 člana) – </a:t>
            </a:r>
            <a:r>
              <a:rPr lang="pl-PL" dirty="0"/>
              <a:t>zaduženi za frontend razvoj aplikacije (izgled st</a:t>
            </a:r>
            <a:r>
              <a:rPr lang="hr-HR" dirty="0"/>
              <a:t>ranice, funkcionalnost i dizajn</a:t>
            </a:r>
            <a:r>
              <a:rPr lang="pl-PL" dirty="0"/>
              <a:t>)</a:t>
            </a:r>
            <a:endParaRPr lang="hr-HR" dirty="0"/>
          </a:p>
          <a:p>
            <a:pPr lvl="1"/>
            <a:r>
              <a:rPr lang="hr-HR" dirty="0" err="1"/>
              <a:t>Back</a:t>
            </a:r>
            <a:r>
              <a:rPr lang="hr-HR" dirty="0"/>
              <a:t> tim (3 člana) – zaduženi za </a:t>
            </a:r>
            <a:r>
              <a:rPr lang="hr-HR" dirty="0" err="1"/>
              <a:t>backend</a:t>
            </a:r>
            <a:r>
              <a:rPr lang="hr-HR" dirty="0"/>
              <a:t> razvoj aplikacije (povezivanje s bazom podataka, upravljanje podatcima)</a:t>
            </a:r>
          </a:p>
          <a:p>
            <a:pPr lvl="1"/>
            <a:r>
              <a:rPr lang="hr-HR" dirty="0"/>
              <a:t>Dokumentacija – dokumentaciju su radili svi pomalo, kad je tko imao više slobodnog vremena ili nije imao zadataka</a:t>
            </a:r>
            <a:endParaRPr lang="en-GB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A10E578-3741-EDF4-33FC-C3B8230C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CA72E808-85C6-F9C4-538F-77AAD4EA6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18" y="1826155"/>
            <a:ext cx="7319343" cy="167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19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5417CFC-8757-FECC-3E3A-80D00984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Iskustvo</a:t>
            </a:r>
            <a:endParaRPr lang="en-GB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D9FF3E8-A499-26E2-E7F7-EB183E829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Što prije početi s projektom i razradom ideje</a:t>
            </a:r>
          </a:p>
          <a:p>
            <a:r>
              <a:rPr lang="hr-HR" dirty="0"/>
              <a:t>Dobra organizacija te podjela poslova su bitne</a:t>
            </a:r>
          </a:p>
          <a:p>
            <a:r>
              <a:rPr lang="hr-HR" dirty="0"/>
              <a:t>Rad na dokumentaciji se mora shvatiti ozbiljno</a:t>
            </a:r>
          </a:p>
          <a:p>
            <a:r>
              <a:rPr lang="hr-HR" dirty="0"/>
              <a:t>Komunikacija u timu je ključna te također mora biti stalna</a:t>
            </a:r>
          </a:p>
          <a:p>
            <a:r>
              <a:rPr lang="hr-HR" dirty="0"/>
              <a:t>Stalno obavještavanje članova o promjenama</a:t>
            </a:r>
          </a:p>
          <a:p>
            <a:r>
              <a:rPr lang="hr-HR" dirty="0"/>
              <a:t>Ne ostavljati puštanje aplikacije u pogon i predaju projekta za zadnji čas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2F6BA893-1452-744C-A25A-A00F83E8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840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F596A51-509B-1F9C-F1D2-BD86B7C4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Članovi tima</a:t>
            </a:r>
            <a:endParaRPr lang="en-GB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EC04132-74BA-6C7A-69C8-7831DA7C7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Timoteja </a:t>
            </a:r>
            <a:r>
              <a:rPr lang="hr-HR" dirty="0" err="1"/>
              <a:t>Piveta</a:t>
            </a:r>
            <a:r>
              <a:rPr lang="hr-HR" dirty="0"/>
              <a:t> (timoteja.piveta@fer.hr)</a:t>
            </a:r>
          </a:p>
          <a:p>
            <a:r>
              <a:rPr lang="hr-HR" dirty="0"/>
              <a:t>Ana </a:t>
            </a:r>
            <a:r>
              <a:rPr lang="hr-HR" dirty="0" err="1"/>
              <a:t>Žanko</a:t>
            </a:r>
            <a:r>
              <a:rPr lang="hr-HR" dirty="0"/>
              <a:t>    (ana.zanko@fer.hr)</a:t>
            </a:r>
          </a:p>
          <a:p>
            <a:r>
              <a:rPr lang="hr-HR" dirty="0"/>
              <a:t>Luka Novosel   (luka.novosel@fer.hr)</a:t>
            </a:r>
          </a:p>
          <a:p>
            <a:r>
              <a:rPr lang="hr-HR" dirty="0"/>
              <a:t>Nikola Bukvić   (nikola.bukvic@fer.hr)</a:t>
            </a:r>
          </a:p>
          <a:p>
            <a:r>
              <a:rPr lang="hr-HR" dirty="0"/>
              <a:t>Bruno Perković  (bruno.perković@fer.hr)</a:t>
            </a:r>
          </a:p>
          <a:p>
            <a:r>
              <a:rPr lang="hr-HR" dirty="0"/>
              <a:t>Mateo </a:t>
            </a:r>
            <a:r>
              <a:rPr lang="hr-HR" dirty="0" err="1"/>
              <a:t>Hitl</a:t>
            </a:r>
            <a:r>
              <a:rPr lang="hr-HR" dirty="0"/>
              <a:t>     (mateo.hitl@fer.hr)</a:t>
            </a:r>
          </a:p>
          <a:p>
            <a:r>
              <a:rPr lang="hr-HR" dirty="0"/>
              <a:t>Domagoj Penava  (domagoj.penava@fer.hr)</a:t>
            </a:r>
            <a:endParaRPr lang="en-GB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6A5A4E2-3D4F-4498-9FE5-F6731D29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1171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59F0-7DEC-5698-2137-75FD5B5D7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102429"/>
            <a:ext cx="7886700" cy="898071"/>
          </a:xfrm>
        </p:spPr>
        <p:txBody>
          <a:bodyPr>
            <a:normAutofit fontScale="90000"/>
          </a:bodyPr>
          <a:lstStyle/>
          <a:p>
            <a:pPr algn="ctr"/>
            <a:r>
              <a:rPr lang="hr-HR" dirty="0"/>
              <a:t>KRAJ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  <a:endParaRPr lang="en-US" dirty="0"/>
          </a:p>
          <a:p>
            <a:r>
              <a:rPr lang="en-US" dirty="0" err="1"/>
              <a:t>Dionici</a:t>
            </a:r>
            <a:endParaRPr lang="hr-HR" dirty="0"/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  <a:endParaRPr lang="en-US" dirty="0"/>
          </a:p>
          <a:p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Cilj projekta je razviti aplikaciju koja će vlasnicima i ljubiteljima pasa omogućiti pregled prikladnih i neprikladnih lokacija na interaktivnoj karti</a:t>
            </a:r>
          </a:p>
          <a:p>
            <a:r>
              <a:rPr lang="hr-HR" dirty="0"/>
              <a:t>Sličan proizvod je stranica </a:t>
            </a:r>
            <a:r>
              <a:rPr lang="hr-HR" dirty="0" err="1"/>
              <a:t>Dog</a:t>
            </a:r>
            <a:r>
              <a:rPr lang="hr-HR" dirty="0"/>
              <a:t> </a:t>
            </a:r>
            <a:r>
              <a:rPr lang="hr-HR" dirty="0" err="1"/>
              <a:t>Friendly</a:t>
            </a:r>
            <a:r>
              <a:rPr lang="hr-HR" dirty="0"/>
              <a:t> </a:t>
            </a:r>
            <a:r>
              <a:rPr lang="hr-HR" dirty="0" err="1"/>
              <a:t>Warwickshire</a:t>
            </a:r>
            <a:r>
              <a:rPr lang="hr-HR" dirty="0"/>
              <a:t>: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2AD9B957-E77E-813D-1947-D7D0EB5DD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09" y="3283172"/>
            <a:ext cx="4683546" cy="29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2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2341F54-76AA-9CFF-3E45-E3E8F8827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4" y="2557674"/>
            <a:ext cx="5740173" cy="3828837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93B3E83-F250-1292-9DED-A2BC21B3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1455"/>
            <a:ext cx="7886700" cy="844838"/>
          </a:xfrm>
        </p:spPr>
        <p:txBody>
          <a:bodyPr>
            <a:normAutofit/>
          </a:bodyPr>
          <a:lstStyle/>
          <a:p>
            <a:r>
              <a:rPr lang="en-US" dirty="0" err="1"/>
              <a:t>Dionici</a:t>
            </a:r>
            <a:endParaRPr lang="en-GB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B621AF7-6601-3A75-83C6-9DD40F0B4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81744"/>
            <a:ext cx="7886700" cy="5445138"/>
          </a:xfrm>
        </p:spPr>
        <p:txBody>
          <a:bodyPr/>
          <a:lstStyle/>
          <a:p>
            <a:pPr marL="0" indent="0">
              <a:buNone/>
            </a:pPr>
            <a:endParaRPr lang="hr-HR" dirty="0"/>
          </a:p>
          <a:p>
            <a:pPr lvl="1"/>
            <a:r>
              <a:rPr lang="en-US" dirty="0" err="1"/>
              <a:t>Registrirani</a:t>
            </a:r>
            <a:r>
              <a:rPr lang="en-US" dirty="0"/>
              <a:t> </a:t>
            </a:r>
            <a:r>
              <a:rPr lang="en-US" dirty="0" err="1"/>
              <a:t>korisnik</a:t>
            </a:r>
            <a:endParaRPr lang="en-US" dirty="0"/>
          </a:p>
          <a:p>
            <a:pPr lvl="2"/>
            <a:r>
              <a:rPr lang="en-US" dirty="0" err="1"/>
              <a:t>Korisnik</a:t>
            </a:r>
            <a:endParaRPr lang="en-US" dirty="0"/>
          </a:p>
          <a:p>
            <a:pPr lvl="2"/>
            <a:r>
              <a:rPr lang="en-US" dirty="0" err="1"/>
              <a:t>Vlasnik</a:t>
            </a:r>
            <a:r>
              <a:rPr lang="en-US" dirty="0"/>
              <a:t> </a:t>
            </a:r>
            <a:r>
              <a:rPr lang="en-US" dirty="0" err="1"/>
              <a:t>obrta</a:t>
            </a:r>
            <a:endParaRPr lang="hr-HR" dirty="0"/>
          </a:p>
          <a:p>
            <a:pPr lvl="1"/>
            <a:r>
              <a:rPr lang="en-US" dirty="0" err="1"/>
              <a:t>Neregistrirani</a:t>
            </a:r>
            <a:r>
              <a:rPr lang="en-US" dirty="0"/>
              <a:t> </a:t>
            </a:r>
            <a:r>
              <a:rPr lang="en-US" dirty="0" err="1"/>
              <a:t>korisnik</a:t>
            </a:r>
            <a:endParaRPr lang="hr-HR" dirty="0"/>
          </a:p>
          <a:p>
            <a:pPr lvl="1"/>
            <a:r>
              <a:rPr lang="en-US" dirty="0" err="1"/>
              <a:t>Razvojni</a:t>
            </a:r>
            <a:r>
              <a:rPr lang="en-US" dirty="0"/>
              <a:t> </a:t>
            </a:r>
            <a:r>
              <a:rPr lang="en-US" dirty="0" err="1"/>
              <a:t>tim</a:t>
            </a:r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FB722778-2E6A-25E1-40A4-F02529A4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4255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93B3E83-F250-1292-9DED-A2BC21B3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  <a:endParaRPr lang="en-GB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B621AF7-6601-3A75-83C6-9DD40F0B4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Glavni funkcionalni zahtjevi:</a:t>
            </a:r>
          </a:p>
          <a:p>
            <a:pPr lvl="1"/>
            <a:r>
              <a:rPr lang="hr-HR" dirty="0"/>
              <a:t>Dodavanje obrta</a:t>
            </a:r>
          </a:p>
          <a:p>
            <a:pPr lvl="1"/>
            <a:r>
              <a:rPr lang="hr-HR" dirty="0"/>
              <a:t>Dodavanje lokacije</a:t>
            </a:r>
          </a:p>
          <a:p>
            <a:pPr lvl="1"/>
            <a:r>
              <a:rPr lang="hr-HR" dirty="0"/>
              <a:t>Pretraživanje lokacije/obrta po imenu</a:t>
            </a:r>
          </a:p>
          <a:p>
            <a:pPr lvl="1"/>
            <a:r>
              <a:rPr lang="hr-HR" dirty="0"/>
              <a:t>Dodjela prikladnosti lokacije</a:t>
            </a:r>
          </a:p>
          <a:p>
            <a:pPr lvl="1"/>
            <a:r>
              <a:rPr lang="hr-HR" dirty="0"/>
              <a:t>Promocija obrta</a:t>
            </a:r>
          </a:p>
          <a:p>
            <a:pPr lvl="1"/>
            <a:r>
              <a:rPr lang="hr-HR" dirty="0"/>
              <a:t>Prikaz preporučenih obrta</a:t>
            </a:r>
          </a:p>
          <a:p>
            <a:endParaRPr lang="en-GB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FB722778-2E6A-25E1-40A4-F02529A4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0814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5AE99F3-C780-9794-6128-F19C97F6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  <a:endParaRPr lang="en-GB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B3F22C7-6DB0-ADBA-2092-1CBFEBD02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Nefunkcionalni i zahtjevi domene primjene:</a:t>
            </a:r>
          </a:p>
          <a:p>
            <a:pPr lvl="1"/>
            <a:r>
              <a:rPr lang="hr-HR" dirty="0"/>
              <a:t>Aplikacija mora biti izvedena kao web aplikacija kojoj korisnici pristupaju uz pomoć korisničkog imena i lozinke</a:t>
            </a:r>
          </a:p>
          <a:p>
            <a:pPr lvl="1"/>
            <a:r>
              <a:rPr lang="hr-HR" dirty="0"/>
              <a:t>Aplikacija mora biti prilagođena za različite veličine ekrana</a:t>
            </a:r>
          </a:p>
          <a:p>
            <a:pPr lvl="1"/>
            <a:r>
              <a:rPr lang="hr-HR" dirty="0"/>
              <a:t>Unos lokacija mora podržavati dijakritičke znakove hrvatske abecede</a:t>
            </a:r>
          </a:p>
          <a:p>
            <a:pPr lvl="1"/>
            <a:r>
              <a:rPr lang="hr-HR" dirty="0"/>
              <a:t>Aplikacija mora omogućiti rad više korisnika u stvarnom vremenu</a:t>
            </a:r>
          </a:p>
          <a:p>
            <a:pPr lvl="1"/>
            <a:r>
              <a:rPr lang="hr-HR" dirty="0"/>
              <a:t>Pristup bazi podataka ne bi trebao trajati duže od 5 sekundi</a:t>
            </a:r>
            <a:endParaRPr lang="en-GB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C49F5DA-2D6A-8F14-0690-DB478ED4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1381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30000"/>
              </a:lnSpc>
            </a:pPr>
            <a:r>
              <a:rPr lang="hr-HR" sz="3300" dirty="0"/>
              <a:t>Komunikacija</a:t>
            </a:r>
          </a:p>
          <a:p>
            <a:pPr lvl="1">
              <a:lnSpc>
                <a:spcPct val="130000"/>
              </a:lnSpc>
            </a:pPr>
            <a:r>
              <a:rPr lang="hr-HR" dirty="0" err="1"/>
              <a:t>Discord</a:t>
            </a:r>
            <a:endParaRPr lang="hr-HR" dirty="0"/>
          </a:p>
          <a:p>
            <a:pPr lvl="1">
              <a:lnSpc>
                <a:spcPct val="130000"/>
              </a:lnSpc>
            </a:pPr>
            <a:r>
              <a:rPr lang="hr-HR" dirty="0"/>
              <a:t>Microsoft </a:t>
            </a:r>
            <a:r>
              <a:rPr lang="hr-HR" dirty="0" err="1"/>
              <a:t>Teams</a:t>
            </a:r>
            <a:endParaRPr lang="hr-HR" dirty="0"/>
          </a:p>
          <a:p>
            <a:pPr>
              <a:lnSpc>
                <a:spcPct val="130000"/>
              </a:lnSpc>
            </a:pPr>
            <a:r>
              <a:rPr lang="hr-HR" sz="3300" dirty="0"/>
              <a:t>Upravljanje</a:t>
            </a:r>
          </a:p>
          <a:p>
            <a:pPr lvl="1">
              <a:lnSpc>
                <a:spcPct val="150000"/>
              </a:lnSpc>
            </a:pPr>
            <a:r>
              <a:rPr lang="hr-HR" dirty="0" err="1"/>
              <a:t>Git</a:t>
            </a:r>
            <a:endParaRPr lang="hr-HR" dirty="0"/>
          </a:p>
          <a:p>
            <a:pPr lvl="1">
              <a:lnSpc>
                <a:spcPct val="150000"/>
              </a:lnSpc>
            </a:pPr>
            <a:r>
              <a:rPr lang="hr-HR" dirty="0" err="1"/>
              <a:t>GitLab</a:t>
            </a:r>
            <a:endParaRPr lang="hr-HR" dirty="0"/>
          </a:p>
          <a:p>
            <a:pPr>
              <a:lnSpc>
                <a:spcPct val="130000"/>
              </a:lnSpc>
            </a:pPr>
            <a:endParaRPr lang="en-US" sz="3300" dirty="0"/>
          </a:p>
          <a:p>
            <a:pPr>
              <a:lnSpc>
                <a:spcPct val="130000"/>
              </a:lnSpc>
            </a:pPr>
            <a:r>
              <a:rPr lang="hr-HR" sz="3300" dirty="0"/>
              <a:t>Dokumentacija</a:t>
            </a:r>
          </a:p>
          <a:p>
            <a:pPr lvl="1">
              <a:lnSpc>
                <a:spcPct val="150000"/>
              </a:lnSpc>
            </a:pPr>
            <a:r>
              <a:rPr lang="hr-HR" dirty="0" err="1"/>
              <a:t>Overleaf</a:t>
            </a:r>
            <a:endParaRPr lang="hr-HR" dirty="0"/>
          </a:p>
          <a:p>
            <a:pPr lvl="1">
              <a:lnSpc>
                <a:spcPct val="150000"/>
              </a:lnSpc>
            </a:pPr>
            <a:r>
              <a:rPr lang="hr-HR" dirty="0" err="1"/>
              <a:t>LaTe</a:t>
            </a:r>
            <a:r>
              <a:rPr lang="en-GB" dirty="0"/>
              <a:t>X</a:t>
            </a:r>
            <a:endParaRPr lang="hr-HR" dirty="0"/>
          </a:p>
          <a:p>
            <a:pPr lvl="1">
              <a:lnSpc>
                <a:spcPct val="150000"/>
              </a:lnSpc>
            </a:pPr>
            <a:r>
              <a:rPr lang="hr-HR" dirty="0" err="1"/>
              <a:t>Astah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sz="3300" dirty="0"/>
              <a:t>Pu</a:t>
            </a:r>
            <a:r>
              <a:rPr lang="hr-HR" sz="3300" dirty="0" err="1"/>
              <a:t>štanje</a:t>
            </a:r>
            <a:r>
              <a:rPr lang="hr-HR" sz="3300" dirty="0"/>
              <a:t> u pogon</a:t>
            </a:r>
          </a:p>
          <a:p>
            <a:pPr lvl="1">
              <a:lnSpc>
                <a:spcPct val="130000"/>
              </a:lnSpc>
            </a:pPr>
            <a:r>
              <a:rPr lang="hr-HR" sz="2700" dirty="0" err="1"/>
              <a:t>Render</a:t>
            </a:r>
            <a:endParaRPr lang="hr-HR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6" name="Slika 5">
            <a:hlinkClick r:id="rId2"/>
            <a:extLst>
              <a:ext uri="{FF2B5EF4-FFF2-40B4-BE49-F238E27FC236}">
                <a16:creationId xmlns:a16="http://schemas.microsoft.com/office/drawing/2014/main" id="{C687158F-8F45-977C-10C3-32436E7DB6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576" y="2193934"/>
            <a:ext cx="355702" cy="355702"/>
          </a:xfrm>
          <a:prstGeom prst="rect">
            <a:avLst/>
          </a:prstGeom>
        </p:spPr>
      </p:pic>
      <p:pic>
        <p:nvPicPr>
          <p:cNvPr id="8" name="Slika 7">
            <a:hlinkClick r:id="rId4"/>
            <a:extLst>
              <a:ext uri="{FF2B5EF4-FFF2-40B4-BE49-F238E27FC236}">
                <a16:creationId xmlns:a16="http://schemas.microsoft.com/office/drawing/2014/main" id="{EC63D064-80F1-E285-0BCE-CF7AED01BD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386" y="2626373"/>
            <a:ext cx="531365" cy="531365"/>
          </a:xfrm>
          <a:prstGeom prst="rect">
            <a:avLst/>
          </a:prstGeom>
        </p:spPr>
      </p:pic>
      <p:pic>
        <p:nvPicPr>
          <p:cNvPr id="14" name="Slika 13">
            <a:hlinkClick r:id="rId6"/>
            <a:extLst>
              <a:ext uri="{FF2B5EF4-FFF2-40B4-BE49-F238E27FC236}">
                <a16:creationId xmlns:a16="http://schemas.microsoft.com/office/drawing/2014/main" id="{80D6B0FC-795A-27DC-4483-B08608827A8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73" y="4497504"/>
            <a:ext cx="548054" cy="548054"/>
          </a:xfrm>
          <a:prstGeom prst="rect">
            <a:avLst/>
          </a:prstGeom>
        </p:spPr>
      </p:pic>
      <p:pic>
        <p:nvPicPr>
          <p:cNvPr id="16" name="Slika 15">
            <a:hlinkClick r:id="rId8"/>
            <a:extLst>
              <a:ext uri="{FF2B5EF4-FFF2-40B4-BE49-F238E27FC236}">
                <a16:creationId xmlns:a16="http://schemas.microsoft.com/office/drawing/2014/main" id="{C3D03849-7E84-1AC6-5AC6-70BCEA9D488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80" y="2216737"/>
            <a:ext cx="409636" cy="409636"/>
          </a:xfrm>
          <a:prstGeom prst="rect">
            <a:avLst/>
          </a:prstGeom>
        </p:spPr>
      </p:pic>
      <p:pic>
        <p:nvPicPr>
          <p:cNvPr id="20" name="Slika 19" descr="Slika na kojoj se prikazuje tekst, isječak crteža&#10;&#10;Opis je automatski generiran">
            <a:hlinkClick r:id="rId10"/>
            <a:extLst>
              <a:ext uri="{FF2B5EF4-FFF2-40B4-BE49-F238E27FC236}">
                <a16:creationId xmlns:a16="http://schemas.microsoft.com/office/drawing/2014/main" id="{1E850A5F-78CC-7DA4-89D0-A44EF1D763A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52" y="3357185"/>
            <a:ext cx="987669" cy="419185"/>
          </a:xfrm>
          <a:prstGeom prst="rect">
            <a:avLst/>
          </a:prstGeom>
        </p:spPr>
      </p:pic>
      <p:pic>
        <p:nvPicPr>
          <p:cNvPr id="12" name="Slika 11">
            <a:hlinkClick r:id="rId12"/>
            <a:extLst>
              <a:ext uri="{FF2B5EF4-FFF2-40B4-BE49-F238E27FC236}">
                <a16:creationId xmlns:a16="http://schemas.microsoft.com/office/drawing/2014/main" id="{7A134E2F-C9E5-D5C8-6B9E-4CC792279EB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76" y="4037451"/>
            <a:ext cx="355702" cy="355702"/>
          </a:xfrm>
          <a:prstGeom prst="rect">
            <a:avLst/>
          </a:prstGeom>
        </p:spPr>
      </p:pic>
      <p:pic>
        <p:nvPicPr>
          <p:cNvPr id="18" name="Slika 17">
            <a:hlinkClick r:id="rId14"/>
            <a:extLst>
              <a:ext uri="{FF2B5EF4-FFF2-40B4-BE49-F238E27FC236}">
                <a16:creationId xmlns:a16="http://schemas.microsoft.com/office/drawing/2014/main" id="{886AA736-1354-79F7-9FCF-AD7D758B77A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128" y="2849742"/>
            <a:ext cx="882569" cy="36785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C05FE4B-B348-D29F-19DF-594EF6396AC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873" y="4588004"/>
            <a:ext cx="737507" cy="73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0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620" y="1289956"/>
            <a:ext cx="7788729" cy="5036925"/>
          </a:xfrm>
        </p:spPr>
        <p:txBody>
          <a:bodyPr numCol="2">
            <a:normAutofit/>
          </a:bodyPr>
          <a:lstStyle/>
          <a:p>
            <a:pPr>
              <a:lnSpc>
                <a:spcPct val="130000"/>
              </a:lnSpc>
            </a:pPr>
            <a:r>
              <a:rPr lang="hr-HR" sz="3600" dirty="0" err="1"/>
              <a:t>Frontend</a:t>
            </a:r>
            <a:endParaRPr lang="hr-HR" sz="3600" dirty="0"/>
          </a:p>
          <a:p>
            <a:pPr lvl="1">
              <a:lnSpc>
                <a:spcPct val="150000"/>
              </a:lnSpc>
            </a:pPr>
            <a:r>
              <a:rPr lang="hr-HR" dirty="0" err="1"/>
              <a:t>VisualStudioCode</a:t>
            </a:r>
            <a:endParaRPr lang="hr-HR" dirty="0"/>
          </a:p>
          <a:p>
            <a:pPr lvl="1">
              <a:lnSpc>
                <a:spcPct val="150000"/>
              </a:lnSpc>
            </a:pPr>
            <a:r>
              <a:rPr lang="en-GB" dirty="0"/>
              <a:t>R</a:t>
            </a:r>
            <a:r>
              <a:rPr lang="hr-HR" dirty="0" err="1"/>
              <a:t>eact</a:t>
            </a:r>
            <a:endParaRPr lang="hr-HR" dirty="0"/>
          </a:p>
          <a:p>
            <a:pPr lvl="1">
              <a:lnSpc>
                <a:spcPct val="150000"/>
              </a:lnSpc>
            </a:pPr>
            <a:r>
              <a:rPr lang="hr-HR" dirty="0" err="1"/>
              <a:t>Typescript</a:t>
            </a:r>
            <a:endParaRPr lang="hr-HR" dirty="0"/>
          </a:p>
          <a:p>
            <a:pPr lvl="1">
              <a:lnSpc>
                <a:spcPct val="150000"/>
              </a:lnSpc>
            </a:pPr>
            <a:r>
              <a:rPr lang="hr-HR" dirty="0"/>
              <a:t>HTML</a:t>
            </a:r>
          </a:p>
          <a:p>
            <a:pPr lvl="1">
              <a:lnSpc>
                <a:spcPct val="150000"/>
              </a:lnSpc>
            </a:pPr>
            <a:r>
              <a:rPr lang="hr-HR" dirty="0"/>
              <a:t>CSS</a:t>
            </a:r>
          </a:p>
          <a:p>
            <a:pPr>
              <a:lnSpc>
                <a:spcPct val="130000"/>
              </a:lnSpc>
            </a:pPr>
            <a:endParaRPr lang="en-US" sz="3600" dirty="0"/>
          </a:p>
          <a:p>
            <a:pPr>
              <a:lnSpc>
                <a:spcPct val="130000"/>
              </a:lnSpc>
            </a:pPr>
            <a:r>
              <a:rPr lang="hr-HR" sz="3600" dirty="0"/>
              <a:t>Backend</a:t>
            </a:r>
          </a:p>
          <a:p>
            <a:pPr lvl="1">
              <a:lnSpc>
                <a:spcPct val="150000"/>
              </a:lnSpc>
            </a:pPr>
            <a:r>
              <a:rPr lang="hr-HR" dirty="0" err="1"/>
              <a:t>Spring</a:t>
            </a:r>
            <a:endParaRPr lang="hr-HR" dirty="0"/>
          </a:p>
          <a:p>
            <a:pPr lvl="1">
              <a:lnSpc>
                <a:spcPct val="150000"/>
              </a:lnSpc>
            </a:pPr>
            <a:r>
              <a:rPr lang="hr-HR" dirty="0"/>
              <a:t>Java</a:t>
            </a:r>
          </a:p>
          <a:p>
            <a:pPr lvl="1">
              <a:lnSpc>
                <a:spcPct val="150000"/>
              </a:lnSpc>
            </a:pPr>
            <a:r>
              <a:rPr lang="hr-HR" dirty="0" err="1"/>
              <a:t>Intellij</a:t>
            </a:r>
            <a:endParaRPr lang="hr-HR" dirty="0"/>
          </a:p>
          <a:p>
            <a:pPr lvl="1">
              <a:lnSpc>
                <a:spcPct val="150000"/>
              </a:lnSpc>
            </a:pPr>
            <a:r>
              <a:rPr lang="hr-HR" dirty="0" err="1"/>
              <a:t>Eclipse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PostgreSQL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22" name="Slika 21">
            <a:hlinkClick r:id="rId2"/>
            <a:extLst>
              <a:ext uri="{FF2B5EF4-FFF2-40B4-BE49-F238E27FC236}">
                <a16:creationId xmlns:a16="http://schemas.microsoft.com/office/drawing/2014/main" id="{CE316CB1-77D9-042A-B363-5B1EF46F7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480" y="2145082"/>
            <a:ext cx="409637" cy="409637"/>
          </a:xfrm>
          <a:prstGeom prst="rect">
            <a:avLst/>
          </a:prstGeom>
        </p:spPr>
      </p:pic>
      <p:pic>
        <p:nvPicPr>
          <p:cNvPr id="24" name="Slika 23">
            <a:hlinkClick r:id="rId4"/>
            <a:extLst>
              <a:ext uri="{FF2B5EF4-FFF2-40B4-BE49-F238E27FC236}">
                <a16:creationId xmlns:a16="http://schemas.microsoft.com/office/drawing/2014/main" id="{B5B72126-E76B-3A0D-E24A-732ECA6A0F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779" y="2839758"/>
            <a:ext cx="436343" cy="379429"/>
          </a:xfrm>
          <a:prstGeom prst="rect">
            <a:avLst/>
          </a:prstGeom>
        </p:spPr>
      </p:pic>
      <p:pic>
        <p:nvPicPr>
          <p:cNvPr id="26" name="Slika 25" descr="Slika na kojoj se prikazuje tekst, isječak crteža&#10;&#10;Opis je automatski generiran">
            <a:hlinkClick r:id="rId6"/>
            <a:extLst>
              <a:ext uri="{FF2B5EF4-FFF2-40B4-BE49-F238E27FC236}">
                <a16:creationId xmlns:a16="http://schemas.microsoft.com/office/drawing/2014/main" id="{F1EE7AAA-27C8-18AA-7B88-978791EAB0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516" y="3320824"/>
            <a:ext cx="436343" cy="436343"/>
          </a:xfrm>
          <a:prstGeom prst="rect">
            <a:avLst/>
          </a:prstGeom>
        </p:spPr>
      </p:pic>
      <p:pic>
        <p:nvPicPr>
          <p:cNvPr id="30" name="Slika 29">
            <a:hlinkClick r:id="rId8"/>
            <a:extLst>
              <a:ext uri="{FF2B5EF4-FFF2-40B4-BE49-F238E27FC236}">
                <a16:creationId xmlns:a16="http://schemas.microsoft.com/office/drawing/2014/main" id="{AC568062-B4B3-EDBB-4CAE-1B68708454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66" y="3892974"/>
            <a:ext cx="397917" cy="397917"/>
          </a:xfrm>
          <a:prstGeom prst="rect">
            <a:avLst/>
          </a:prstGeom>
        </p:spPr>
      </p:pic>
      <p:pic>
        <p:nvPicPr>
          <p:cNvPr id="32" name="Slika 31">
            <a:hlinkClick r:id="rId10"/>
            <a:extLst>
              <a:ext uri="{FF2B5EF4-FFF2-40B4-BE49-F238E27FC236}">
                <a16:creationId xmlns:a16="http://schemas.microsoft.com/office/drawing/2014/main" id="{17666AA0-FBB5-7B67-EEC4-52D839E63C8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820" y="4484090"/>
            <a:ext cx="397917" cy="397917"/>
          </a:xfrm>
          <a:prstGeom prst="rect">
            <a:avLst/>
          </a:prstGeom>
        </p:spPr>
      </p:pic>
      <p:pic>
        <p:nvPicPr>
          <p:cNvPr id="59" name="Slika 58" descr="Slika na kojoj se prikazuje tekst, isječak crteža, vektorska grafika&#10;&#10;Opis je automatski generiran">
            <a:hlinkClick r:id="rId12"/>
            <a:extLst>
              <a:ext uri="{FF2B5EF4-FFF2-40B4-BE49-F238E27FC236}">
                <a16:creationId xmlns:a16="http://schemas.microsoft.com/office/drawing/2014/main" id="{FD23DCEB-C6D9-83BD-6A69-A92CACC5AC3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622" y="3934458"/>
            <a:ext cx="561244" cy="420933"/>
          </a:xfrm>
          <a:prstGeom prst="rect">
            <a:avLst/>
          </a:prstGeom>
        </p:spPr>
      </p:pic>
      <p:pic>
        <p:nvPicPr>
          <p:cNvPr id="67" name="Slika 66">
            <a:hlinkClick r:id="rId14"/>
            <a:extLst>
              <a:ext uri="{FF2B5EF4-FFF2-40B4-BE49-F238E27FC236}">
                <a16:creationId xmlns:a16="http://schemas.microsoft.com/office/drawing/2014/main" id="{353A39AC-95EF-F5A4-0CFB-09EECE730F0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829" y="2677457"/>
            <a:ext cx="822830" cy="582453"/>
          </a:xfrm>
          <a:prstGeom prst="rect">
            <a:avLst/>
          </a:prstGeom>
        </p:spPr>
      </p:pic>
      <p:pic>
        <p:nvPicPr>
          <p:cNvPr id="34" name="Slika 33">
            <a:hlinkClick r:id="rId16"/>
            <a:extLst>
              <a:ext uri="{FF2B5EF4-FFF2-40B4-BE49-F238E27FC236}">
                <a16:creationId xmlns:a16="http://schemas.microsoft.com/office/drawing/2014/main" id="{6D642F82-A74E-9141-809D-BC5993A4A6E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17" y="2266611"/>
            <a:ext cx="330855" cy="330855"/>
          </a:xfrm>
          <a:prstGeom prst="rect">
            <a:avLst/>
          </a:prstGeom>
        </p:spPr>
      </p:pic>
      <p:pic>
        <p:nvPicPr>
          <p:cNvPr id="53" name="Slika 52">
            <a:hlinkClick r:id="rId18"/>
            <a:extLst>
              <a:ext uri="{FF2B5EF4-FFF2-40B4-BE49-F238E27FC236}">
                <a16:creationId xmlns:a16="http://schemas.microsoft.com/office/drawing/2014/main" id="{E708B519-C4F2-FAFE-F982-A21BC244F0B9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54" y="3399132"/>
            <a:ext cx="397918" cy="397918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E0EF357-0093-376F-0515-56E1DA8C3D7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866" y="4468480"/>
            <a:ext cx="490847" cy="5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05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Prikaz arhitekture dijagramom </a:t>
            </a:r>
            <a:r>
              <a:rPr lang="en-US" dirty="0" err="1"/>
              <a:t>komponenti</a:t>
            </a:r>
            <a:r>
              <a:rPr lang="hr-HR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5" name="Rezervirano mjesto sadržaja 5">
            <a:extLst>
              <a:ext uri="{FF2B5EF4-FFF2-40B4-BE49-F238E27FC236}">
                <a16:creationId xmlns:a16="http://schemas.microsoft.com/office/drawing/2014/main" id="{F9B19945-2228-169F-FEEA-37BE6E84E9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9" y="2048608"/>
            <a:ext cx="8253131" cy="395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91320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41</TotalTime>
  <Words>425</Words>
  <Application>Microsoft Office PowerPoint</Application>
  <PresentationFormat>On-screen Show (4:3)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Dog friendly Simplicity</vt:lpstr>
      <vt:lpstr>Sadržaj</vt:lpstr>
      <vt:lpstr>Opis zadatka</vt:lpstr>
      <vt:lpstr>Dionici</vt:lpstr>
      <vt:lpstr>Pregled zahtjeva</vt:lpstr>
      <vt:lpstr>Pregled zahtjeva</vt:lpstr>
      <vt:lpstr>Korišteni alati i tehnologije</vt:lpstr>
      <vt:lpstr>Korišteni alati i tehnologije</vt:lpstr>
      <vt:lpstr>Arhitektura sustava</vt:lpstr>
      <vt:lpstr>Baza podataka</vt:lpstr>
      <vt:lpstr>Organizacija rada</vt:lpstr>
      <vt:lpstr>Iskustvo</vt:lpstr>
      <vt:lpstr>Članovi tima</vt:lpstr>
      <vt:lpstr>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Bruno Perković</cp:lastModifiedBy>
  <cp:revision>24</cp:revision>
  <dcterms:created xsi:type="dcterms:W3CDTF">2016-01-18T13:10:52Z</dcterms:created>
  <dcterms:modified xsi:type="dcterms:W3CDTF">2023-01-16T12:03:33Z</dcterms:modified>
</cp:coreProperties>
</file>