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aleway"/>
      <p:regular r:id="rId43"/>
      <p:bold r:id="rId44"/>
      <p:italic r:id="rId45"/>
      <p:boldItalic r:id="rId46"/>
    </p:embeddedFont>
    <p:embeddedFont>
      <p:font typeface="Lat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aleway-bold.fntdata"/><Relationship Id="rId43" Type="http://schemas.openxmlformats.org/officeDocument/2006/relationships/font" Target="fonts/Raleway-regular.fntdata"/><Relationship Id="rId46" Type="http://schemas.openxmlformats.org/officeDocument/2006/relationships/font" Target="fonts/Raleway-boldItalic.fntdata"/><Relationship Id="rId45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bold.fntdata"/><Relationship Id="rId47" Type="http://schemas.openxmlformats.org/officeDocument/2006/relationships/font" Target="fonts/Lato-regular.fntdata"/><Relationship Id="rId4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font" Target="fonts/Lat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57a3472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57a3472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62218932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62218932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62218932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62218932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57a34724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157a34724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62218932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62218932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2218932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62218932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57a34724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57a34724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2218932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2218932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57a34724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157a3472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57a34724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57a34724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61da1d7a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61da1d7a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6221893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6221893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57a34724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57a34724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62218932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e62218932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62218932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62218932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57b05fa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57b05fa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57b05fa4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157b05fa4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57b05fa4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157b05fa4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64fc8ab9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64fc8ab9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57b05fa4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157b05fa4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64fc8ab9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64fc8ab9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61da1d7a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61da1d7a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64fc8ab9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64fc8ab9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e64fc8ab9e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e64fc8ab9e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157b05fa4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157b05fa4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64fc8ab9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e64fc8ab9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64fc8ab9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64fc8ab9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64fc8ab9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64fc8ab9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b49cdd8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eb49cdd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157b05fa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157b05fa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622189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622189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62218932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62218932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62218932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62218932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62218932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62218932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2218932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2218932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57a34724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57a3472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580"/>
              <a:t>Árvores de decisão</a:t>
            </a:r>
            <a:endParaRPr sz="45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Henrique da Silva Hinerasky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7650" y="56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Atributos dos Nós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7650" y="1401075"/>
            <a:ext cx="78984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Samples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número de instâncias do conjunto inicial de treino alcançam esse nó durante a criação da Árvore.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Value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o número de instâncias de cada classe do conjunto de treino presente neste nó.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Gini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atributo que mede o grau de impureza do nó. Um nó é totalmente puro (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gini = </a:t>
            </a:r>
            <a:r>
              <a:rPr i="1" lang="pt-B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) quando todas as instâncias de treino se aplicam a mesma classe.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Class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se refere à classe mais comum entre as amostras do nó. Em um nó folha, representa qual a classificação do item que chegou neste nó.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480" y="1421700"/>
            <a:ext cx="7947051" cy="36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02675" y="556525"/>
            <a:ext cx="565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Limites da Árvore de Decisão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Estimativa de Probabilidades de Classe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727650" y="56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Estimativa de Probabilidades de Classe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727650" y="1401075"/>
            <a:ext cx="78984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Além de apenas classificar, a Árvore de Decisão pode averiguar a probabilidade de uma instância pertencer a cada uma das classes.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Ao percorrer a Árvore até o nó folha referente a esta instância, retorna-se a razão do número de instâncias de cada classe pelo total de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samples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no nó.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 isso, é possível ter uma porcentagem que infere a probabilidade da instância pertencer a cada classe. Isso se torna útil em Árvores que possuem alguns nós com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Gini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um pouco elevado.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Treinamento CART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7650" y="55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Algoritmo de Treinamento CART</a:t>
            </a:r>
            <a:endParaRPr sz="3000"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620725" y="1401075"/>
            <a:ext cx="83583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Algoritmo utilizado pelo Scikit-Learn.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Separa 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training set 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 dois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subsets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utilizando de uma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feature k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e um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threshold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aseline="-25000"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Escolhe a combinação de feature e threshold que produzem os subsets mais puros possíveis.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Após separar o training set sem dois subsets, separa os subsets utilizando da mesma lógica, até atingir a profundidade máxima ou uma divisão que não diminui a impureza.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 Algoritmo CART é um Algoritmo Guloso.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7650" y="551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Equações do Algoritmo de CART</a:t>
            </a:r>
            <a:endParaRPr sz="3000"/>
          </a:p>
        </p:txBody>
      </p:sp>
      <p:pic>
        <p:nvPicPr>
          <p:cNvPr descr="J\left(k,t_k\right)=\frac{m_{left}}{m}G_{left}+\frac{m_{right}}{m}G_{right}&#10;%c7348a5e-08dd-412e-b984-b74404b63fb4" id="180" name="Google Shape;1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712" y="1958175"/>
            <a:ext cx="4150075" cy="3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-907025" y="0"/>
            <a:ext cx="671700" cy="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aseline="-25000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aseline="-25000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i,k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174700" y="1401000"/>
            <a:ext cx="47946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Função de custo de classificação: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onde: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-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é a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feature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-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aseline="-25000"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é 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threshold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-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é o número de instâncias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-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é o grau de impureza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Gini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Medidas de Impureza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7800" y="581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Medidas de Impureza</a:t>
            </a:r>
            <a:endParaRPr sz="3000"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7800" y="1406275"/>
            <a:ext cx="34032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Gini</a:t>
            </a:r>
            <a:endParaRPr sz="32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Índice de Gini é uma métrica que mede a impureza de um conjunto de dados. Ele indica a probabilidade de uma amostra ser classificada incorretamente se for aleatoriamente rotulada de acordo com a distribuição das classes no conjunto de dados.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5760425" y="1406275"/>
            <a:ext cx="19425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Fórmula</a:t>
            </a:r>
            <a:endParaRPr/>
          </a:p>
        </p:txBody>
      </p:sp>
      <p:pic>
        <p:nvPicPr>
          <p:cNvPr descr="G_i=1-\sum_{k=1}^np_{i,k}2&#10;%77e9bb90-cf47-4111-9171-42ebbe24036e"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025" y="2088278"/>
            <a:ext cx="1999299" cy="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5319050" y="2875275"/>
            <a:ext cx="3523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Onde </a:t>
            </a:r>
            <a:r>
              <a:rPr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aseline="-25000"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i,k</a:t>
            </a:r>
            <a:r>
              <a:rPr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é a razão das instâncias da classe </a:t>
            </a:r>
            <a:r>
              <a:rPr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 </a:t>
            </a:r>
            <a:r>
              <a:rPr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dentre as instâncias de treino do nó </a:t>
            </a:r>
            <a:r>
              <a:rPr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i.</a:t>
            </a:r>
            <a:endParaRPr i="1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727800" y="581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Medidas de Impureza</a:t>
            </a:r>
            <a:endParaRPr sz="3000"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727800" y="1406275"/>
            <a:ext cx="32856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Entropia</a:t>
            </a:r>
            <a:endParaRPr sz="32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Entropia é uma medida de incerteza ou impureza de um conjunto de dados. É originada da teoria da informação e quantifica a quantidade de incerteza envolvida na previsão da classe de uma amostra aleatória do conjunto.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5760425" y="1406275"/>
            <a:ext cx="1942500" cy="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Fórmula</a:t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5163938" y="2950200"/>
            <a:ext cx="35232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Onde </a:t>
            </a:r>
            <a:r>
              <a:rPr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aseline="-25000"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i,k</a:t>
            </a:r>
            <a:r>
              <a:rPr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é a razão das instâncias da classe </a:t>
            </a:r>
            <a:r>
              <a:rPr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k </a:t>
            </a:r>
            <a:r>
              <a:rPr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dentre as instâncias de treino do nó </a:t>
            </a:r>
            <a:r>
              <a:rPr i="1" lang="pt-BR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i.</a:t>
            </a:r>
            <a:endParaRPr i="1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863" y="1941825"/>
            <a:ext cx="298132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1663650" y="2462175"/>
            <a:ext cx="72774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Georgia"/>
              <a:buChar char="●"/>
            </a:pPr>
            <a:r>
              <a:rPr i="1" lang="pt-BR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Géron, A. (2019). Hands-on machine learning with Scikit-Learn, Keras and TensorFlow: concepts, tools, and techniques to build intelligent systems (2nd ed.). O’Reilly.</a:t>
            </a:r>
            <a:endParaRPr i="1"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62175"/>
            <a:ext cx="934201" cy="122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727800" y="581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Características</a:t>
            </a:r>
            <a:endParaRPr sz="3000"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4398600" y="1406275"/>
            <a:ext cx="47454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Entropia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Uma entropia de </a:t>
            </a:r>
            <a:r>
              <a:rPr lang="pt-B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indica que todas as amostras pertencem a uma única classe (nó puro).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Uma entropia alta indica maior incerteza ou impureza.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Para um problema de duas classes, a entropia máxima é</a:t>
            </a:r>
            <a:r>
              <a:rPr lang="pt-B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(distribuição uniforme).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0" y="1406275"/>
            <a:ext cx="44628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pt-BR" sz="3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Gini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Um Gini de </a:t>
            </a:r>
            <a:r>
              <a:rPr lang="pt-B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indica que todas as amostras pertencem a uma única classe (nó puro).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Um Gini próximo de </a:t>
            </a:r>
            <a:r>
              <a:rPr lang="pt-B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indica alta pureza.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Um Gini de </a:t>
            </a:r>
            <a:r>
              <a:rPr lang="pt-B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0.5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indica máxima impureza em um problema de duas classes (distribuição uniforme).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727800" y="5810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Qual usar ?</a:t>
            </a:r>
            <a:endParaRPr sz="3000"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727800" y="1406400"/>
            <a:ext cx="73737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 Algoritmo de CART utiliza por padrão Gini, porém é possível utilizar a Entropia modificando os hiperparâmetros de critério.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Em muitos casos a escolha acaba não fazendo muita diferença, pois ambas técnicas acabam gerando Árvores muito similares.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Por não envolver cálculos com logaritmos, Gini tende a ser mais rápido de computar, tornando-o um bom parâmetro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default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Gini tende a isolar a classe mais frequente no seu próprio galho da Árvore, enquanto a Entropia tende a produzir Árvores mais balanceadas.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29450" y="1322450"/>
            <a:ext cx="78432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Hiperparâmetros de Regularização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729450" y="60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 Problema de Overfitting</a:t>
            </a:r>
            <a:endParaRPr sz="3000"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727800" y="1406400"/>
            <a:ext cx="7688700" cy="3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Árvores de Decisão são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Modelos Não Paramétricos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ou seja, não possuem um número definido de parâmetros. Por mais que isso aumente a liberdade do modelo para se adaptar aos dados fornecidos, o risco de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overfitting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aumenta de maneira significativa.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 fim de evitar 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overfitting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é necessário limitar essa liberdade durante o treinamento. Esse processo é chamado de Regularização.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Para limitar a liberdade da Árvore de Decisão, utilizamos de certos Hiperparâmetros. Estes Hiperparâmetros dependem de qual algoritmo foi utilizado, porém seguem funcionalidades parecidas.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729450" y="60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Hiperparâmetros do </a:t>
            </a:r>
            <a:r>
              <a:rPr lang="pt-BR" sz="3000"/>
              <a:t>Scikit</a:t>
            </a:r>
            <a:r>
              <a:rPr lang="pt-BR" sz="3000"/>
              <a:t>-Learn</a:t>
            </a:r>
            <a:endParaRPr sz="3000"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538275" y="1295700"/>
            <a:ext cx="8283300" cy="39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b="1"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max_depth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Controla a profundidade máxima da Árvore, impedindo que ela cresça excessivamente. É um dos Hiperparâmetros mais comumente utilizados.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b="1"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min_samples_split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Define o número mínimo de amostras necessárias para dividir um nó, evitando nós com poucas instâncias.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b="1"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min_samples_leaf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Define um número mínimo de amostras em um nó, evitando padronizar casos específicos do set de treinamento.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b="1"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min_weight_fraction_leaf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Similar ao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min_samples_leaf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porém utiliza-se de uma porcentagem do subset original ao invés de um número.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b="1"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max_leaf_node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Define um número máximo de nós folhas, reduzindo a complexidade da Árvore.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b="1"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max_features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: Número máximo de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features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que são avaliadas para a divisão de cada nó.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729450" y="60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Como Regularizar a Árvore ?</a:t>
            </a:r>
            <a:endParaRPr sz="3000"/>
          </a:p>
        </p:txBody>
      </p:sp>
      <p:sp>
        <p:nvSpPr>
          <p:cNvPr id="241" name="Google Shape;241;p37"/>
          <p:cNvSpPr txBox="1"/>
          <p:nvPr>
            <p:ph idx="1" type="body"/>
          </p:nvPr>
        </p:nvSpPr>
        <p:spPr>
          <a:xfrm>
            <a:off x="548250" y="1415300"/>
            <a:ext cx="82833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Ao utilizar os Hiperparâmetros, evitar 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overfitting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se torna mais fácil. Aumentando os Hiperparâmetros iniciados por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min 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 diminuindo os 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Hiperparâmetros iniciados por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max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grande parte dos problemas serão neutralizados.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Existem outras formas de lidar com 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overfitting 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além dos Hiperparâmetros. A principal sendo a técnica da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poda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que envolve remover partes da Árvore que possuem pouca importância para o resultado final.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Outro método muito utilizado é o Cross-Validation, que tem como base dividir o set de treinamento em várias partes, utilizando certas partes para treino e outras para validação, alternando entre elas. Com isso, a Árvore fica mais generalizada.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29450" y="601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 Importância da Regularização</a:t>
            </a:r>
            <a:endParaRPr sz="3000"/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50" y="1498550"/>
            <a:ext cx="7917075" cy="292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 de Decisão para Regressão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727650" y="58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Árvores de Decisão para Regressão</a:t>
            </a:r>
            <a:endParaRPr sz="3000"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727650" y="1599400"/>
            <a:ext cx="8044500" cy="25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Diferentemente das Árvores de Classificação, as Árvores de Regressão tem como objetivo prever um valor contínuo ao invés de uma classe discreta.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Possuem uma estrutura semelhante, porém em vez de uma classe, cada folha contém um valor contínuo que é a média (ou mediana) dos valores dos dados que chegam a essa folha.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Oferecem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uma abordagem intuitiva e flexível para modelar relações não lineares entre variáveis.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727650" y="58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Construção da Árvore de Regressão</a:t>
            </a:r>
            <a:endParaRPr sz="3000"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727650" y="1433275"/>
            <a:ext cx="8044500" cy="3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 Algoritmo CART funciona de maneira similar à Classificação, porém ao invés de separar o set de treinamento de uma maneira que diminua a impureza, agora tentamos diminuir o MSE.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MSE (Mean Squared Error): Soma dos Erros Quadráticos entre os valores previstos e os valores reais. Quanto menor seu valor, mais pura é a divisão.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onde: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- n é o número de amostras no conjunto de dados.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-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i="1" lang="pt-BR" sz="1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é o valor real da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-ésima amostra.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	- </a:t>
            </a:r>
            <a:r>
              <a:rPr i="1" lang="pt-BR" sz="15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ŷ</a:t>
            </a:r>
            <a:r>
              <a:rPr i="1" lang="pt-BR" sz="1100">
                <a:solidFill>
                  <a:srgbClr val="2021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​ é o valor previsto pelo modelo para a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-ésima amostra.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MSE=\frac{1}{n}\sum_{i=1}^n\left(y_i-\hat{y}\right)^2&#10;%bb943b36-1f8e-4f4c-8770-413fbf73e4c1"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801" y="3186050"/>
            <a:ext cx="2446175" cy="6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7650" y="60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Sumário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435400"/>
            <a:ext cx="76887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AutoNum type="arabicPeriod"/>
            </a:pP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Introdução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AutoNum type="arabicPeriod"/>
            </a:pP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Treinamento e Visualização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AutoNum type="arabicPeriod"/>
            </a:pP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Fazendo Previsões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AutoNum type="arabicPeriod"/>
            </a:pP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Estimativa de Probabilidades de Classe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AutoNum type="arabicPeriod"/>
            </a:pP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Algoritmo de Treinamento CART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AutoNum type="arabicPeriod"/>
            </a:pP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Medidas de Impureza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AutoNum type="arabicPeriod"/>
            </a:pP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Hiperparâmetros</a:t>
            </a: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de Regularização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AutoNum type="arabicPeriod"/>
            </a:pP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Árvores de Decisão para Regressão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Georgia"/>
              <a:buAutoNum type="arabicPeriod"/>
            </a:pPr>
            <a:r>
              <a:rPr lang="pt-BR" sz="17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Limitações</a:t>
            </a:r>
            <a:endParaRPr sz="17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50" y="992450"/>
            <a:ext cx="8150300" cy="34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8250"/>
            <a:ext cx="8839204" cy="3215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727650" y="58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Construção da Árvore de Regressão</a:t>
            </a:r>
            <a:endParaRPr sz="3000"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625925" y="1333475"/>
            <a:ext cx="8146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Assim como em Árvores de Classificação, as Árvores de Decisão também estão sujeitas ao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overfitting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tornando sempre importante a aplicação da Regularização.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600" y="2095375"/>
            <a:ext cx="7528806" cy="2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Limitações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729450" y="5802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Limitações</a:t>
            </a:r>
            <a:endParaRPr sz="3000"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729450" y="1371300"/>
            <a:ext cx="7688700" cy="3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Possuem grande propensão ao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Overfitting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se adaptando aos dados de treinamento. A principal técnica de mitigação é a Regularização da Árvore.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Possuem grande sensibilidade a pequenas variações nos dados, podendo gerar Árvores completamente diferentes em uma pequena mudança. Para evitar isso, são utilizadas as Random Forests que reduzem a variabilidade.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Como todas as divisões são perpendiculares a um dos eixos das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features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um set de dados rotacionado pode aumentar a complexidade da Árvore. Uma maneira de mitigar esse problema é usar técnicas de transformação de dados como o PCA, que resultam em uma melhor orientação dos dados.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729450" y="537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Sensitividade à Rotação do Set de Dados</a:t>
            </a:r>
            <a:endParaRPr sz="3000"/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538" y="1614725"/>
            <a:ext cx="6962925" cy="254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727800" y="56110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FINAL</a:t>
            </a:r>
            <a:endParaRPr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062" y="1555000"/>
            <a:ext cx="5681875" cy="992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1078" y="2547509"/>
            <a:ext cx="5541870" cy="163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 pela atenção.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6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40"/>
              <a:t>Árvores de Decisão</a:t>
            </a:r>
            <a:endParaRPr sz="304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7650" y="1401075"/>
            <a:ext cx="84165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São algoritmos de 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aprendizagem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 supervisionada muito utilizada na estatística e mineração de dados, conhecidos pela facilidade no uso e entendimento, além de seu grande poder.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Possuem uma estrutura hierárquica que inclui um nó raiz, nós internos que representam testes ou decisões baseadas em características dos dados, e nós folha que representam os resultados finais ou categorias.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São utilizadas principalmente na Classificação, mas também podem ser usadas com Regressão.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Árvores de decisão são a base para </a:t>
            </a:r>
            <a:r>
              <a:rPr i="1"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Random Forests</a:t>
            </a: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, que combinam múltiplas árvores para melhorar a precisão e a robustez das previsões.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Como treinar, visualizar e fazer predições com Árvores de Decisão?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Treinamento e Visualização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6009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Treinamento e V</a:t>
            </a:r>
            <a:r>
              <a:rPr lang="pt-BR" sz="3000"/>
              <a:t>isualização</a:t>
            </a:r>
            <a:endParaRPr sz="30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3822" y="1287863"/>
            <a:ext cx="3636861" cy="3436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2125700" y="1740925"/>
            <a:ext cx="1008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9"/>
          <p:cNvSpPr txBox="1"/>
          <p:nvPr/>
        </p:nvSpPr>
        <p:spPr>
          <a:xfrm>
            <a:off x="1116800" y="1421725"/>
            <a:ext cx="10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condição inicial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 flipH="1">
            <a:off x="1556175" y="3201125"/>
            <a:ext cx="1069800" cy="5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9"/>
          <p:cNvSpPr txBox="1"/>
          <p:nvPr/>
        </p:nvSpPr>
        <p:spPr>
          <a:xfrm>
            <a:off x="547300" y="3460900"/>
            <a:ext cx="10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decisão final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" name="Google Shape;127;p19"/>
          <p:cNvCxnSpPr/>
          <p:nvPr/>
        </p:nvCxnSpPr>
        <p:spPr>
          <a:xfrm rot="10800000">
            <a:off x="1556050" y="3857875"/>
            <a:ext cx="1964100" cy="4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5076450" y="2385525"/>
            <a:ext cx="904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9"/>
          <p:cNvSpPr txBox="1"/>
          <p:nvPr/>
        </p:nvSpPr>
        <p:spPr>
          <a:xfrm>
            <a:off x="6035350" y="2064075"/>
            <a:ext cx="156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resultados das condições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Fazendo Previsões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7650" y="561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Como é feita a Classificação 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40"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7650" y="1401075"/>
            <a:ext cx="77484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Sempre inicia-se pelo nó raiz.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O nó fará uma pergunta, indicando se o próximo nó deve ser o filho da esquerda ou da direita.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Se o próximo nó for um nó folha (sem filhos),  ele não fará mais nenhuma pergunta e dirá a qual classe a Árvore previu para esse item.</a:t>
            </a:r>
            <a:b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Georgia"/>
              <a:buChar char="●"/>
            </a:pPr>
            <a:r>
              <a:rPr lang="pt-BR" sz="15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Caso o nó filho não for um nó folha, ele fará outra pergunta, que levará para mais dois filhos, até chegar em algum nó folha.</a:t>
            </a:r>
            <a:endParaRPr sz="15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