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2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563" autoAdjust="0"/>
  </p:normalViewPr>
  <p:slideViewPr>
    <p:cSldViewPr>
      <p:cViewPr varScale="1">
        <p:scale>
          <a:sx n="68" d="100"/>
          <a:sy n="68" d="100"/>
        </p:scale>
        <p:origin x="17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49139" y="1905000"/>
            <a:ext cx="4628190" cy="358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3208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 DE SOFTWARE I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959100" y="3403600"/>
            <a:ext cx="2808269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82600" algn="l"/>
                <a:tab pos="1016000" algn="l"/>
              </a:tabLst>
            </a:pPr>
            <a:r>
              <a:rPr lang="en-US" altLang="zh-CN" dirty="0"/>
              <a:t>		</a:t>
            </a:r>
          </a:p>
          <a:p>
            <a:pPr>
              <a:lnSpc>
                <a:spcPts val="2400"/>
              </a:lnSpc>
              <a:tabLst>
                <a:tab pos="482600" algn="l"/>
                <a:tab pos="1016000" algn="l"/>
              </a:tabLst>
            </a:pPr>
            <a:r>
              <a:rPr lang="en-US" altLang="zh-CN" dirty="0"/>
              <a:t>	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Métodos/Funções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r>
              <a:rPr lang="en-US" altLang="zh-CN" sz="3600" b="1" dirty="0"/>
              <a:t>(Java)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443621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Passagem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52500" y="2362200"/>
            <a:ext cx="7239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linha de cabeçalho do método dobro é: </a:t>
            </a:r>
            <a:r>
              <a:rPr lang="pt-BR" sz="2000" i="1" dirty="0" err="1"/>
              <a:t>static</a:t>
            </a:r>
            <a:r>
              <a:rPr lang="pt-BR" sz="2000" dirty="0"/>
              <a:t> </a:t>
            </a:r>
            <a:r>
              <a:rPr lang="pt-BR" sz="2000" i="1" dirty="0" err="1"/>
              <a:t>void</a:t>
            </a:r>
            <a:r>
              <a:rPr lang="pt-BR" sz="2000" dirty="0"/>
              <a:t> </a:t>
            </a:r>
            <a:r>
              <a:rPr lang="pt-BR" sz="2000" i="1" dirty="0"/>
              <a:t>dobro(</a:t>
            </a:r>
            <a:r>
              <a:rPr lang="pt-BR" sz="2000" i="1" dirty="0" err="1"/>
              <a:t>int</a:t>
            </a:r>
            <a:r>
              <a:rPr lang="pt-BR" sz="2000" i="1" dirty="0"/>
              <a:t> n)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Quando  foi  realizada  a  chamada  do  método  dobro,  foi  colocado  entre  parênteses  a variável </a:t>
            </a:r>
            <a:r>
              <a:rPr lang="pt-BR" sz="2000" i="1" dirty="0"/>
              <a:t>a</a:t>
            </a:r>
            <a:r>
              <a:rPr lang="pt-BR" sz="2000" dirty="0"/>
              <a:t>. Pois é o dobro do valor desta variável que o método irá calcular.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Observem que no cabeçalho desta função existe uma variável declarada. Esta variável </a:t>
            </a:r>
            <a:r>
              <a:rPr lang="pt-BR" sz="2000" i="1" dirty="0"/>
              <a:t>n</a:t>
            </a:r>
            <a:r>
              <a:rPr lang="pt-BR" sz="2000" dirty="0"/>
              <a:t> é quem receberá uma cópia do valor da variável </a:t>
            </a:r>
            <a:r>
              <a:rPr lang="pt-BR" sz="2000" i="1" dirty="0"/>
              <a:t>a </a:t>
            </a:r>
            <a:r>
              <a:rPr lang="pt-BR" sz="2000" dirty="0"/>
              <a:t>e assim o método será executado.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Caso aconteça algum problema com a variável </a:t>
            </a:r>
            <a:r>
              <a:rPr lang="pt-BR" sz="2000" i="1" dirty="0"/>
              <a:t>n</a:t>
            </a:r>
            <a:r>
              <a:rPr lang="pt-BR" sz="2000" dirty="0"/>
              <a:t>, como por exemplo ela mudar de valor por conta de algum erro de programação, não afetará a variável </a:t>
            </a:r>
            <a:r>
              <a:rPr lang="pt-BR" sz="2000" i="1" dirty="0"/>
              <a:t>a</a:t>
            </a:r>
            <a:r>
              <a:rPr lang="pt-BR" sz="2000" dirty="0"/>
              <a:t>, mantendo o valor original desta variável.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543116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4579587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estaremos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três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679700"/>
            <a:ext cx="7932364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main()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conhecido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nós,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467100"/>
            <a:ext cx="770871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025900"/>
            <a:ext cx="8640122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tamanho(string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x)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080000"/>
            <a:ext cx="487274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novos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têm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410200"/>
            <a:ext cx="672985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valor (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930400" y="2068448"/>
            <a:ext cx="5094223" cy="4145026"/>
          </a:xfrm>
          <a:custGeom>
            <a:avLst/>
            <a:gdLst>
              <a:gd name="connsiteX0" fmla="*/ 6350 w 5094223"/>
              <a:gd name="connsiteY0" fmla="*/ 4138676 h 4145026"/>
              <a:gd name="connsiteX1" fmla="*/ 5087873 w 5094223"/>
              <a:gd name="connsiteY1" fmla="*/ 4138676 h 4145026"/>
              <a:gd name="connsiteX2" fmla="*/ 5087873 w 5094223"/>
              <a:gd name="connsiteY2" fmla="*/ 6350 h 4145026"/>
              <a:gd name="connsiteX3" fmla="*/ 6350 w 5094223"/>
              <a:gd name="connsiteY3" fmla="*/ 6350 h 4145026"/>
              <a:gd name="connsiteX4" fmla="*/ 6350 w 5094223"/>
              <a:gd name="connsiteY4" fmla="*/ 4138676 h 4145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94223" h="4145026">
                <a:moveTo>
                  <a:pt x="6350" y="4138676"/>
                </a:moveTo>
                <a:lnTo>
                  <a:pt x="5087873" y="4138676"/>
                </a:lnTo>
                <a:lnTo>
                  <a:pt x="5087873" y="6350"/>
                </a:lnTo>
                <a:lnTo>
                  <a:pt x="6350" y="6350"/>
                </a:lnTo>
                <a:lnTo>
                  <a:pt x="6350" y="41386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37246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3889" r="19401" b="32465"/>
          <a:stretch/>
        </p:blipFill>
        <p:spPr bwMode="auto">
          <a:xfrm>
            <a:off x="1930400" y="2068448"/>
            <a:ext cx="5734408" cy="433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60600"/>
            <a:ext cx="6604000" cy="1828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01384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4660900"/>
            <a:ext cx="8565037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tamanho?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lembrando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demonstrado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trabalho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16401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Analisando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4009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806700"/>
            <a:ext cx="799520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feito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454400"/>
            <a:ext cx="8270149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“Digite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palavra:”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main().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089400"/>
            <a:ext cx="8669874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próximo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tamanho(p)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dizer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 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562600"/>
            <a:ext cx="859010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Finalizando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344158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Esclarecimentos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Agora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alguns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mostrados,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objetivo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870200"/>
            <a:ext cx="8516690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melhor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qualquer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vezes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durante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mas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óbvio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vai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depender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lógica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962400"/>
            <a:ext cx="8296374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49300" algn="l"/>
              </a:tabLst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Algumas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agora,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entender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estamos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utilizando-os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 algn="ctr">
              <a:lnSpc>
                <a:spcPts val="2600"/>
              </a:lnSpc>
              <a:tabLst>
                <a:tab pos="749300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println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JOptionPane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.showInputDialog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…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showMessageDialog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080000"/>
            <a:ext cx="8219751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destaque,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nós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print()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precisamos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preocupar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agiliza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770123" y="2043112"/>
            <a:ext cx="6140450" cy="4346575"/>
          </a:xfrm>
          <a:custGeom>
            <a:avLst/>
            <a:gdLst>
              <a:gd name="connsiteX0" fmla="*/ 6350 w 6140450"/>
              <a:gd name="connsiteY0" fmla="*/ 4340225 h 4346575"/>
              <a:gd name="connsiteX1" fmla="*/ 6134100 w 6140450"/>
              <a:gd name="connsiteY1" fmla="*/ 4340225 h 4346575"/>
              <a:gd name="connsiteX2" fmla="*/ 6134100 w 6140450"/>
              <a:gd name="connsiteY2" fmla="*/ 6350 h 4346575"/>
              <a:gd name="connsiteX3" fmla="*/ 6350 w 6140450"/>
              <a:gd name="connsiteY3" fmla="*/ 6350 h 4346575"/>
              <a:gd name="connsiteX4" fmla="*/ 6350 w 6140450"/>
              <a:gd name="connsiteY4" fmla="*/ 4340225 h 4346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40450" h="4346575">
                <a:moveTo>
                  <a:pt x="6350" y="4340225"/>
                </a:moveTo>
                <a:lnTo>
                  <a:pt x="6134100" y="4340225"/>
                </a:lnTo>
                <a:lnTo>
                  <a:pt x="6134100" y="6350"/>
                </a:lnTo>
                <a:lnTo>
                  <a:pt x="6350" y="6350"/>
                </a:lnTo>
                <a:lnTo>
                  <a:pt x="6350" y="4340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32559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171880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136900"/>
            <a:ext cx="21640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3784600"/>
            <a:ext cx="166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PessoaMaisVelha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102100"/>
            <a:ext cx="135896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estas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81000" y="4470400"/>
            <a:ext cx="2328971" cy="12516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string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informando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velha.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4" t="13368" r="7682" b="20313"/>
          <a:stretch/>
        </p:blipFill>
        <p:spPr bwMode="auto">
          <a:xfrm>
            <a:off x="2709971" y="1903343"/>
            <a:ext cx="629433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300" y="4165600"/>
            <a:ext cx="2997200" cy="1955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2057400"/>
            <a:ext cx="29845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4200" y="4165600"/>
            <a:ext cx="3009900" cy="1930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875759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3 -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endParaRPr lang="en-US" altLang="zh-CN" sz="2402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1000" y="2197100"/>
            <a:ext cx="5090240" cy="19184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Sempre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possibilidades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testem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coerentes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incorreta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incompleta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vários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transtornos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empresa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sistema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58598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Comentários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39608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nome1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1ª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nome2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idade2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2ª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933700"/>
            <a:ext cx="8386463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PessoaMaisVelha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invocado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cópia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nome2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idade2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no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cabeçalho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id2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respectivamente.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4013200"/>
            <a:ext cx="8410957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velha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ocorrido,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enunciado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iguais,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porém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pensado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resolvendo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3340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detalhes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interpretados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problemas,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houver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tratamento,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errada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068448" y="2814637"/>
            <a:ext cx="4762500" cy="3644900"/>
          </a:xfrm>
          <a:custGeom>
            <a:avLst/>
            <a:gdLst>
              <a:gd name="connsiteX0" fmla="*/ 6350 w 4762500"/>
              <a:gd name="connsiteY0" fmla="*/ 3638550 h 3644900"/>
              <a:gd name="connsiteX1" fmla="*/ 4756150 w 4762500"/>
              <a:gd name="connsiteY1" fmla="*/ 3638550 h 3644900"/>
              <a:gd name="connsiteX2" fmla="*/ 4756150 w 4762500"/>
              <a:gd name="connsiteY2" fmla="*/ 6350 h 3644900"/>
              <a:gd name="connsiteX3" fmla="*/ 6350 w 4762500"/>
              <a:gd name="connsiteY3" fmla="*/ 6350 h 3644900"/>
              <a:gd name="connsiteX4" fmla="*/ 6350 w 4762500"/>
              <a:gd name="connsiteY4" fmla="*/ 3638550 h 364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0" h="3644900">
                <a:moveTo>
                  <a:pt x="6350" y="3638550"/>
                </a:moveTo>
                <a:lnTo>
                  <a:pt x="4756150" y="3638550"/>
                </a:lnTo>
                <a:lnTo>
                  <a:pt x="4756150" y="6350"/>
                </a:lnTo>
                <a:lnTo>
                  <a:pt x="6350" y="6350"/>
                </a:lnTo>
                <a:lnTo>
                  <a:pt x="6350" y="3638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073539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4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8297656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ímpar.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5" t="13367" r="13411" b="39584"/>
          <a:stretch/>
        </p:blipFill>
        <p:spPr bwMode="auto">
          <a:xfrm>
            <a:off x="1646928" y="2814637"/>
            <a:ext cx="57150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1384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133600"/>
            <a:ext cx="7620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Nesta semana iremos abordar um assunto muito interessante que poderá ajudar e muito no desenvolvimento organizado de um projeto.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Funções são as estruturas que permitem ao usuário separar seus programas em blocos.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Para conseguirmos desenvolver programas grandes e complexos, temos de construí-los bloco a bloco.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Em    linguagem    de    programação    estruturada    o    nome    utilizado    são    funções    e  procedimentos.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Agora, em linguagem de programação orientada a objetos, que é o caso do nossa disciplina, chamaremos de métodos, pois é o nome dado quando usamos  este paradigma.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Os métodos são criados apenas uma vez e podem ser executados várias vezes em um programa, ou seja, podem ser reutilizados.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4686300"/>
            <a:ext cx="2527300" cy="1384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4686300"/>
            <a:ext cx="2438400" cy="138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851194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4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endParaRPr lang="en-US" altLang="zh-CN" sz="2402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6777048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condicional.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654300"/>
            <a:ext cx="7861191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RestoPorDois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invocado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162300"/>
            <a:ext cx="854285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valor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(0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1)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0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 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3949700"/>
            <a:ext cx="853092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 0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contrário,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C12770C5-5741-4226-890A-7B65F22F2E0E}"/>
              </a:ext>
            </a:extLst>
          </p:cNvPr>
          <p:cNvSpPr txBox="1">
            <a:spLocks/>
          </p:cNvSpPr>
          <p:nvPr/>
        </p:nvSpPr>
        <p:spPr bwMode="auto">
          <a:xfrm>
            <a:off x="457200" y="414338"/>
            <a:ext cx="822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400">
                <a:solidFill>
                  <a:srgbClr val="000000"/>
                </a:solidFill>
              </a:rPr>
              <a:t>Exercícios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7693A26-537F-4B44-B9CB-DC4230248145}"/>
              </a:ext>
            </a:extLst>
          </p:cNvPr>
          <p:cNvSpPr txBox="1">
            <a:spLocks/>
          </p:cNvSpPr>
          <p:nvPr/>
        </p:nvSpPr>
        <p:spPr>
          <a:xfrm>
            <a:off x="457200" y="1268413"/>
            <a:ext cx="7924800" cy="485775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 typeface="Times New Roman" pitchFamily="18" charset="0"/>
              <a:buNone/>
              <a:defRPr/>
            </a:pPr>
            <a:r>
              <a:rPr lang="pt-BR" b="1" dirty="0"/>
              <a:t>Exercício 1:</a:t>
            </a:r>
            <a:r>
              <a:rPr lang="pt-BR" dirty="0"/>
              <a:t> Escreva um programa que leia o nome e duas notas de um aluno. Deverá Ser calculada a média e ao final deverá ser informada a média calculada e o se aluno foi aprovado ou reprovado (considerar média 7,0 ou superior para aprovação). No programa deverá ser implementado um método chamado</a:t>
            </a:r>
            <a:r>
              <a:rPr lang="pt-BR" b="1" i="1" dirty="0"/>
              <a:t> </a:t>
            </a:r>
            <a:r>
              <a:rPr lang="pt-BR" b="1" i="1" dirty="0" err="1"/>
              <a:t>lerNota</a:t>
            </a:r>
            <a:r>
              <a:rPr lang="pt-BR" dirty="0"/>
              <a:t> que será responsável por realizar a leitura de um valor real e outro método chamado</a:t>
            </a:r>
            <a:r>
              <a:rPr lang="pt-BR" b="1" i="1" dirty="0"/>
              <a:t> </a:t>
            </a:r>
            <a:r>
              <a:rPr lang="pt-BR" b="1" i="1" dirty="0" err="1"/>
              <a:t>calcularMedia</a:t>
            </a:r>
            <a:r>
              <a:rPr lang="pt-BR" dirty="0"/>
              <a:t> que deverá retornar o cálculo para o método principal.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dirty="0"/>
              <a:t> 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b="1" dirty="0"/>
              <a:t>Exercício 2:</a:t>
            </a:r>
            <a:r>
              <a:rPr lang="pt-BR" dirty="0"/>
              <a:t> Escreva um programa que leia dois valores reais e apresente a diferença do maior para o menor. Um método chamado</a:t>
            </a:r>
            <a:r>
              <a:rPr lang="pt-BR" b="1" i="1" dirty="0"/>
              <a:t> </a:t>
            </a:r>
            <a:r>
              <a:rPr lang="pt-BR" b="1" i="1" dirty="0" err="1"/>
              <a:t>diferenca</a:t>
            </a:r>
            <a:r>
              <a:rPr lang="pt-BR" dirty="0"/>
              <a:t> deverá ser implementado para realizar o cálculo e exibir o resultado. 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b="1" dirty="0"/>
              <a:t>Exercício 3: </a:t>
            </a:r>
            <a:r>
              <a:rPr lang="pt-BR" dirty="0"/>
              <a:t>Tendo como dados de entrada a altura e o sexo de uma pessoa, faça  um programa que calcule o peso ideal, utilizando as seguintes fórmulas:</a:t>
            </a:r>
            <a:r>
              <a:rPr lang="pt-BR" i="1" dirty="0"/>
              <a:t> (h = altura)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dirty="0"/>
              <a:t>- Para homens: (72.7*h) - 58      *****     - Para mulheres: (62. 1 *h) - 44.7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dirty="0"/>
              <a:t>Um método chamado</a:t>
            </a:r>
            <a:r>
              <a:rPr lang="pt-BR" b="1" i="1" dirty="0"/>
              <a:t> </a:t>
            </a:r>
            <a:r>
              <a:rPr lang="pt-BR" b="1" i="1" dirty="0" err="1"/>
              <a:t>calcularPesoIdeal</a:t>
            </a:r>
            <a:r>
              <a:rPr lang="pt-BR" dirty="0"/>
              <a:t> deverá ser implementado para a realização do cálculo, sendo que deverá receber por parâmetro o sexo e a altura da pessoa.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>
              <a:buFont typeface="Times New Roman" pitchFamily="18" charset="0"/>
              <a:buNone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CE310996-09D3-4176-A43D-BC23B2789905}"/>
              </a:ext>
            </a:extLst>
          </p:cNvPr>
          <p:cNvSpPr txBox="1">
            <a:spLocks/>
          </p:cNvSpPr>
          <p:nvPr/>
        </p:nvSpPr>
        <p:spPr bwMode="auto">
          <a:xfrm>
            <a:off x="457200" y="593725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400">
                <a:solidFill>
                  <a:srgbClr val="000000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EBB82-76AB-471E-BE62-BA940159519D}"/>
              </a:ext>
            </a:extLst>
          </p:cNvPr>
          <p:cNvSpPr txBox="1">
            <a:spLocks/>
          </p:cNvSpPr>
          <p:nvPr/>
        </p:nvSpPr>
        <p:spPr>
          <a:xfrm>
            <a:off x="457200" y="1495425"/>
            <a:ext cx="814705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Times New Roman" pitchFamily="18" charset="0"/>
              <a:buNone/>
              <a:defRPr/>
            </a:pPr>
            <a:r>
              <a:rPr lang="pt-BR" sz="1500" b="1" dirty="0"/>
              <a:t>Exercício 4:</a:t>
            </a:r>
            <a:r>
              <a:rPr lang="pt-BR" sz="1500" dirty="0"/>
              <a:t> Escreva um programa que exiba o seguinte menu.  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1 – Soma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2 – Subtração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3 – Divisão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4 – Multiplicação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5 – Resto da Divisão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6 – Dobro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7 – Quadrado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8 – Cubo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9 – Raiz Quadrada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0 – Sair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 - Crie um método para realizar os cálculos e apresentar o resultado de cada item deste menu: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sz="1600" b="1" dirty="0"/>
              <a:t>Exercício 5</a:t>
            </a:r>
            <a:r>
              <a:rPr lang="pt-BR" sz="1600" dirty="0"/>
              <a:t>: Escreva um programa que calcule e retorne o valor da hipotenusa através do  método</a:t>
            </a:r>
            <a:r>
              <a:rPr lang="pt-BR" sz="1600" b="1" i="1" dirty="0"/>
              <a:t> hipotenusa</a:t>
            </a:r>
            <a:r>
              <a:rPr lang="pt-BR" sz="1600" dirty="0"/>
              <a:t>. O método deverá receber o valor da base e da altura de um triângulo.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sz="1600" dirty="0"/>
              <a:t> Fórmula: hipotenusa² = base² + altura²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2365519" cy="358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SINTAXE: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endParaRPr lang="en-US" altLang="zh-CN" sz="2402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52600" y="2044700"/>
            <a:ext cx="6527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statictipo_de_retorno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nome_do_método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(declaração_de_parâmetros)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67000" y="2654300"/>
            <a:ext cx="159864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52600" y="29210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3251200"/>
            <a:ext cx="824328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-de-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vai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tenha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28224" y="3530600"/>
            <a:ext cx="429617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038600"/>
            <a:ext cx="632365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 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 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10200" y="43688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tipovar1,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var2,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...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1000" y="4889500"/>
            <a:ext cx="8520218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especificado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informamos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compilador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1000" y="5676900"/>
            <a:ext cx="8085419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 do 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processadas,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36" y="76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62100"/>
            <a:ext cx="7543800" cy="7386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return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4" name="TextBox 1"/>
          <p:cNvSpPr txBox="1"/>
          <p:nvPr/>
        </p:nvSpPr>
        <p:spPr>
          <a:xfrm>
            <a:off x="5181600" y="2273300"/>
            <a:ext cx="65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endParaRPr lang="en-US" altLang="zh-CN" sz="1802" i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8816" y="2300764"/>
            <a:ext cx="65" cy="287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8200" y="2273300"/>
            <a:ext cx="7543800" cy="438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 algn="just">
              <a:lnSpc>
                <a:spcPts val="18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valor_de_retorno</a:t>
            </a:r>
            <a:r>
              <a:rPr lang="en-US" altLang="zh-CN" sz="2000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</a:p>
          <a:p>
            <a:pPr algn="just">
              <a:lnSpc>
                <a:spcPts val="1800"/>
              </a:lnSpc>
              <a:tabLst/>
            </a:pP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18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Digamos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chega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</a:p>
          <a:p>
            <a:pPr algn="just">
              <a:lnSpc>
                <a:spcPts val="18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encerrado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imediatamente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lembrar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fornecido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compatível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para 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vazio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 </a:t>
            </a: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contrário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obrigatório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534928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362200"/>
            <a:ext cx="792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Neste exemplo, estaremos usando três métodos: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i="1" dirty="0" err="1"/>
              <a:t>main</a:t>
            </a:r>
            <a:r>
              <a:rPr lang="pt-BR" sz="2000" i="1" dirty="0"/>
              <a:t>()</a:t>
            </a:r>
            <a:r>
              <a:rPr lang="pt-BR" sz="2000" dirty="0"/>
              <a:t> já é conhecido por nós, pois é o método principal, por onde a execução do programa se inicia.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método </a:t>
            </a:r>
            <a:r>
              <a:rPr lang="pt-BR" sz="2000" i="1" dirty="0"/>
              <a:t>digite() </a:t>
            </a:r>
            <a:r>
              <a:rPr lang="pt-BR" sz="2000" dirty="0"/>
              <a:t>que será responsável apenas por exibir uma mensagem na tela.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 o método </a:t>
            </a:r>
            <a:r>
              <a:rPr lang="pt-BR" sz="2000" i="1" dirty="0"/>
              <a:t>dobro(</a:t>
            </a:r>
            <a:r>
              <a:rPr lang="pt-BR" sz="2000" i="1" dirty="0" err="1"/>
              <a:t>int</a:t>
            </a:r>
            <a:r>
              <a:rPr lang="pt-BR" sz="2000" dirty="0"/>
              <a:t> </a:t>
            </a:r>
            <a:r>
              <a:rPr lang="pt-BR" sz="2000" i="1" dirty="0"/>
              <a:t>n)</a:t>
            </a:r>
            <a:r>
              <a:rPr lang="pt-BR" sz="2000" dirty="0"/>
              <a:t>, que será responsável por receber um número inteiro por parâmetro, calcular e exibir o resultado do dobro de um número qualquer digitado pelo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que estes dois novos métodos têm em comum?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Ambos não retornam valor, ou seja, o tipo de retorno é </a:t>
            </a:r>
            <a:r>
              <a:rPr lang="pt-BR" sz="2000" i="1" dirty="0" err="1"/>
              <a:t>void</a:t>
            </a:r>
            <a:r>
              <a:rPr lang="pt-BR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755900" y="2100326"/>
            <a:ext cx="355600" cy="1849373"/>
          </a:xfrm>
          <a:custGeom>
            <a:avLst/>
            <a:gdLst>
              <a:gd name="connsiteX0" fmla="*/ 342900 w 355600"/>
              <a:gd name="connsiteY0" fmla="*/ 1836673 h 1849373"/>
              <a:gd name="connsiteX1" fmla="*/ 177800 w 355600"/>
              <a:gd name="connsiteY1" fmla="*/ 1809114 h 1849373"/>
              <a:gd name="connsiteX2" fmla="*/ 177800 w 355600"/>
              <a:gd name="connsiteY2" fmla="*/ 1809114 h 1849373"/>
              <a:gd name="connsiteX3" fmla="*/ 177800 w 355600"/>
              <a:gd name="connsiteY3" fmla="*/ 1809114 h 1849373"/>
              <a:gd name="connsiteX4" fmla="*/ 177800 w 355600"/>
              <a:gd name="connsiteY4" fmla="*/ 952119 h 1849373"/>
              <a:gd name="connsiteX5" fmla="*/ 177800 w 355600"/>
              <a:gd name="connsiteY5" fmla="*/ 952119 h 1849373"/>
              <a:gd name="connsiteX6" fmla="*/ 12700 w 355600"/>
              <a:gd name="connsiteY6" fmla="*/ 924686 h 1849373"/>
              <a:gd name="connsiteX7" fmla="*/ 12700 w 355600"/>
              <a:gd name="connsiteY7" fmla="*/ 924686 h 1849373"/>
              <a:gd name="connsiteX8" fmla="*/ 12700 w 355600"/>
              <a:gd name="connsiteY8" fmla="*/ 924686 h 1849373"/>
              <a:gd name="connsiteX9" fmla="*/ 177800 w 355600"/>
              <a:gd name="connsiteY9" fmla="*/ 897127 h 1849373"/>
              <a:gd name="connsiteX10" fmla="*/ 177800 w 355600"/>
              <a:gd name="connsiteY10" fmla="*/ 897127 h 1849373"/>
              <a:gd name="connsiteX11" fmla="*/ 177800 w 355600"/>
              <a:gd name="connsiteY11" fmla="*/ 40131 h 1849373"/>
              <a:gd name="connsiteX12" fmla="*/ 177800 w 355600"/>
              <a:gd name="connsiteY12" fmla="*/ 40131 h 1849373"/>
              <a:gd name="connsiteX13" fmla="*/ 342900 w 355600"/>
              <a:gd name="connsiteY13" fmla="*/ 12700 h 1849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1849373">
                <a:moveTo>
                  <a:pt x="342900" y="1836673"/>
                </a:moveTo>
                <a:cubicBezTo>
                  <a:pt x="251714" y="1836673"/>
                  <a:pt x="177800" y="1824354"/>
                  <a:pt x="177800" y="1809114"/>
                </a:cubicBezTo>
                <a:cubicBezTo>
                  <a:pt x="177800" y="1809114"/>
                  <a:pt x="177800" y="1809114"/>
                  <a:pt x="177800" y="1809114"/>
                </a:cubicBezTo>
                <a:lnTo>
                  <a:pt x="177800" y="1809114"/>
                </a:lnTo>
                <a:lnTo>
                  <a:pt x="177800" y="952119"/>
                </a:lnTo>
                <a:lnTo>
                  <a:pt x="177800" y="952119"/>
                </a:lnTo>
                <a:cubicBezTo>
                  <a:pt x="177800" y="937005"/>
                  <a:pt x="103885" y="924686"/>
                  <a:pt x="12700" y="924686"/>
                </a:cubicBezTo>
                <a:cubicBezTo>
                  <a:pt x="12700" y="924686"/>
                  <a:pt x="12700" y="924686"/>
                  <a:pt x="12700" y="924686"/>
                </a:cubicBezTo>
                <a:lnTo>
                  <a:pt x="12700" y="924686"/>
                </a:lnTo>
                <a:cubicBezTo>
                  <a:pt x="103885" y="924686"/>
                  <a:pt x="177800" y="912367"/>
                  <a:pt x="177800" y="897127"/>
                </a:cubicBezTo>
                <a:lnTo>
                  <a:pt x="177800" y="897127"/>
                </a:lnTo>
                <a:lnTo>
                  <a:pt x="177800" y="40131"/>
                </a:lnTo>
                <a:lnTo>
                  <a:pt x="177800" y="40131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55900" y="4076700"/>
            <a:ext cx="355600" cy="736600"/>
          </a:xfrm>
          <a:custGeom>
            <a:avLst/>
            <a:gdLst>
              <a:gd name="connsiteX0" fmla="*/ 342900 w 355600"/>
              <a:gd name="connsiteY0" fmla="*/ 723900 h 736600"/>
              <a:gd name="connsiteX1" fmla="*/ 177800 w 355600"/>
              <a:gd name="connsiteY1" fmla="*/ 696340 h 736600"/>
              <a:gd name="connsiteX2" fmla="*/ 177800 w 355600"/>
              <a:gd name="connsiteY2" fmla="*/ 696340 h 736600"/>
              <a:gd name="connsiteX3" fmla="*/ 177800 w 355600"/>
              <a:gd name="connsiteY3" fmla="*/ 696340 h 736600"/>
              <a:gd name="connsiteX4" fmla="*/ 177800 w 355600"/>
              <a:gd name="connsiteY4" fmla="*/ 395859 h 736600"/>
              <a:gd name="connsiteX5" fmla="*/ 177800 w 355600"/>
              <a:gd name="connsiteY5" fmla="*/ 395859 h 736600"/>
              <a:gd name="connsiteX6" fmla="*/ 12700 w 355600"/>
              <a:gd name="connsiteY6" fmla="*/ 368300 h 736600"/>
              <a:gd name="connsiteX7" fmla="*/ 12700 w 355600"/>
              <a:gd name="connsiteY7" fmla="*/ 368300 h 736600"/>
              <a:gd name="connsiteX8" fmla="*/ 12700 w 355600"/>
              <a:gd name="connsiteY8" fmla="*/ 368300 h 736600"/>
              <a:gd name="connsiteX9" fmla="*/ 177800 w 355600"/>
              <a:gd name="connsiteY9" fmla="*/ 340740 h 736600"/>
              <a:gd name="connsiteX10" fmla="*/ 177800 w 355600"/>
              <a:gd name="connsiteY10" fmla="*/ 340740 h 736600"/>
              <a:gd name="connsiteX11" fmla="*/ 177800 w 355600"/>
              <a:gd name="connsiteY11" fmla="*/ 40259 h 736600"/>
              <a:gd name="connsiteX12" fmla="*/ 177800 w 355600"/>
              <a:gd name="connsiteY12" fmla="*/ 40259 h 736600"/>
              <a:gd name="connsiteX13" fmla="*/ 342900 w 355600"/>
              <a:gd name="connsiteY13" fmla="*/ 12700 h 73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736600">
                <a:moveTo>
                  <a:pt x="342900" y="723900"/>
                </a:moveTo>
                <a:cubicBezTo>
                  <a:pt x="251714" y="723900"/>
                  <a:pt x="177800" y="711580"/>
                  <a:pt x="177800" y="696340"/>
                </a:cubicBezTo>
                <a:cubicBezTo>
                  <a:pt x="177800" y="696340"/>
                  <a:pt x="177800" y="696340"/>
                  <a:pt x="177800" y="696340"/>
                </a:cubicBezTo>
                <a:lnTo>
                  <a:pt x="177800" y="696340"/>
                </a:lnTo>
                <a:lnTo>
                  <a:pt x="177800" y="395859"/>
                </a:lnTo>
                <a:lnTo>
                  <a:pt x="177800" y="395859"/>
                </a:lnTo>
                <a:cubicBezTo>
                  <a:pt x="177800" y="380619"/>
                  <a:pt x="103885" y="368300"/>
                  <a:pt x="12700" y="368300"/>
                </a:cubicBezTo>
                <a:cubicBezTo>
                  <a:pt x="12700" y="368300"/>
                  <a:pt x="12700" y="368300"/>
                  <a:pt x="12700" y="368300"/>
                </a:cubicBezTo>
                <a:lnTo>
                  <a:pt x="12700" y="368300"/>
                </a:lnTo>
                <a:cubicBezTo>
                  <a:pt x="103885" y="368300"/>
                  <a:pt x="177800" y="355980"/>
                  <a:pt x="177800" y="340740"/>
                </a:cubicBezTo>
                <a:lnTo>
                  <a:pt x="177800" y="340740"/>
                </a:lnTo>
                <a:lnTo>
                  <a:pt x="177800" y="40259"/>
                </a:lnTo>
                <a:lnTo>
                  <a:pt x="177800" y="40259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5900" y="5029200"/>
            <a:ext cx="355600" cy="947737"/>
          </a:xfrm>
          <a:custGeom>
            <a:avLst/>
            <a:gdLst>
              <a:gd name="connsiteX0" fmla="*/ 342900 w 355600"/>
              <a:gd name="connsiteY0" fmla="*/ 935037 h 947737"/>
              <a:gd name="connsiteX1" fmla="*/ 177800 w 355600"/>
              <a:gd name="connsiteY1" fmla="*/ 907516 h 947737"/>
              <a:gd name="connsiteX2" fmla="*/ 177800 w 355600"/>
              <a:gd name="connsiteY2" fmla="*/ 907516 h 947737"/>
              <a:gd name="connsiteX3" fmla="*/ 177800 w 355600"/>
              <a:gd name="connsiteY3" fmla="*/ 907516 h 947737"/>
              <a:gd name="connsiteX4" fmla="*/ 177800 w 355600"/>
              <a:gd name="connsiteY4" fmla="*/ 501396 h 947737"/>
              <a:gd name="connsiteX5" fmla="*/ 177800 w 355600"/>
              <a:gd name="connsiteY5" fmla="*/ 501396 h 947737"/>
              <a:gd name="connsiteX6" fmla="*/ 12700 w 355600"/>
              <a:gd name="connsiteY6" fmla="*/ 473836 h 947737"/>
              <a:gd name="connsiteX7" fmla="*/ 12700 w 355600"/>
              <a:gd name="connsiteY7" fmla="*/ 473836 h 947737"/>
              <a:gd name="connsiteX8" fmla="*/ 12700 w 355600"/>
              <a:gd name="connsiteY8" fmla="*/ 473836 h 947737"/>
              <a:gd name="connsiteX9" fmla="*/ 177800 w 355600"/>
              <a:gd name="connsiteY9" fmla="*/ 446404 h 947737"/>
              <a:gd name="connsiteX10" fmla="*/ 177800 w 355600"/>
              <a:gd name="connsiteY10" fmla="*/ 446404 h 947737"/>
              <a:gd name="connsiteX11" fmla="*/ 177800 w 355600"/>
              <a:gd name="connsiteY11" fmla="*/ 40259 h 947737"/>
              <a:gd name="connsiteX12" fmla="*/ 177800 w 355600"/>
              <a:gd name="connsiteY12" fmla="*/ 40259 h 947737"/>
              <a:gd name="connsiteX13" fmla="*/ 342900 w 355600"/>
              <a:gd name="connsiteY13" fmla="*/ 12700 h 947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947737">
                <a:moveTo>
                  <a:pt x="342900" y="935037"/>
                </a:moveTo>
                <a:cubicBezTo>
                  <a:pt x="251714" y="935037"/>
                  <a:pt x="177800" y="922718"/>
                  <a:pt x="177800" y="907516"/>
                </a:cubicBezTo>
                <a:cubicBezTo>
                  <a:pt x="177800" y="907516"/>
                  <a:pt x="177800" y="907516"/>
                  <a:pt x="177800" y="907516"/>
                </a:cubicBezTo>
                <a:lnTo>
                  <a:pt x="177800" y="907516"/>
                </a:lnTo>
                <a:lnTo>
                  <a:pt x="177800" y="501396"/>
                </a:lnTo>
                <a:lnTo>
                  <a:pt x="177800" y="501396"/>
                </a:lnTo>
                <a:cubicBezTo>
                  <a:pt x="177800" y="486155"/>
                  <a:pt x="103885" y="473836"/>
                  <a:pt x="12700" y="473836"/>
                </a:cubicBezTo>
                <a:cubicBezTo>
                  <a:pt x="12700" y="473836"/>
                  <a:pt x="12700" y="473836"/>
                  <a:pt x="12700" y="473836"/>
                </a:cubicBezTo>
                <a:lnTo>
                  <a:pt x="12700" y="473836"/>
                </a:lnTo>
                <a:cubicBezTo>
                  <a:pt x="103885" y="473836"/>
                  <a:pt x="177800" y="461517"/>
                  <a:pt x="177800" y="446404"/>
                </a:cubicBezTo>
                <a:lnTo>
                  <a:pt x="177800" y="446404"/>
                </a:lnTo>
                <a:lnTo>
                  <a:pt x="177800" y="40259"/>
                </a:lnTo>
                <a:lnTo>
                  <a:pt x="177800" y="40259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74923" y="2139950"/>
            <a:ext cx="4373626" cy="3898900"/>
          </a:xfrm>
          <a:custGeom>
            <a:avLst/>
            <a:gdLst>
              <a:gd name="connsiteX0" fmla="*/ 6350 w 4373626"/>
              <a:gd name="connsiteY0" fmla="*/ 3892550 h 3898900"/>
              <a:gd name="connsiteX1" fmla="*/ 4367276 w 4373626"/>
              <a:gd name="connsiteY1" fmla="*/ 3892550 h 3898900"/>
              <a:gd name="connsiteX2" fmla="*/ 4367276 w 4373626"/>
              <a:gd name="connsiteY2" fmla="*/ 6350 h 3898900"/>
              <a:gd name="connsiteX3" fmla="*/ 6350 w 4373626"/>
              <a:gd name="connsiteY3" fmla="*/ 6350 h 3898900"/>
              <a:gd name="connsiteX4" fmla="*/ 6350 w 4373626"/>
              <a:gd name="connsiteY4" fmla="*/ 3892550 h 389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3626" h="3898900">
                <a:moveTo>
                  <a:pt x="6350" y="3892550"/>
                </a:moveTo>
                <a:lnTo>
                  <a:pt x="4367276" y="3892550"/>
                </a:lnTo>
                <a:lnTo>
                  <a:pt x="4367276" y="6350"/>
                </a:lnTo>
                <a:lnTo>
                  <a:pt x="6350" y="6350"/>
                </a:lnTo>
                <a:lnTo>
                  <a:pt x="6350" y="389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29058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fonte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95400" y="2921000"/>
            <a:ext cx="1290161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95400" y="4343400"/>
            <a:ext cx="1352230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endParaRPr lang="en-US" altLang="zh-CN" sz="1802" b="1" i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95400" y="5372100"/>
            <a:ext cx="1373518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dobro</a:t>
            </a:r>
            <a:endParaRPr lang="en-US" altLang="zh-CN" sz="1802" b="1" i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13022" r="15235" b="33679"/>
          <a:stretch/>
        </p:blipFill>
        <p:spPr bwMode="auto">
          <a:xfrm>
            <a:off x="3062223" y="2139950"/>
            <a:ext cx="562007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2120900"/>
            <a:ext cx="6146800" cy="146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000891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3400" y="3835400"/>
            <a:ext cx="80772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cálculo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dobro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0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criações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Veremos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 fundamental para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redução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15106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Analisando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9600" y="1981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Quando este programa é executado, são executadas as seguintes instruções na sequência:</a:t>
            </a:r>
          </a:p>
          <a:p>
            <a:pPr algn="just"/>
            <a:r>
              <a:rPr lang="pt-BR" dirty="0"/>
              <a:t>1. Declaração da variável </a:t>
            </a:r>
            <a:r>
              <a:rPr lang="pt-BR" i="1" dirty="0"/>
              <a:t>a</a:t>
            </a:r>
            <a:r>
              <a:rPr lang="pt-BR" dirty="0"/>
              <a:t> do tipo </a:t>
            </a:r>
            <a:r>
              <a:rPr lang="pt-BR" i="1" dirty="0"/>
              <a:t>int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2. É realizada a chamada do método digite(). Quando é feito isso, serão executadas as instruções que foram desenvolvidas dentro deste método, ou seja, será exibida a mensagem </a:t>
            </a:r>
            <a:r>
              <a:rPr lang="pt-BR" i="1" dirty="0"/>
              <a:t>“Digite</a:t>
            </a:r>
            <a:r>
              <a:rPr lang="pt-BR" dirty="0"/>
              <a:t> </a:t>
            </a:r>
            <a:r>
              <a:rPr lang="pt-BR" i="1" dirty="0"/>
              <a:t>um</a:t>
            </a:r>
            <a:r>
              <a:rPr lang="pt-BR" dirty="0"/>
              <a:t> </a:t>
            </a:r>
            <a:r>
              <a:rPr lang="pt-BR" i="1" dirty="0"/>
              <a:t>número:”</a:t>
            </a:r>
            <a:r>
              <a:rPr lang="pt-BR" dirty="0"/>
              <a:t> e na sequência, continua a executar as instruções que estão dentro do método, retornará para o </a:t>
            </a:r>
            <a:r>
              <a:rPr lang="pt-BR" i="1" dirty="0" err="1"/>
              <a:t>main</a:t>
            </a:r>
            <a:r>
              <a:rPr lang="pt-BR" i="1" dirty="0"/>
              <a:t>().</a:t>
            </a:r>
            <a:endParaRPr lang="pt-BR" dirty="0"/>
          </a:p>
          <a:p>
            <a:pPr algn="just"/>
            <a:r>
              <a:rPr lang="pt-BR" dirty="0"/>
              <a:t>3. Na sequência o usuário digitará um número que será armazenado na variável </a:t>
            </a:r>
            <a:r>
              <a:rPr lang="pt-BR" i="1" dirty="0"/>
              <a:t>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4. O próximo passo é realizada a chamada do método </a:t>
            </a:r>
            <a:r>
              <a:rPr lang="pt-BR" i="1" dirty="0"/>
              <a:t>dobro(a)</a:t>
            </a:r>
            <a:r>
              <a:rPr lang="pt-BR" dirty="0"/>
              <a:t>, ou seja, como o método dobro</a:t>
            </a:r>
          </a:p>
          <a:p>
            <a:pPr algn="just"/>
            <a:r>
              <a:rPr lang="pt-BR" dirty="0"/>
              <a:t>foi criado para receber um número inteiro, calcular e exibir o resultado do cálculo, podemos dizer que esta chamada significa “calcular e exibir o dobro do valor que está na variável </a:t>
            </a:r>
            <a:r>
              <a:rPr lang="pt-BR" i="1" dirty="0"/>
              <a:t>a</a:t>
            </a:r>
            <a:r>
              <a:rPr lang="pt-BR" dirty="0"/>
              <a:t>”. 5. Sendo assim serão executadas as instruções que estão dentro do método </a:t>
            </a:r>
            <a:r>
              <a:rPr lang="pt-BR" i="1" dirty="0"/>
              <a:t>dobro</a:t>
            </a:r>
            <a:r>
              <a:rPr lang="pt-BR" dirty="0"/>
              <a:t>, que é Calcular e exibir o resultado.</a:t>
            </a:r>
          </a:p>
          <a:p>
            <a:pPr algn="just"/>
            <a:r>
              <a:rPr lang="pt-BR" dirty="0"/>
              <a:t>6. Finalizando as instruções do método </a:t>
            </a:r>
            <a:r>
              <a:rPr lang="pt-BR" i="1" dirty="0"/>
              <a:t>dobro</a:t>
            </a:r>
            <a:r>
              <a:rPr lang="pt-BR" dirty="0"/>
              <a:t>, é dada sequência da execução das instruções do método </a:t>
            </a:r>
            <a:r>
              <a:rPr lang="pt-BR" i="1" dirty="0" err="1"/>
              <a:t>main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280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Fazendo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analogia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600" y="22098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Observem que  foram criados sub-rotinas especializadas em realizar instruções específicas e com isso o método principal, ficou com menos responsabilidades, ou seja, ele apenas realizou uma  chamada  para  a  execução  de  um  método,  mas  ele  não  precisa  saber  quais  são  as sequências de comandos que este método vai executar.</a:t>
            </a:r>
          </a:p>
          <a:p>
            <a:pPr algn="just"/>
            <a:r>
              <a:rPr lang="pt-BR" dirty="0"/>
              <a:t>Fazendo uma analogia: Você trabalha em uma empresa e seu chefe manda você ir comprar um chocolate. Você como é funcionário obediente vai comprar o chocolate e retorna entregando o chocolate para seu chefe.</a:t>
            </a:r>
          </a:p>
          <a:p>
            <a:pPr algn="just"/>
            <a:r>
              <a:rPr lang="pt-BR" dirty="0"/>
              <a:t>Analisando este cenário, o chefe seria o </a:t>
            </a:r>
            <a:r>
              <a:rPr lang="pt-BR" i="1" dirty="0" err="1"/>
              <a:t>main</a:t>
            </a:r>
            <a:r>
              <a:rPr lang="pt-BR" dirty="0"/>
              <a:t> e você seria o método </a:t>
            </a:r>
            <a:r>
              <a:rPr lang="pt-BR" i="1" dirty="0"/>
              <a:t>comprar</a:t>
            </a:r>
            <a:r>
              <a:rPr lang="pt-BR" dirty="0"/>
              <a:t>. Interessou para o chefe saber onde você foi comprar o chocolate? O que importa para o chefe é que a tarefa foi executada com sucesso. E como ele sabe que você vai resolver isso para ele, o mesmo não precisa se preocupar como você realizou a tarefa, se foi no bar, padaria, mercado, ou ainda se pagou  em  dinheiro,  cartão,  cheque,  ou  se  foi  de carro,  ônibus  ou  trem.  Simplesmente  ele mandou executar.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323D9ACCA12941AD0BE2852896E502" ma:contentTypeVersion="2" ma:contentTypeDescription="Crie um novo documento." ma:contentTypeScope="" ma:versionID="1aa750d1d7d726af3c0d3371764ed7b8">
  <xsd:schema xmlns:xsd="http://www.w3.org/2001/XMLSchema" xmlns:xs="http://www.w3.org/2001/XMLSchema" xmlns:p="http://schemas.microsoft.com/office/2006/metadata/properties" xmlns:ns2="f0cf93a2-c2fb-4c7e-a8a9-b8e1f1588fe7" targetNamespace="http://schemas.microsoft.com/office/2006/metadata/properties" ma:root="true" ma:fieldsID="b2d545640dac5748bdc53ba8ab313a06" ns2:_="">
    <xsd:import namespace="f0cf93a2-c2fb-4c7e-a8a9-b8e1f1588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93a2-c2fb-4c7e-a8a9-b8e1f1588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D50DAD-F4B9-46C9-BCC3-B57222D62BC6}"/>
</file>

<file path=customXml/itemProps2.xml><?xml version="1.0" encoding="utf-8"?>
<ds:datastoreItem xmlns:ds="http://schemas.openxmlformats.org/officeDocument/2006/customXml" ds:itemID="{0E81E9FA-D223-4D87-AA0F-2CC4E5479C36}"/>
</file>

<file path=customXml/itemProps3.xml><?xml version="1.0" encoding="utf-8"?>
<ds:datastoreItem xmlns:ds="http://schemas.openxmlformats.org/officeDocument/2006/customXml" ds:itemID="{66DE5D65-2681-49A4-B288-F6B9868981D4}"/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2057</Words>
  <Application>Microsoft Office PowerPoint</Application>
  <PresentationFormat>Apresentação na tela (4:3)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TCADSILVA</cp:lastModifiedBy>
  <cp:revision>33</cp:revision>
  <dcterms:created xsi:type="dcterms:W3CDTF">2006-08-16T00:00:00Z</dcterms:created>
  <dcterms:modified xsi:type="dcterms:W3CDTF">2019-08-18T20:04:48Z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0x010100C1323D9ACCA12941AD0BE2852896E502</vt:lpwstr>
  </property>
</Properties>
</file>