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15"/>
  </p:handoutMasterIdLst>
  <p:sldIdLst>
    <p:sldId id="256" r:id="rId2"/>
    <p:sldId id="258" r:id="rId3"/>
    <p:sldId id="305" r:id="rId4"/>
    <p:sldId id="308" r:id="rId5"/>
    <p:sldId id="323" r:id="rId6"/>
    <p:sldId id="309" r:id="rId7"/>
    <p:sldId id="324" r:id="rId8"/>
    <p:sldId id="311" r:id="rId9"/>
    <p:sldId id="325" r:id="rId10"/>
    <p:sldId id="310" r:id="rId11"/>
    <p:sldId id="327" r:id="rId12"/>
    <p:sldId id="326" r:id="rId13"/>
    <p:sldId id="322" r:id="rId14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33"/>
    <a:srgbClr val="993300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4" d="100"/>
          <a:sy n="84" d="100"/>
        </p:scale>
        <p:origin x="10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BA26F236-D3C7-4C63-A924-57DE34E5E5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961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 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</a:t>
            </a:r>
          </a:p>
        </p:txBody>
      </p:sp>
      <p:pic>
        <p:nvPicPr>
          <p:cNvPr id="6148" name="Picture 8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379788" y="6353175"/>
            <a:ext cx="1857881" cy="30841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pt-BR" sz="1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ETEC da Zona Leste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377" y="1687689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200" dirty="0" smtClean="0">
                <a:solidFill>
                  <a:srgbClr val="CC0000"/>
                </a:solidFill>
              </a:rPr>
              <a:t>TPA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1752600"/>
          </a:xfrm>
        </p:spPr>
        <p:txBody>
          <a:bodyPr/>
          <a:lstStyle/>
          <a:p>
            <a:r>
              <a:rPr lang="en-US" sz="2400" b="1" dirty="0" err="1" smtClean="0"/>
              <a:t>Laços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Repetição</a:t>
            </a:r>
            <a:r>
              <a:rPr lang="en-US" sz="2400" b="1" dirty="0" smtClean="0"/>
              <a:t>: </a:t>
            </a:r>
          </a:p>
          <a:p>
            <a:r>
              <a:rPr lang="en-US" sz="2400" dirty="0" err="1" smtClean="0"/>
              <a:t>Teste</a:t>
            </a:r>
            <a:r>
              <a:rPr lang="en-US" sz="2400" dirty="0" smtClean="0"/>
              <a:t> no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Teste</a:t>
            </a:r>
            <a:r>
              <a:rPr lang="en-US" sz="2400" dirty="0" smtClean="0"/>
              <a:t> no Final e </a:t>
            </a:r>
          </a:p>
          <a:p>
            <a:r>
              <a:rPr lang="en-US" sz="2400" dirty="0" err="1" smtClean="0"/>
              <a:t>Variável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Controle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63500"/>
            <a:ext cx="8559563" cy="774700"/>
          </a:xfrm>
        </p:spPr>
        <p:txBody>
          <a:bodyPr/>
          <a:lstStyle/>
          <a:p>
            <a:pPr>
              <a:defRPr/>
            </a:pPr>
            <a:r>
              <a:rPr lang="pt-BR" sz="2800" dirty="0" smtClean="0"/>
              <a:t>Comparação entre as Estruturas de Repetição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4075"/>
              </p:ext>
            </p:extLst>
          </p:nvPr>
        </p:nvGraphicFramePr>
        <p:xfrm>
          <a:off x="423084" y="1642645"/>
          <a:ext cx="8147714" cy="3707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83"/>
                <a:gridCol w="1848074"/>
                <a:gridCol w="2050419"/>
                <a:gridCol w="2023438"/>
              </a:tblGrid>
              <a:tr h="926819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Estruturas</a:t>
                      </a:r>
                      <a:endParaRPr lang="pt-BR" sz="16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Comando</a:t>
                      </a:r>
                      <a:endParaRPr lang="pt-BR" sz="16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Resultado do </a:t>
                      </a:r>
                      <a:r>
                        <a:rPr lang="pt-BR" sz="16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Teste para repetição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Quantidade de</a:t>
                      </a:r>
                      <a:r>
                        <a:rPr lang="pt-BR" sz="1600" b="1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Execução</a:t>
                      </a:r>
                      <a:endParaRPr lang="pt-BR" sz="16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926819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Repetição</a:t>
                      </a:r>
                      <a:r>
                        <a:rPr lang="pt-BR" sz="1600" b="0" baseline="0" dirty="0" smtClean="0">
                          <a:solidFill>
                            <a:srgbClr val="000000"/>
                          </a:solidFill>
                        </a:rPr>
                        <a:t> com Teste no Início.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err="1" smtClean="0">
                          <a:solidFill>
                            <a:srgbClr val="000000"/>
                          </a:solidFill>
                        </a:rPr>
                        <a:t>While</a:t>
                      </a:r>
                      <a:endParaRPr lang="pt-BR" sz="1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Teste</a:t>
                      </a:r>
                      <a:r>
                        <a:rPr lang="pt-BR" sz="1600" b="0" baseline="0" dirty="0" smtClean="0">
                          <a:solidFill>
                            <a:srgbClr val="000000"/>
                          </a:solidFill>
                        </a:rPr>
                        <a:t> verdadeiro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pt-BR" sz="1600" b="0" baseline="0" dirty="0" smtClean="0">
                          <a:solidFill>
                            <a:srgbClr val="000000"/>
                          </a:solidFill>
                        </a:rPr>
                        <a:t> ou mais vezes.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6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Repetição</a:t>
                      </a:r>
                      <a:r>
                        <a:rPr lang="pt-BR" sz="1600" b="0" baseline="0" dirty="0" smtClean="0">
                          <a:solidFill>
                            <a:srgbClr val="000000"/>
                          </a:solidFill>
                        </a:rPr>
                        <a:t> com Teste no Final.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Do ...</a:t>
                      </a:r>
                      <a:r>
                        <a:rPr lang="pt-BR" sz="16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pt-BR" sz="1600" b="0" baseline="0" dirty="0" err="1" smtClean="0">
                          <a:solidFill>
                            <a:srgbClr val="000000"/>
                          </a:solidFill>
                        </a:rPr>
                        <a:t>While</a:t>
                      </a:r>
                      <a:endParaRPr lang="pt-BR" sz="1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Teste falso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Pelo menos 1</a:t>
                      </a:r>
                      <a:r>
                        <a:rPr lang="pt-BR" sz="1600" b="0" baseline="0" dirty="0" smtClean="0">
                          <a:solidFill>
                            <a:srgbClr val="000000"/>
                          </a:solidFill>
                        </a:rPr>
                        <a:t> vez.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6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Repetição</a:t>
                      </a:r>
                      <a:r>
                        <a:rPr lang="pt-BR" sz="1600" b="0" baseline="0" dirty="0" smtClean="0">
                          <a:solidFill>
                            <a:srgbClr val="000000"/>
                          </a:solidFill>
                        </a:rPr>
                        <a:t> com Variável de Controle.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For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********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000000"/>
                          </a:solidFill>
                        </a:rPr>
                        <a:t>Determinado</a:t>
                      </a:r>
                      <a:r>
                        <a:rPr lang="pt-BR" sz="1600" b="0" baseline="0" dirty="0" smtClean="0">
                          <a:solidFill>
                            <a:srgbClr val="000000"/>
                          </a:solidFill>
                        </a:rPr>
                        <a:t> pelo limite estabelecido no 2º parâmetro.</a:t>
                      </a:r>
                      <a:endParaRPr lang="pt-BR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Cláusula Break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6" y="1505126"/>
            <a:ext cx="8016994" cy="45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8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1556" y="1603022"/>
            <a:ext cx="8225329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kern="0" dirty="0">
                <a:solidFill>
                  <a:srgbClr val="000000"/>
                </a:solidFill>
              </a:rPr>
              <a:t>1 – Exibir todos os números pares existentes entre os números 1 e 20.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b="0" kern="0" dirty="0">
              <a:solidFill>
                <a:srgbClr val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kern="0" dirty="0">
                <a:solidFill>
                  <a:srgbClr val="000000"/>
                </a:solidFill>
              </a:rPr>
              <a:t>2 – </a:t>
            </a:r>
            <a:r>
              <a:rPr lang="pt-BR" altLang="pt-BR" sz="1800" b="0" dirty="0">
                <a:solidFill>
                  <a:srgbClr val="000000"/>
                </a:solidFill>
              </a:rPr>
              <a:t>Efetuar a tabuada do número informado pelo usuário</a:t>
            </a:r>
            <a:r>
              <a:rPr lang="pt-BR" sz="1800" b="0" kern="0" dirty="0">
                <a:solidFill>
                  <a:srgbClr val="000000"/>
                </a:solidFill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b="0" kern="0" dirty="0">
              <a:solidFill>
                <a:srgbClr val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kern="0" dirty="0">
                <a:solidFill>
                  <a:srgbClr val="000000"/>
                </a:solidFill>
              </a:rPr>
              <a:t>3 – Exibir a “quantidade” de números existentes entre 100 e  125.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b="0" kern="0" dirty="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1800" b="0" dirty="0">
                <a:solidFill>
                  <a:srgbClr val="000000"/>
                </a:solidFill>
              </a:rPr>
              <a:t>4 – Através de um valor inicial e um valor final informados pelo usuário,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1800" b="0" dirty="0">
                <a:solidFill>
                  <a:srgbClr val="000000"/>
                </a:solidFill>
              </a:rPr>
              <a:t>Apresente a soma dos números ímpares deste intervalo.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1800" b="0" dirty="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1800" b="0" dirty="0">
                <a:solidFill>
                  <a:srgbClr val="000000"/>
                </a:solidFill>
              </a:rPr>
              <a:t>5 - Escreva um programa que exiba na tela em ordem decrescente, apenas os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1800" b="0" dirty="0">
                <a:solidFill>
                  <a:srgbClr val="000000"/>
                </a:solidFill>
              </a:rPr>
              <a:t>números pares existentes entre dois números digitados pelo usuário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1800" b="0" dirty="0">
                <a:solidFill>
                  <a:srgbClr val="000000"/>
                </a:solidFill>
              </a:rPr>
              <a:t> (inclusive eles</a:t>
            </a:r>
            <a:r>
              <a:rPr lang="pt-BR" altLang="pt-BR" sz="1800" b="0" dirty="0" smtClean="0">
                <a:solidFill>
                  <a:srgbClr val="000000"/>
                </a:solidFill>
              </a:rPr>
              <a:t>).</a:t>
            </a:r>
            <a:endParaRPr lang="pt-BR" sz="18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643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Bom trabalho!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8079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371600"/>
            <a:ext cx="7970838" cy="5105400"/>
          </a:xfrm>
        </p:spPr>
        <p:txBody>
          <a:bodyPr/>
          <a:lstStyle/>
          <a:p>
            <a:r>
              <a:rPr lang="pt-BR" sz="2400" dirty="0" smtClean="0"/>
              <a:t>O objetivo das estruturas de repetição é executar uma instrução (ou conjunto de instruções) repetidas vezes, enquanto (ou até que) uma dada condição seja satisfeita. Nesta aula, você identificará as características de uma estrutura de repetição e a sua classificação em: </a:t>
            </a:r>
          </a:p>
          <a:p>
            <a:endParaRPr lang="pt-BR" sz="2400" dirty="0" smtClean="0"/>
          </a:p>
          <a:p>
            <a:pPr lvl="1"/>
            <a:r>
              <a:rPr lang="pt-BR" dirty="0" smtClean="0"/>
              <a:t>Estrutura de repetição com teste condicional no início; </a:t>
            </a:r>
          </a:p>
          <a:p>
            <a:pPr lvl="1"/>
            <a:r>
              <a:rPr lang="pt-BR" dirty="0" smtClean="0"/>
              <a:t>Estrutura com teste condicional no final e</a:t>
            </a:r>
          </a:p>
          <a:p>
            <a:pPr lvl="1"/>
            <a:r>
              <a:rPr lang="pt-BR" dirty="0" smtClean="0"/>
              <a:t>Estrutura com variável de controle. 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838200" y="4025900"/>
            <a:ext cx="2111375" cy="792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7" t="31494" r="48438" b="39207"/>
          <a:stretch>
            <a:fillRect/>
          </a:stretch>
        </p:blipFill>
        <p:spPr bwMode="auto">
          <a:xfrm>
            <a:off x="1494013" y="1432278"/>
            <a:ext cx="5068888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052867" y="193039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2867" y="371561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dirty="0"/>
              <a:t>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148823" y="507435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dirty="0"/>
              <a:t>3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63500"/>
            <a:ext cx="7191375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Exemplos das estruturas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Início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80" y="1098643"/>
            <a:ext cx="6332566" cy="3145812"/>
          </a:xfrm>
        </p:spPr>
        <p:txBody>
          <a:bodyPr/>
          <a:lstStyle/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</a:t>
            </a:r>
            <a:r>
              <a:rPr lang="pt-BR" sz="1800" dirty="0" err="1" smtClean="0"/>
              <a:t>While</a:t>
            </a:r>
            <a:r>
              <a:rPr lang="pt-BR" sz="1800" dirty="0" smtClean="0"/>
              <a:t> (</a:t>
            </a:r>
            <a:r>
              <a:rPr lang="pt-BR" sz="1800" b="1" dirty="0" smtClean="0">
                <a:solidFill>
                  <a:srgbClr val="FF0000"/>
                </a:solidFill>
              </a:rPr>
              <a:t>Teste Condicional For Verdadeiro</a:t>
            </a:r>
            <a:r>
              <a:rPr lang="pt-BR" sz="1800" dirty="0" smtClean="0"/>
              <a:t>) </a:t>
            </a:r>
          </a:p>
          <a:p>
            <a:pPr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    {</a:t>
            </a:r>
          </a:p>
          <a:p>
            <a:pPr>
              <a:buNone/>
            </a:pPr>
            <a:r>
              <a:rPr lang="pt-BR" sz="1800" dirty="0">
                <a:solidFill>
                  <a:srgbClr val="993300"/>
                </a:solidFill>
              </a:rPr>
              <a:t>	 </a:t>
            </a:r>
            <a:r>
              <a:rPr lang="pt-BR" sz="1800" dirty="0" smtClean="0">
                <a:solidFill>
                  <a:srgbClr val="993300"/>
                </a:solidFill>
              </a:rPr>
              <a:t>        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     Comandos N;</a:t>
            </a:r>
          </a:p>
          <a:p>
            <a:pPr>
              <a:buNone/>
            </a:pPr>
            <a:r>
              <a:rPr lang="pt-BR" sz="1800" dirty="0" smtClean="0"/>
              <a:t>           }</a:t>
            </a:r>
          </a:p>
        </p:txBody>
      </p:sp>
      <p:sp>
        <p:nvSpPr>
          <p:cNvPr id="5" name="Chave esquerda 4"/>
          <p:cNvSpPr/>
          <p:nvPr/>
        </p:nvSpPr>
        <p:spPr bwMode="auto">
          <a:xfrm>
            <a:off x="1161751" y="2099230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2415654" y="1678675"/>
            <a:ext cx="7202479" cy="4967785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While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enquanto sua condição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for verdadeira. </a:t>
            </a:r>
            <a:endParaRPr lang="pt-BR" sz="16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e/ou expressão do teste condicional,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poderá ser do tipo inteiro, </a:t>
            </a:r>
            <a:r>
              <a:rPr lang="pt-BR" sz="1600" b="0" dirty="0" smtClean="0"/>
              <a:t>do tipo </a:t>
            </a:r>
            <a:r>
              <a:rPr lang="pt-BR" sz="1600" b="0" dirty="0" err="1" smtClean="0"/>
              <a:t>double</a:t>
            </a:r>
            <a:r>
              <a:rPr lang="pt-BR" sz="1600" b="0" dirty="0" smtClean="0"/>
              <a:t>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do tipo </a:t>
            </a:r>
            <a:r>
              <a:rPr lang="pt-BR" sz="1600" b="0" dirty="0" err="1" smtClean="0"/>
              <a:t>String</a:t>
            </a:r>
            <a:r>
              <a:rPr lang="pt-BR" sz="1600" b="0" dirty="0" smtClean="0"/>
              <a:t> ou do tipo lógico.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While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, abre com “{“ e obrigatoriamente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deverá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s</a:t>
            </a:r>
            <a:r>
              <a:rPr lang="pt-BR" sz="1600" b="0" baseline="0" dirty="0" smtClean="0"/>
              <a:t>er</a:t>
            </a:r>
            <a:r>
              <a:rPr lang="pt-BR" sz="1600" b="0" dirty="0" smtClean="0"/>
              <a:t> finalizado com o </a:t>
            </a:r>
            <a:r>
              <a:rPr lang="pt-BR" sz="1600" dirty="0" smtClean="0"/>
              <a:t>“}”</a:t>
            </a:r>
            <a:r>
              <a:rPr lang="pt-BR" sz="1600" b="0" dirty="0" smtClean="0"/>
              <a:t>, 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n</a:t>
            </a:r>
            <a:r>
              <a:rPr lang="pt-BR" sz="1600" b="0" dirty="0" smtClean="0"/>
              <a:t>ecessariamente deverá recalcular a expressão ou ler a variável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responsável pelo teste condicional dentro do </a:t>
            </a:r>
          </a:p>
          <a:p>
            <a:pPr algn="ctr">
              <a:buNone/>
            </a:pPr>
            <a:r>
              <a:rPr lang="pt-BR" sz="1600" b="0" dirty="0" smtClean="0"/>
              <a:t>bloco de repetição.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63500"/>
            <a:ext cx="7191375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Teste Condicional no início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420988"/>
            <a:ext cx="7443855" cy="45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94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Final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80" y="3541635"/>
            <a:ext cx="6332566" cy="3145812"/>
          </a:xfrm>
        </p:spPr>
        <p:txBody>
          <a:bodyPr/>
          <a:lstStyle/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Do {</a:t>
            </a:r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smtClean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 smtClean="0"/>
              <a:t>     } </a:t>
            </a:r>
            <a:r>
              <a:rPr lang="pt-BR" sz="1800" dirty="0" err="1" smtClean="0"/>
              <a:t>While</a:t>
            </a:r>
            <a:r>
              <a:rPr lang="pt-BR" sz="1800" dirty="0" smtClean="0"/>
              <a:t>(</a:t>
            </a:r>
            <a:r>
              <a:rPr lang="pt-BR" sz="1800" b="1" dirty="0" smtClean="0">
                <a:solidFill>
                  <a:srgbClr val="FF0000"/>
                </a:solidFill>
              </a:rPr>
              <a:t>Teste Condicional For Verdadeiro</a:t>
            </a:r>
            <a:r>
              <a:rPr lang="pt-BR" sz="1800" dirty="0" smtClean="0"/>
              <a:t>);</a:t>
            </a:r>
          </a:p>
        </p:txBody>
      </p:sp>
      <p:sp>
        <p:nvSpPr>
          <p:cNvPr id="5" name="Chave esquerda 4"/>
          <p:cNvSpPr/>
          <p:nvPr/>
        </p:nvSpPr>
        <p:spPr bwMode="auto">
          <a:xfrm>
            <a:off x="641448" y="4189862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2183647" y="696031"/>
            <a:ext cx="8052177" cy="5022379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Do .... </a:t>
            </a:r>
            <a:r>
              <a:rPr kumimoji="0" lang="pt-BR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While</a:t>
            </a:r>
            <a:r>
              <a:rPr kumimoji="0" lang="pt-BR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</a:t>
            </a:r>
            <a:r>
              <a:rPr lang="pt-BR" sz="1600" dirty="0" smtClean="0"/>
              <a:t>até que </a:t>
            </a:r>
            <a:r>
              <a:rPr lang="pt-BR" sz="1600" b="0" dirty="0" smtClean="0"/>
              <a:t>sua condição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for verdadeira, ou seja, enquanto a condição tiver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resposta falsa ela continua a repetição </a:t>
            </a:r>
            <a:endParaRPr lang="pt-BR" sz="16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e/ou expressão do teste condicional,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poderá ser do tipo inteiro, </a:t>
            </a:r>
            <a:r>
              <a:rPr lang="pt-BR" sz="1600" b="0" dirty="0" smtClean="0"/>
              <a:t>do tipo </a:t>
            </a:r>
            <a:r>
              <a:rPr lang="pt-BR" sz="1600" b="0" dirty="0" err="1" smtClean="0"/>
              <a:t>double</a:t>
            </a:r>
            <a:r>
              <a:rPr lang="pt-BR" sz="1600" b="0" dirty="0" smtClean="0"/>
              <a:t>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do tipo </a:t>
            </a:r>
            <a:r>
              <a:rPr lang="pt-BR" sz="1600" b="0" dirty="0" err="1" smtClean="0"/>
              <a:t>String</a:t>
            </a:r>
            <a:r>
              <a:rPr lang="pt-BR" sz="1600" b="0" dirty="0" smtClean="0"/>
              <a:t> ou do tipo lógico.</a:t>
            </a:r>
          </a:p>
          <a:p>
            <a:pPr algn="ctr">
              <a:buNone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lang="pt-BR" sz="1600" dirty="0"/>
              <a:t>Do .... </a:t>
            </a:r>
            <a:r>
              <a:rPr lang="pt-BR" sz="1600" dirty="0" err="1"/>
              <a:t>While</a:t>
            </a:r>
            <a:r>
              <a:rPr lang="pt-BR" sz="1600" dirty="0"/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, obrigatoriamente,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deverá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s</a:t>
            </a:r>
            <a:r>
              <a:rPr lang="pt-BR" sz="1600" b="0" baseline="0" dirty="0" smtClean="0"/>
              <a:t>er</a:t>
            </a:r>
            <a:r>
              <a:rPr lang="pt-BR" sz="1600" b="0" dirty="0" smtClean="0"/>
              <a:t> finalizado com o </a:t>
            </a:r>
            <a:r>
              <a:rPr lang="pt-BR" sz="1600" dirty="0" smtClean="0"/>
              <a:t>Teste Condicional</a:t>
            </a:r>
            <a:r>
              <a:rPr lang="pt-BR" sz="1600" b="0" dirty="0" smtClean="0"/>
              <a:t>, 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n</a:t>
            </a:r>
            <a:r>
              <a:rPr lang="pt-BR" sz="1600" b="0" dirty="0" smtClean="0"/>
              <a:t>ecessariamente deverá recalcular a expressão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ou ler a variável  responsável pelo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teste condicional dentro do bloco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de repetição.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14" y="97366"/>
            <a:ext cx="7191375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Teste Condicional no final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359076"/>
            <a:ext cx="7754612" cy="47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523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31740"/>
            <a:ext cx="8081891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Repetição com Variável de Controle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78" y="1207868"/>
            <a:ext cx="7806521" cy="3145812"/>
          </a:xfrm>
        </p:spPr>
        <p:txBody>
          <a:bodyPr/>
          <a:lstStyle/>
          <a:p>
            <a:pPr>
              <a:buNone/>
            </a:pPr>
            <a:r>
              <a:rPr lang="pt-BR" sz="1800" dirty="0" smtClean="0"/>
              <a:t>     for (</a:t>
            </a:r>
            <a:r>
              <a:rPr lang="pt-BR" sz="1800" b="1" dirty="0" smtClean="0">
                <a:solidFill>
                  <a:srgbClr val="FF0000"/>
                </a:solidFill>
              </a:rPr>
              <a:t>variável</a:t>
            </a:r>
            <a:r>
              <a:rPr lang="pt-BR" sz="1800" dirty="0" smtClean="0"/>
              <a:t> de </a:t>
            </a:r>
            <a:r>
              <a:rPr lang="pt-BR" sz="1800" b="1" dirty="0" smtClean="0">
                <a:solidFill>
                  <a:srgbClr val="FF0000"/>
                </a:solidFill>
              </a:rPr>
              <a:t>valor inicial;</a:t>
            </a:r>
            <a:r>
              <a:rPr lang="pt-BR" sz="1800" dirty="0" smtClean="0"/>
              <a:t> até </a:t>
            </a:r>
            <a:r>
              <a:rPr lang="pt-BR" sz="1800" b="1" dirty="0" smtClean="0">
                <a:solidFill>
                  <a:srgbClr val="FF0000"/>
                </a:solidFill>
              </a:rPr>
              <a:t>valor final ;</a:t>
            </a:r>
            <a:r>
              <a:rPr lang="pt-BR" sz="1800" dirty="0" smtClean="0"/>
              <a:t>passo </a:t>
            </a:r>
            <a:r>
              <a:rPr lang="pt-BR" sz="1800" b="1" dirty="0" smtClean="0">
                <a:solidFill>
                  <a:srgbClr val="FF0000"/>
                </a:solidFill>
              </a:rPr>
              <a:t>incremento) </a:t>
            </a:r>
            <a:r>
              <a:rPr lang="pt-BR" sz="1800" b="1" dirty="0" smtClean="0"/>
              <a:t>{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smtClean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 smtClean="0"/>
              <a:t>     };</a:t>
            </a:r>
          </a:p>
        </p:txBody>
      </p:sp>
      <p:sp>
        <p:nvSpPr>
          <p:cNvPr id="5" name="Chave esquerda 4"/>
          <p:cNvSpPr/>
          <p:nvPr/>
        </p:nvSpPr>
        <p:spPr bwMode="auto">
          <a:xfrm>
            <a:off x="354840" y="1528548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2429307" y="2135861"/>
            <a:ext cx="8052177" cy="4073864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For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o número de vezes indicados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p</a:t>
            </a:r>
            <a:r>
              <a:rPr lang="pt-BR" sz="1600" b="0" dirty="0" smtClean="0"/>
              <a:t>elo valor inicial e valor final.  </a:t>
            </a:r>
            <a:endParaRPr lang="pt-BR" sz="16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que irá fazer o controle do laço,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d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everá, obrigatoriamente ser do tipo inteiro</a:t>
            </a:r>
            <a:r>
              <a:rPr lang="pt-BR" sz="1600" b="0" dirty="0" smtClean="0"/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sz="1600" b="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sz="1600" b="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dirty="0" smtClean="0"/>
              <a:t>Obs.: </a:t>
            </a:r>
            <a:r>
              <a:rPr lang="pt-BR" sz="1600" b="0" dirty="0" smtClean="0"/>
              <a:t>O incremento poderá ser crescente ou decrescente.</a:t>
            </a:r>
            <a:endParaRPr lang="pt-BR" sz="16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048" y="187677"/>
            <a:ext cx="7696552" cy="774700"/>
          </a:xfrm>
        </p:spPr>
        <p:txBody>
          <a:bodyPr/>
          <a:lstStyle/>
          <a:p>
            <a:pPr>
              <a:defRPr/>
            </a:pPr>
            <a:r>
              <a:rPr lang="pt-BR" sz="2800" dirty="0" smtClean="0"/>
              <a:t>Teste Condicional com variável de controle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8" y="1414639"/>
            <a:ext cx="7605671" cy="45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5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323D9ACCA12941AD0BE2852896E502" ma:contentTypeVersion="2" ma:contentTypeDescription="Crie um novo documento." ma:contentTypeScope="" ma:versionID="1aa750d1d7d726af3c0d3371764ed7b8">
  <xsd:schema xmlns:xsd="http://www.w3.org/2001/XMLSchema" xmlns:xs="http://www.w3.org/2001/XMLSchema" xmlns:p="http://schemas.microsoft.com/office/2006/metadata/properties" xmlns:ns2="f0cf93a2-c2fb-4c7e-a8a9-b8e1f1588fe7" targetNamespace="http://schemas.microsoft.com/office/2006/metadata/properties" ma:root="true" ma:fieldsID="b2d545640dac5748bdc53ba8ab313a06" ns2:_="">
    <xsd:import namespace="f0cf93a2-c2fb-4c7e-a8a9-b8e1f1588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f93a2-c2fb-4c7e-a8a9-b8e1f1588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F8ACA6-669A-4CB6-8169-8DEA8ECF5BE2}"/>
</file>

<file path=customXml/itemProps2.xml><?xml version="1.0" encoding="utf-8"?>
<ds:datastoreItem xmlns:ds="http://schemas.openxmlformats.org/officeDocument/2006/customXml" ds:itemID="{0442522F-CCBF-4FDB-866D-E2F9E73401B1}"/>
</file>

<file path=customXml/itemProps3.xml><?xml version="1.0" encoding="utf-8"?>
<ds:datastoreItem xmlns:ds="http://schemas.openxmlformats.org/officeDocument/2006/customXml" ds:itemID="{FB4C6372-F916-4BE1-8054-65EEB55EDC2E}"/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2223</TotalTime>
  <Words>574</Words>
  <Application>Microsoft Office PowerPoint</Application>
  <PresentationFormat>Apresentação na tela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Monotype Sorts</vt:lpstr>
      <vt:lpstr>Times New Roman</vt:lpstr>
      <vt:lpstr>Wingdings</vt:lpstr>
      <vt:lpstr>Modelo versão 2</vt:lpstr>
      <vt:lpstr>TPA</vt:lpstr>
      <vt:lpstr>Objetivos</vt:lpstr>
      <vt:lpstr>Exemplos das estruturas</vt:lpstr>
      <vt:lpstr>Repetição com Teste no Início</vt:lpstr>
      <vt:lpstr>Teste Condicional no início</vt:lpstr>
      <vt:lpstr>Repetição com Teste no Final</vt:lpstr>
      <vt:lpstr>Teste Condicional no final</vt:lpstr>
      <vt:lpstr>Repetição com Variável de Controle</vt:lpstr>
      <vt:lpstr>Teste Condicional com variável de controle</vt:lpstr>
      <vt:lpstr>Comparação entre as Estruturas de Repetição</vt:lpstr>
      <vt:lpstr>Cláusula Break</vt:lpstr>
      <vt:lpstr>Lista de exercícios</vt:lpstr>
      <vt:lpstr>Bom trabalho!</vt:lpstr>
    </vt:vector>
  </TitlesOfParts>
  <Company>NCE - UFRJ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Aluno</cp:lastModifiedBy>
  <cp:revision>144</cp:revision>
  <dcterms:created xsi:type="dcterms:W3CDTF">2001-11-05T11:45:10Z</dcterms:created>
  <dcterms:modified xsi:type="dcterms:W3CDTF">2019-10-08T12:10:56Z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0x010100C1323D9ACCA12941AD0BE2852896E502</vt:lpwstr>
  </property>
</Properties>
</file>