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6" r:id="rId5"/>
    <p:sldId id="287" r:id="rId6"/>
    <p:sldId id="288" r:id="rId7"/>
    <p:sldId id="293" r:id="rId8"/>
    <p:sldId id="289"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8" r:id="rId33"/>
    <p:sldId id="319" r:id="rId34"/>
    <p:sldId id="317" r:id="rId35"/>
    <p:sldId id="320" r:id="rId36"/>
    <p:sldId id="321" r:id="rId37"/>
    <p:sldId id="322" r:id="rId38"/>
    <p:sldId id="333" r:id="rId39"/>
    <p:sldId id="323" r:id="rId40"/>
    <p:sldId id="324" r:id="rId41"/>
    <p:sldId id="325" r:id="rId42"/>
    <p:sldId id="327" r:id="rId43"/>
    <p:sldId id="32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EC028-E320-4CF0-9BFF-E0BDE786A1BE}" v="2" dt="2023-03-22T16:55:17.407"/>
    <p1510:client id="{67BD9045-32DB-499C-8E31-3DDC544C5485}" v="3" dt="2023-03-15T17:25:08.548"/>
    <p1510:client id="{72413C24-DA16-4713-BDBF-B5BE9312D1A3}" v="1" dt="2023-03-15T16:53:08.143"/>
    <p1510:client id="{7A5F4BDF-9E13-40BF-921D-21AD9BC16609}" v="1" dt="2023-03-15T16:35:28.612"/>
    <p1510:client id="{7DF56407-E17B-4E6F-B9DF-E09C37CCD012}" v="2" dt="2023-03-22T16:34:05.083"/>
    <p1510:client id="{9C2814E6-DF18-4DA4-80AA-9671605F69F4}" v="2" dt="2023-03-15T16:54:15.542"/>
    <p1510:client id="{A93BB8EF-1402-4FA1-BD4B-AB822C0E0E1C}" v="2" dt="2023-04-12T16:30:22.651"/>
    <p1510:client id="{F36D6C41-87FF-4AA6-80EC-E76B41DE70EE}" v="7" dt="2023-03-15T17:22:59.076"/>
    <p1510:client id="{FCEDD7B6-BCE4-4E47-9F6C-526BABEB190A}" v="9" dt="2023-03-01T16:42:59.51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ARA MIRANDA DE CAMPOS" userId="S::layara.campos@etec.sp.gov.br::39e9229b-6675-4c2e-a911-528aba68a847" providerId="AD" clId="Web-{A93BB8EF-1402-4FA1-BD4B-AB822C0E0E1C}"/>
    <pc:docChg chg="addSld delSld">
      <pc:chgData name="LAYARA MIRANDA DE CAMPOS" userId="S::layara.campos@etec.sp.gov.br::39e9229b-6675-4c2e-a911-528aba68a847" providerId="AD" clId="Web-{A93BB8EF-1402-4FA1-BD4B-AB822C0E0E1C}" dt="2023-04-12T16:30:22.651" v="1"/>
      <pc:docMkLst>
        <pc:docMk/>
      </pc:docMkLst>
      <pc:sldChg chg="new del">
        <pc:chgData name="LAYARA MIRANDA DE CAMPOS" userId="S::layara.campos@etec.sp.gov.br::39e9229b-6675-4c2e-a911-528aba68a847" providerId="AD" clId="Web-{A93BB8EF-1402-4FA1-BD4B-AB822C0E0E1C}" dt="2023-04-12T16:30:22.651" v="1"/>
        <pc:sldMkLst>
          <pc:docMk/>
          <pc:sldMk cId="1409959466" sldId="334"/>
        </pc:sldMkLst>
      </pc:sldChg>
    </pc:docChg>
  </pc:docChgLst>
  <pc:docChgLst>
    <pc:chgData name="RAPHAELA SOUZA PEREIRA" userId="S::raphaela.pereira01@etec.sp.gov.br::2985c259-273c-4273-99ba-a70d9b62ed46" providerId="AD" clId="Web-{16BEC028-E320-4CF0-9BFF-E0BDE786A1BE}"/>
    <pc:docChg chg="modSld">
      <pc:chgData name="RAPHAELA SOUZA PEREIRA" userId="S::raphaela.pereira01@etec.sp.gov.br::2985c259-273c-4273-99ba-a70d9b62ed46" providerId="AD" clId="Web-{16BEC028-E320-4CF0-9BFF-E0BDE786A1BE}" dt="2023-03-22T16:55:17.407" v="1" actId="1076"/>
      <pc:docMkLst>
        <pc:docMk/>
      </pc:docMkLst>
      <pc:sldChg chg="modSp">
        <pc:chgData name="RAPHAELA SOUZA PEREIRA" userId="S::raphaela.pereira01@etec.sp.gov.br::2985c259-273c-4273-99ba-a70d9b62ed46" providerId="AD" clId="Web-{16BEC028-E320-4CF0-9BFF-E0BDE786A1BE}" dt="2023-03-22T16:55:17.407" v="1" actId="1076"/>
        <pc:sldMkLst>
          <pc:docMk/>
          <pc:sldMk cId="2577432212" sldId="319"/>
        </pc:sldMkLst>
        <pc:picChg chg="mod">
          <ac:chgData name="RAPHAELA SOUZA PEREIRA" userId="S::raphaela.pereira01@etec.sp.gov.br::2985c259-273c-4273-99ba-a70d9b62ed46" providerId="AD" clId="Web-{16BEC028-E320-4CF0-9BFF-E0BDE786A1BE}" dt="2023-03-22T16:55:17.407" v="1" actId="1076"/>
          <ac:picMkLst>
            <pc:docMk/>
            <pc:sldMk cId="2577432212" sldId="319"/>
            <ac:picMk id="5" creationId="{007134F3-EFE9-4736-9694-F90B20969EF2}"/>
          </ac:picMkLst>
        </pc:picChg>
      </pc:sldChg>
    </pc:docChg>
  </pc:docChgLst>
  <pc:docChgLst>
    <pc:chgData name="NIKOLAS REINHARDT HEIDERICH" userId="S::nikolas.heiderich@etec.sp.gov.br::ded4db21-8eb4-44a9-98b2-57efbf08dc41" providerId="AD" clId="Web-{FCEDD7B6-BCE4-4E47-9F6C-526BABEB190A}"/>
    <pc:docChg chg="modSld">
      <pc:chgData name="NIKOLAS REINHARDT HEIDERICH" userId="S::nikolas.heiderich@etec.sp.gov.br::ded4db21-8eb4-44a9-98b2-57efbf08dc41" providerId="AD" clId="Web-{FCEDD7B6-BCE4-4E47-9F6C-526BABEB190A}" dt="2023-03-01T16:42:59.515" v="7" actId="20577"/>
      <pc:docMkLst>
        <pc:docMk/>
      </pc:docMkLst>
      <pc:sldChg chg="modSp">
        <pc:chgData name="NIKOLAS REINHARDT HEIDERICH" userId="S::nikolas.heiderich@etec.sp.gov.br::ded4db21-8eb4-44a9-98b2-57efbf08dc41" providerId="AD" clId="Web-{FCEDD7B6-BCE4-4E47-9F6C-526BABEB190A}" dt="2023-03-01T16:42:59.515" v="7" actId="20577"/>
        <pc:sldMkLst>
          <pc:docMk/>
          <pc:sldMk cId="2263894183" sldId="296"/>
        </pc:sldMkLst>
        <pc:spChg chg="mod">
          <ac:chgData name="NIKOLAS REINHARDT HEIDERICH" userId="S::nikolas.heiderich@etec.sp.gov.br::ded4db21-8eb4-44a9-98b2-57efbf08dc41" providerId="AD" clId="Web-{FCEDD7B6-BCE4-4E47-9F6C-526BABEB190A}" dt="2023-03-01T16:42:59.515" v="7" actId="20577"/>
          <ac:spMkLst>
            <pc:docMk/>
            <pc:sldMk cId="2263894183" sldId="296"/>
            <ac:spMk id="3" creationId="{7822ED30-9624-4740-8B71-1BE2D43A3DE3}"/>
          </ac:spMkLst>
        </pc:spChg>
      </pc:sldChg>
    </pc:docChg>
  </pc:docChgLst>
  <pc:docChgLst>
    <pc:chgData name="JOAO PEDRO SILVA DE OLIVEIRA" userId="S::joao.oliveira1210@etec.sp.gov.br::26cb2fcc-5ecf-45c8-b4d2-bcd6d992ed30" providerId="AD" clId="Web-{7DF56407-E17B-4E6F-B9DF-E09C37CCD012}"/>
    <pc:docChg chg="modSld sldOrd">
      <pc:chgData name="JOAO PEDRO SILVA DE OLIVEIRA" userId="S::joao.oliveira1210@etec.sp.gov.br::26cb2fcc-5ecf-45c8-b4d2-bcd6d992ed30" providerId="AD" clId="Web-{7DF56407-E17B-4E6F-B9DF-E09C37CCD012}" dt="2023-03-22T16:34:05.083" v="1"/>
      <pc:docMkLst>
        <pc:docMk/>
      </pc:docMkLst>
      <pc:sldChg chg="modSp">
        <pc:chgData name="JOAO PEDRO SILVA DE OLIVEIRA" userId="S::joao.oliveira1210@etec.sp.gov.br::26cb2fcc-5ecf-45c8-b4d2-bcd6d992ed30" providerId="AD" clId="Web-{7DF56407-E17B-4E6F-B9DF-E09C37CCD012}" dt="2023-03-22T16:33:42.848" v="0" actId="1076"/>
        <pc:sldMkLst>
          <pc:docMk/>
          <pc:sldMk cId="2577432212" sldId="319"/>
        </pc:sldMkLst>
        <pc:picChg chg="mod">
          <ac:chgData name="JOAO PEDRO SILVA DE OLIVEIRA" userId="S::joao.oliveira1210@etec.sp.gov.br::26cb2fcc-5ecf-45c8-b4d2-bcd6d992ed30" providerId="AD" clId="Web-{7DF56407-E17B-4E6F-B9DF-E09C37CCD012}" dt="2023-03-22T16:33:42.848" v="0" actId="1076"/>
          <ac:picMkLst>
            <pc:docMk/>
            <pc:sldMk cId="2577432212" sldId="319"/>
            <ac:picMk id="5" creationId="{007134F3-EFE9-4736-9694-F90B20969EF2}"/>
          </ac:picMkLst>
        </pc:picChg>
      </pc:sldChg>
      <pc:sldChg chg="ord">
        <pc:chgData name="JOAO PEDRO SILVA DE OLIVEIRA" userId="S::joao.oliveira1210@etec.sp.gov.br::26cb2fcc-5ecf-45c8-b4d2-bcd6d992ed30" providerId="AD" clId="Web-{7DF56407-E17B-4E6F-B9DF-E09C37CCD012}" dt="2023-03-22T16:34:05.083" v="1"/>
        <pc:sldMkLst>
          <pc:docMk/>
          <pc:sldMk cId="1525470548" sldId="327"/>
        </pc:sldMkLst>
      </pc:sldChg>
    </pc:docChg>
  </pc:docChgLst>
  <pc:docChgLst>
    <pc:chgData name="PEDRO FERNANDES ARAUJO" userId="S::pedro.araujo137@etec.sp.gov.br::c4dddc68-2d4a-46f5-b287-2db983f6bc06" providerId="AD" clId="Web-{F36D6C41-87FF-4AA6-80EC-E76B41DE70EE}"/>
    <pc:docChg chg="modSld">
      <pc:chgData name="PEDRO FERNANDES ARAUJO" userId="S::pedro.araujo137@etec.sp.gov.br::c4dddc68-2d4a-46f5-b287-2db983f6bc06" providerId="AD" clId="Web-{F36D6C41-87FF-4AA6-80EC-E76B41DE70EE}" dt="2023-03-15T17:22:59.076" v="6" actId="1076"/>
      <pc:docMkLst>
        <pc:docMk/>
      </pc:docMkLst>
      <pc:sldChg chg="addSp delSp modSp">
        <pc:chgData name="PEDRO FERNANDES ARAUJO" userId="S::pedro.araujo137@etec.sp.gov.br::c4dddc68-2d4a-46f5-b287-2db983f6bc06" providerId="AD" clId="Web-{F36D6C41-87FF-4AA6-80EC-E76B41DE70EE}" dt="2023-03-15T17:22:59.076" v="6" actId="1076"/>
        <pc:sldMkLst>
          <pc:docMk/>
          <pc:sldMk cId="2387620226" sldId="312"/>
        </pc:sldMkLst>
        <pc:picChg chg="add del mod">
          <ac:chgData name="PEDRO FERNANDES ARAUJO" userId="S::pedro.araujo137@etec.sp.gov.br::c4dddc68-2d4a-46f5-b287-2db983f6bc06" providerId="AD" clId="Web-{F36D6C41-87FF-4AA6-80EC-E76B41DE70EE}" dt="2023-03-15T17:22:59.076" v="6" actId="1076"/>
          <ac:picMkLst>
            <pc:docMk/>
            <pc:sldMk cId="2387620226" sldId="312"/>
            <ac:picMk id="5" creationId="{9E69C2E5-6AF7-47A0-982B-D3573F32AD4D}"/>
          </ac:picMkLst>
        </pc:picChg>
      </pc:sldChg>
    </pc:docChg>
  </pc:docChgLst>
  <pc:docChgLst>
    <pc:chgData name="RAPHAELA SOUZA PEREIRA" userId="S::raphaela.pereira01@etec.sp.gov.br::2985c259-273c-4273-99ba-a70d9b62ed46" providerId="AD" clId="Web-{9C2814E6-DF18-4DA4-80AA-9671605F69F4}"/>
    <pc:docChg chg="modSld">
      <pc:chgData name="RAPHAELA SOUZA PEREIRA" userId="S::raphaela.pereira01@etec.sp.gov.br::2985c259-273c-4273-99ba-a70d9b62ed46" providerId="AD" clId="Web-{9C2814E6-DF18-4DA4-80AA-9671605F69F4}" dt="2023-03-15T16:54:15.542" v="1" actId="1076"/>
      <pc:docMkLst>
        <pc:docMk/>
      </pc:docMkLst>
      <pc:sldChg chg="modSp">
        <pc:chgData name="RAPHAELA SOUZA PEREIRA" userId="S::raphaela.pereira01@etec.sp.gov.br::2985c259-273c-4273-99ba-a70d9b62ed46" providerId="AD" clId="Web-{9C2814E6-DF18-4DA4-80AA-9671605F69F4}" dt="2023-03-15T16:54:15.542" v="1" actId="1076"/>
        <pc:sldMkLst>
          <pc:docMk/>
          <pc:sldMk cId="1550435132" sldId="317"/>
        </pc:sldMkLst>
        <pc:picChg chg="mod">
          <ac:chgData name="RAPHAELA SOUZA PEREIRA" userId="S::raphaela.pereira01@etec.sp.gov.br::2985c259-273c-4273-99ba-a70d9b62ed46" providerId="AD" clId="Web-{9C2814E6-DF18-4DA4-80AA-9671605F69F4}" dt="2023-03-15T16:54:15.542" v="1" actId="1076"/>
          <ac:picMkLst>
            <pc:docMk/>
            <pc:sldMk cId="1550435132" sldId="317"/>
            <ac:picMk id="5" creationId="{9B0BB609-19F7-46B5-9A5D-27938508E3C4}"/>
          </ac:picMkLst>
        </pc:picChg>
      </pc:sldChg>
    </pc:docChg>
  </pc:docChgLst>
  <pc:docChgLst>
    <pc:chgData name="RICARDO LUQUETTI CODO" userId="S::ricardo.codo@etec.sp.gov.br::c851b95d-6d72-4473-a6b3-f96084412843" providerId="AD" clId="Web-{7A5F4BDF-9E13-40BF-921D-21AD9BC16609}"/>
    <pc:docChg chg="sldOrd">
      <pc:chgData name="RICARDO LUQUETTI CODO" userId="S::ricardo.codo@etec.sp.gov.br::c851b95d-6d72-4473-a6b3-f96084412843" providerId="AD" clId="Web-{7A5F4BDF-9E13-40BF-921D-21AD9BC16609}" dt="2023-03-15T16:35:28.612" v="0"/>
      <pc:docMkLst>
        <pc:docMk/>
      </pc:docMkLst>
      <pc:sldChg chg="ord">
        <pc:chgData name="RICARDO LUQUETTI CODO" userId="S::ricardo.codo@etec.sp.gov.br::c851b95d-6d72-4473-a6b3-f96084412843" providerId="AD" clId="Web-{7A5F4BDF-9E13-40BF-921D-21AD9BC16609}" dt="2023-03-15T16:35:28.612" v="0"/>
        <pc:sldMkLst>
          <pc:docMk/>
          <pc:sldMk cId="997481298" sldId="293"/>
        </pc:sldMkLst>
      </pc:sldChg>
    </pc:docChg>
  </pc:docChgLst>
  <pc:docChgLst>
    <pc:chgData name="NICOLE MILANEZ OLIVEIRA" userId="S::nicole.oliveira108@etec.sp.gov.br::5ff6b66d-67d4-4328-a46c-db10fecbf9f7" providerId="AD" clId="Web-{67BD9045-32DB-499C-8E31-3DDC544C5485}"/>
    <pc:docChg chg="modSld">
      <pc:chgData name="NICOLE MILANEZ OLIVEIRA" userId="S::nicole.oliveira108@etec.sp.gov.br::5ff6b66d-67d4-4328-a46c-db10fecbf9f7" providerId="AD" clId="Web-{67BD9045-32DB-499C-8E31-3DDC544C5485}" dt="2023-03-15T17:25:08.548" v="2" actId="1076"/>
      <pc:docMkLst>
        <pc:docMk/>
      </pc:docMkLst>
      <pc:sldChg chg="modSp">
        <pc:chgData name="NICOLE MILANEZ OLIVEIRA" userId="S::nicole.oliveira108@etec.sp.gov.br::5ff6b66d-67d4-4328-a46c-db10fecbf9f7" providerId="AD" clId="Web-{67BD9045-32DB-499C-8E31-3DDC544C5485}" dt="2023-03-15T17:25:08.548" v="2" actId="1076"/>
        <pc:sldMkLst>
          <pc:docMk/>
          <pc:sldMk cId="2387620226" sldId="312"/>
        </pc:sldMkLst>
        <pc:picChg chg="mod">
          <ac:chgData name="NICOLE MILANEZ OLIVEIRA" userId="S::nicole.oliveira108@etec.sp.gov.br::5ff6b66d-67d4-4328-a46c-db10fecbf9f7" providerId="AD" clId="Web-{67BD9045-32DB-499C-8E31-3DDC544C5485}" dt="2023-03-15T17:25:08.548" v="2" actId="1076"/>
          <ac:picMkLst>
            <pc:docMk/>
            <pc:sldMk cId="2387620226" sldId="312"/>
            <ac:picMk id="5" creationId="{9E69C2E5-6AF7-47A0-982B-D3573F32AD4D}"/>
          </ac:picMkLst>
        </pc:picChg>
      </pc:sldChg>
    </pc:docChg>
  </pc:docChgLst>
  <pc:docChgLst>
    <pc:chgData name="JOAO PEDRO SILVA DE OLIVEIRA" userId="S::joao.oliveira1210@etec.sp.gov.br::26cb2fcc-5ecf-45c8-b4d2-bcd6d992ed30" providerId="AD" clId="Web-{72413C24-DA16-4713-BDBF-B5BE9312D1A3}"/>
    <pc:docChg chg="modSld">
      <pc:chgData name="JOAO PEDRO SILVA DE OLIVEIRA" userId="S::joao.oliveira1210@etec.sp.gov.br::26cb2fcc-5ecf-45c8-b4d2-bcd6d992ed30" providerId="AD" clId="Web-{72413C24-DA16-4713-BDBF-B5BE9312D1A3}" dt="2023-03-15T16:53:08.143" v="0" actId="1076"/>
      <pc:docMkLst>
        <pc:docMk/>
      </pc:docMkLst>
      <pc:sldChg chg="modSp">
        <pc:chgData name="JOAO PEDRO SILVA DE OLIVEIRA" userId="S::joao.oliveira1210@etec.sp.gov.br::26cb2fcc-5ecf-45c8-b4d2-bcd6d992ed30" providerId="AD" clId="Web-{72413C24-DA16-4713-BDBF-B5BE9312D1A3}" dt="2023-03-15T16:53:08.143" v="0" actId="1076"/>
        <pc:sldMkLst>
          <pc:docMk/>
          <pc:sldMk cId="1550435132" sldId="317"/>
        </pc:sldMkLst>
        <pc:picChg chg="mod">
          <ac:chgData name="JOAO PEDRO SILVA DE OLIVEIRA" userId="S::joao.oliveira1210@etec.sp.gov.br::26cb2fcc-5ecf-45c8-b4d2-bcd6d992ed30" providerId="AD" clId="Web-{72413C24-DA16-4713-BDBF-B5BE9312D1A3}" dt="2023-03-15T16:53:08.143" v="0" actId="1076"/>
          <ac:picMkLst>
            <pc:docMk/>
            <pc:sldMk cId="1550435132" sldId="317"/>
            <ac:picMk id="5" creationId="{9B0BB609-19F7-46B5-9A5D-27938508E3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12/04/2023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12/04/2023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12/04/2023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12/04/2023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12/04/2023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07857-35AC-4A87-862B-25D327577846}"/>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10D4F8CD-EF97-4B6F-8B63-0D00A7DFC4E9}"/>
              </a:ext>
            </a:extLst>
          </p:cNvPr>
          <p:cNvSpPr>
            <a:spLocks noGrp="1"/>
          </p:cNvSpPr>
          <p:nvPr>
            <p:ph idx="1"/>
          </p:nvPr>
        </p:nvSpPr>
        <p:spPr>
          <a:xfrm>
            <a:off x="1295401" y="2556932"/>
            <a:ext cx="3389141" cy="3318936"/>
          </a:xfrm>
        </p:spPr>
        <p:txBody>
          <a:bodyPr/>
          <a:lstStyle/>
          <a:p>
            <a:pPr algn="just"/>
            <a:r>
              <a:rPr lang="pt-BR"/>
              <a:t>Você pode definir também um texto com várias linhas, basta utilizar o delimitador de 3 aspas duplas """ : </a:t>
            </a:r>
          </a:p>
          <a:p>
            <a:pPr algn="just"/>
            <a:r>
              <a:rPr lang="pt-BR"/>
              <a:t>Conforme exemplo ao lado.</a:t>
            </a:r>
          </a:p>
        </p:txBody>
      </p:sp>
      <p:pic>
        <p:nvPicPr>
          <p:cNvPr id="5" name="Imagem 4">
            <a:extLst>
              <a:ext uri="{FF2B5EF4-FFF2-40B4-BE49-F238E27FC236}">
                <a16:creationId xmlns:a16="http://schemas.microsoft.com/office/drawing/2014/main" id="{40003467-49C6-4E65-AA14-78C37FE3E6B3}"/>
              </a:ext>
            </a:extLst>
          </p:cNvPr>
          <p:cNvPicPr>
            <a:picLocks noChangeAspect="1"/>
          </p:cNvPicPr>
          <p:nvPr/>
        </p:nvPicPr>
        <p:blipFill>
          <a:blip r:embed="rId2"/>
          <a:stretch>
            <a:fillRect/>
          </a:stretch>
        </p:blipFill>
        <p:spPr>
          <a:xfrm>
            <a:off x="5889965" y="2556932"/>
            <a:ext cx="4781550" cy="3659718"/>
          </a:xfrm>
          <a:prstGeom prst="rect">
            <a:avLst/>
          </a:prstGeom>
        </p:spPr>
      </p:pic>
      <p:sp>
        <p:nvSpPr>
          <p:cNvPr id="6" name="Seta: para a Direita 5">
            <a:extLst>
              <a:ext uri="{FF2B5EF4-FFF2-40B4-BE49-F238E27FC236}">
                <a16:creationId xmlns:a16="http://schemas.microsoft.com/office/drawing/2014/main" id="{54A732BE-0F50-49A9-A8CC-B09A979D98F7}"/>
              </a:ext>
            </a:extLst>
          </p:cNvPr>
          <p:cNvSpPr/>
          <p:nvPr/>
        </p:nvSpPr>
        <p:spPr>
          <a:xfrm>
            <a:off x="4911557" y="56335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4928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7D8A0-FA4E-4B1D-9EBB-1D94BDECA992}"/>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A64A5DB-D1AF-4C83-B3B5-21E6F99D413A}"/>
              </a:ext>
            </a:extLst>
          </p:cNvPr>
          <p:cNvSpPr>
            <a:spLocks noGrp="1"/>
          </p:cNvSpPr>
          <p:nvPr>
            <p:ph idx="1"/>
          </p:nvPr>
        </p:nvSpPr>
        <p:spPr/>
        <p:txBody>
          <a:bodyPr/>
          <a:lstStyle/>
          <a:p>
            <a:pPr algn="just"/>
            <a:r>
              <a:rPr lang="pt-BR"/>
              <a:t>O tipo booleano é definido como </a:t>
            </a:r>
            <a:r>
              <a:rPr lang="pt-BR" err="1"/>
              <a:t>Boolean</a:t>
            </a:r>
            <a:r>
              <a:rPr lang="pt-BR"/>
              <a:t> , e só pode receber valores </a:t>
            </a:r>
            <a:r>
              <a:rPr lang="pt-BR" err="1"/>
              <a:t>true</a:t>
            </a:r>
            <a:r>
              <a:rPr lang="pt-BR"/>
              <a:t> (verdadeiro) ou false (falso). Com tipos booleanos, podemos executar as seguintes operações:</a:t>
            </a:r>
          </a:p>
          <a:p>
            <a:pPr algn="just"/>
            <a:endParaRPr lang="pt-BR"/>
          </a:p>
          <a:p>
            <a:pPr algn="just"/>
            <a:endParaRPr lang="pt-BR"/>
          </a:p>
          <a:p>
            <a:pPr algn="just"/>
            <a:r>
              <a:rPr lang="pt-BR"/>
              <a:t>Uma dado interessante é que o tipo booleano possui funções para essas operações. São elas </a:t>
            </a:r>
            <a:r>
              <a:rPr lang="pt-BR" err="1"/>
              <a:t>and</a:t>
            </a:r>
            <a:r>
              <a:rPr lang="pt-BR"/>
              <a:t> , </a:t>
            </a:r>
            <a:r>
              <a:rPr lang="pt-BR" err="1"/>
              <a:t>or</a:t>
            </a:r>
            <a:r>
              <a:rPr lang="pt-BR"/>
              <a:t> e </a:t>
            </a:r>
            <a:r>
              <a:rPr lang="pt-BR" err="1"/>
              <a:t>not</a:t>
            </a:r>
            <a:r>
              <a:rPr lang="pt-BR"/>
              <a:t> , veja o exemplo a seguir:</a:t>
            </a:r>
          </a:p>
          <a:p>
            <a:pPr algn="just"/>
            <a:endParaRPr lang="pt-BR"/>
          </a:p>
          <a:p>
            <a:pPr algn="just"/>
            <a:endParaRPr lang="pt-BR"/>
          </a:p>
          <a:p>
            <a:pPr algn="just"/>
            <a:endParaRPr lang="pt-BR"/>
          </a:p>
          <a:p>
            <a:pPr marL="0" indent="0" algn="just">
              <a:buNone/>
            </a:pPr>
            <a:endParaRPr lang="pt-BR"/>
          </a:p>
        </p:txBody>
      </p:sp>
      <p:pic>
        <p:nvPicPr>
          <p:cNvPr id="5" name="Imagem 4">
            <a:extLst>
              <a:ext uri="{FF2B5EF4-FFF2-40B4-BE49-F238E27FC236}">
                <a16:creationId xmlns:a16="http://schemas.microsoft.com/office/drawing/2014/main" id="{1BD7F59C-DF73-4055-B846-0C161DEEF5C2}"/>
              </a:ext>
            </a:extLst>
          </p:cNvPr>
          <p:cNvPicPr>
            <a:picLocks noChangeAspect="1"/>
          </p:cNvPicPr>
          <p:nvPr/>
        </p:nvPicPr>
        <p:blipFill>
          <a:blip r:embed="rId2"/>
          <a:stretch>
            <a:fillRect/>
          </a:stretch>
        </p:blipFill>
        <p:spPr>
          <a:xfrm>
            <a:off x="3392658" y="3667345"/>
            <a:ext cx="5181600" cy="1157874"/>
          </a:xfrm>
          <a:prstGeom prst="rect">
            <a:avLst/>
          </a:prstGeom>
        </p:spPr>
      </p:pic>
    </p:spTree>
    <p:extLst>
      <p:ext uri="{BB962C8B-B14F-4D97-AF65-F5344CB8AC3E}">
        <p14:creationId xmlns:p14="http://schemas.microsoft.com/office/powerpoint/2010/main" val="254616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58389-2F31-44B1-8A61-7627A331EA03}"/>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8445C7F-23B7-4C19-BD9D-64CAF4F93177}"/>
              </a:ext>
            </a:extLst>
          </p:cNvPr>
          <p:cNvSpPr>
            <a:spLocks noGrp="1"/>
          </p:cNvSpPr>
          <p:nvPr>
            <p:ph idx="1"/>
          </p:nvPr>
        </p:nvSpPr>
        <p:spPr>
          <a:xfrm>
            <a:off x="1295400" y="2556932"/>
            <a:ext cx="1855763" cy="383216"/>
          </a:xfrm>
        </p:spPr>
        <p:txBody>
          <a:bodyPr>
            <a:noAutofit/>
          </a:bodyPr>
          <a:lstStyle/>
          <a:p>
            <a:r>
              <a:rPr lang="pt-BR" b="1"/>
              <a:t>Exemplo:</a:t>
            </a:r>
          </a:p>
        </p:txBody>
      </p:sp>
      <p:pic>
        <p:nvPicPr>
          <p:cNvPr id="5" name="Imagem 4">
            <a:extLst>
              <a:ext uri="{FF2B5EF4-FFF2-40B4-BE49-F238E27FC236}">
                <a16:creationId xmlns:a16="http://schemas.microsoft.com/office/drawing/2014/main" id="{84B70890-7F99-405F-8CC1-95AC75DB29B7}"/>
              </a:ext>
            </a:extLst>
          </p:cNvPr>
          <p:cNvPicPr>
            <a:picLocks noChangeAspect="1"/>
          </p:cNvPicPr>
          <p:nvPr/>
        </p:nvPicPr>
        <p:blipFill>
          <a:blip r:embed="rId2"/>
          <a:stretch>
            <a:fillRect/>
          </a:stretch>
        </p:blipFill>
        <p:spPr>
          <a:xfrm>
            <a:off x="3641628" y="2748540"/>
            <a:ext cx="6630132" cy="3249637"/>
          </a:xfrm>
          <a:prstGeom prst="rect">
            <a:avLst/>
          </a:prstGeom>
        </p:spPr>
      </p:pic>
    </p:spTree>
    <p:extLst>
      <p:ext uri="{BB962C8B-B14F-4D97-AF65-F5344CB8AC3E}">
        <p14:creationId xmlns:p14="http://schemas.microsoft.com/office/powerpoint/2010/main" val="983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EF0FD-176F-4ECF-83FD-BA159D5E330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D2004A62-D7E1-469B-8BB7-D5B6D6B07859}"/>
              </a:ext>
            </a:extLst>
          </p:cNvPr>
          <p:cNvSpPr>
            <a:spLocks noGrp="1"/>
          </p:cNvSpPr>
          <p:nvPr>
            <p:ph idx="1"/>
          </p:nvPr>
        </p:nvSpPr>
        <p:spPr/>
        <p:txBody>
          <a:bodyPr/>
          <a:lstStyle/>
          <a:p>
            <a:pPr algn="just"/>
            <a:r>
              <a:rPr lang="pt-BR"/>
              <a:t>Quando precisamos armazenar mais de um valor em uma variável, podemos utilizar um </a:t>
            </a:r>
            <a:r>
              <a:rPr lang="pt-BR" b="1" err="1"/>
              <a:t>Array</a:t>
            </a:r>
            <a:r>
              <a:rPr lang="pt-BR"/>
              <a:t> . Um </a:t>
            </a:r>
            <a:r>
              <a:rPr lang="pt-BR" err="1"/>
              <a:t>Array</a:t>
            </a:r>
            <a:r>
              <a:rPr lang="pt-BR"/>
              <a:t> é como se agrupássemos várias variáveis em uma única variável. Imagine o cenário em que você precise armazenar a nota de 10 alunos. Nada impede de você criar 10 variáveis e armazenar cada nota em uma variável, mas e se fossem 100 alunos, e se fossem 1000 alunos, seria viável criar mil variáveis? Nesse caso, o uso de um </a:t>
            </a:r>
            <a:r>
              <a:rPr lang="pt-BR" err="1"/>
              <a:t>Array</a:t>
            </a:r>
            <a:r>
              <a:rPr lang="pt-BR"/>
              <a:t> é necessário. Você pode definir um </a:t>
            </a:r>
            <a:r>
              <a:rPr lang="pt-BR" b="1" err="1"/>
              <a:t>Array</a:t>
            </a:r>
            <a:r>
              <a:rPr lang="pt-BR"/>
              <a:t> de mil posições e em cada posição armazenar uma nota.</a:t>
            </a:r>
          </a:p>
        </p:txBody>
      </p:sp>
    </p:spTree>
    <p:extLst>
      <p:ext uri="{BB962C8B-B14F-4D97-AF65-F5344CB8AC3E}">
        <p14:creationId xmlns:p14="http://schemas.microsoft.com/office/powerpoint/2010/main" val="374887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E5A31-175A-4C8B-8552-744600FF7EA1}"/>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7D1A03A9-2CEA-43B2-8FAE-3A9E6EB0A751}"/>
              </a:ext>
            </a:extLst>
          </p:cNvPr>
          <p:cNvSpPr>
            <a:spLocks noGrp="1"/>
          </p:cNvSpPr>
          <p:nvPr>
            <p:ph idx="1"/>
          </p:nvPr>
        </p:nvSpPr>
        <p:spPr/>
        <p:txBody>
          <a:bodyPr>
            <a:normAutofit fontScale="92500" lnSpcReduction="20000"/>
          </a:bodyPr>
          <a:lstStyle/>
          <a:p>
            <a:pPr algn="just"/>
            <a:r>
              <a:rPr lang="pt-BR"/>
              <a:t>Um </a:t>
            </a:r>
            <a:r>
              <a:rPr lang="pt-BR" b="1" err="1"/>
              <a:t>Array</a:t>
            </a:r>
            <a:r>
              <a:rPr lang="pt-BR"/>
              <a:t> sempre terá um tamanho fixo e eu consigo definir e resgatar valores através de seu índice utilizando colchetes ( [ ] ). Veja um exemplo, vou definir um </a:t>
            </a:r>
            <a:r>
              <a:rPr lang="pt-BR" b="1" err="1"/>
              <a:t>Array</a:t>
            </a:r>
            <a:r>
              <a:rPr lang="pt-BR"/>
              <a:t> de inteiros de 4 posições: </a:t>
            </a:r>
          </a:p>
          <a:p>
            <a:pPr lvl="1" algn="just"/>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E para acessar ou definir um valor do </a:t>
            </a:r>
            <a:r>
              <a:rPr lang="pt-BR" err="1"/>
              <a:t>Array</a:t>
            </a:r>
            <a:r>
              <a:rPr lang="pt-BR"/>
              <a:t> , basta utilizar os colchetes passando sua posição:</a:t>
            </a:r>
          </a:p>
          <a:p>
            <a:pPr algn="just"/>
            <a:r>
              <a:rPr lang="pt-BR"/>
              <a:t> </a:t>
            </a:r>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//passando o índice 2 para acessar o valor da posição 2 do ar </a:t>
            </a:r>
            <a:r>
              <a:rPr lang="pt-BR" err="1"/>
              <a:t>ray</a:t>
            </a:r>
            <a:r>
              <a:rPr lang="pt-BR"/>
              <a:t> </a:t>
            </a:r>
            <a:r>
              <a:rPr lang="pt-BR" err="1"/>
              <a:t>val</a:t>
            </a:r>
            <a:r>
              <a:rPr lang="pt-BR"/>
              <a:t> x = </a:t>
            </a:r>
            <a:r>
              <a:rPr lang="pt-BR" err="1"/>
              <a:t>arrayInt</a:t>
            </a:r>
            <a:r>
              <a:rPr lang="pt-BR"/>
              <a:t>[2] </a:t>
            </a:r>
            <a:r>
              <a:rPr lang="pt-BR" err="1"/>
              <a:t>println</a:t>
            </a:r>
            <a:r>
              <a:rPr lang="pt-BR"/>
              <a:t>(x)</a:t>
            </a:r>
          </a:p>
        </p:txBody>
      </p:sp>
    </p:spTree>
    <p:extLst>
      <p:ext uri="{BB962C8B-B14F-4D97-AF65-F5344CB8AC3E}">
        <p14:creationId xmlns:p14="http://schemas.microsoft.com/office/powerpoint/2010/main" val="308854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96386-9FBA-48EE-87E0-B8F839B7DC1A}"/>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33BB4F06-5FE0-4FD3-BE41-970C9B9E6CFB}"/>
              </a:ext>
            </a:extLst>
          </p:cNvPr>
          <p:cNvSpPr>
            <a:spLocks noGrp="1"/>
          </p:cNvSpPr>
          <p:nvPr>
            <p:ph idx="1"/>
          </p:nvPr>
        </p:nvSpPr>
        <p:spPr/>
        <p:txBody>
          <a:bodyPr>
            <a:normAutofit lnSpcReduction="10000"/>
          </a:bodyPr>
          <a:lstStyle/>
          <a:p>
            <a:pPr algn="just"/>
            <a:r>
              <a:rPr lang="pt-BR"/>
              <a:t>Nesse exemplo, foi definido um </a:t>
            </a:r>
            <a:r>
              <a:rPr lang="pt-BR" b="1" err="1"/>
              <a:t>Array</a:t>
            </a:r>
            <a:r>
              <a:rPr lang="pt-BR"/>
              <a:t> de inteiros com 4 valores ( 1,2,3,4 ). Em seguida, foi criada uma variável x que recebe o valor que está na posição 2 deste </a:t>
            </a:r>
            <a:r>
              <a:rPr lang="pt-BR" b="1" err="1"/>
              <a:t>Array</a:t>
            </a:r>
            <a:r>
              <a:rPr lang="pt-BR"/>
              <a:t> . Alguns podem pensar que o valor da segunda posição é justamente o número 2 , mas todo </a:t>
            </a:r>
            <a:r>
              <a:rPr lang="pt-BR" b="1" err="1"/>
              <a:t>Array</a:t>
            </a:r>
            <a:r>
              <a:rPr lang="pt-BR"/>
              <a:t> tem seu início na posição 0, então o valor da posição 2 é 3 , nesse caso.</a:t>
            </a:r>
          </a:p>
          <a:p>
            <a:pPr algn="just"/>
            <a:r>
              <a:rPr lang="pt-BR"/>
              <a:t>No entanto, nem sempre sabemos antecipadamente a quantidade de valores que precisamos armazenar. E se eu precisasse adicionar mais um valor nesse </a:t>
            </a:r>
            <a:r>
              <a:rPr lang="pt-BR" b="1" err="1"/>
              <a:t>Array</a:t>
            </a:r>
            <a:r>
              <a:rPr lang="pt-BR"/>
              <a:t> ? Sendo um </a:t>
            </a:r>
            <a:r>
              <a:rPr lang="pt-BR" b="1" err="1"/>
              <a:t>Array</a:t>
            </a:r>
            <a:r>
              <a:rPr lang="pt-BR"/>
              <a:t> , isto não é possível, e para esses casos usamos listas.</a:t>
            </a:r>
          </a:p>
        </p:txBody>
      </p:sp>
    </p:spTree>
    <p:extLst>
      <p:ext uri="{BB962C8B-B14F-4D97-AF65-F5344CB8AC3E}">
        <p14:creationId xmlns:p14="http://schemas.microsoft.com/office/powerpoint/2010/main" val="63567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AE5DA-B075-47D1-8E6F-670CC5AA3D6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0D4A3E65-ADD4-4C14-83D0-00715ED3E60D}"/>
              </a:ext>
            </a:extLst>
          </p:cNvPr>
          <p:cNvSpPr>
            <a:spLocks noGrp="1"/>
          </p:cNvSpPr>
          <p:nvPr>
            <p:ph idx="1"/>
          </p:nvPr>
        </p:nvSpPr>
        <p:spPr/>
        <p:txBody>
          <a:bodyPr>
            <a:normAutofit lnSpcReduction="10000"/>
          </a:bodyPr>
          <a:lstStyle/>
          <a:p>
            <a:pPr algn="just"/>
            <a:r>
              <a:rPr lang="pt-BR"/>
              <a:t>As estruturas de listas são parecidas com as estruturas de </a:t>
            </a:r>
            <a:r>
              <a:rPr lang="pt-BR" b="1" err="1"/>
              <a:t>Array</a:t>
            </a:r>
            <a:r>
              <a:rPr lang="pt-BR"/>
              <a:t> , com algumas diferenças. Listas essencialmente são estruturas cujo tamanho não preciso saber antecipadamente e posso adicionar novos valores conforme a necessidade. No entanto, em </a:t>
            </a:r>
            <a:r>
              <a:rPr lang="pt-BR" err="1"/>
              <a:t>Kotlin</a:t>
            </a:r>
            <a:r>
              <a:rPr lang="pt-BR"/>
              <a:t> há uma diferenciação para listas mutáveis e listas não mutáveis, isso quer dizer que existe um tipo especifico de listas que aceita a adição de novos valores, as mutáveis, e um tipo de lista que não aceita novos valores, as imutáveis. Para definir uma lista mutável, podemos usar a seguinte sintaxe:</a:t>
            </a:r>
          </a:p>
          <a:p>
            <a:r>
              <a:rPr lang="pt-BR"/>
              <a:t> </a:t>
            </a:r>
            <a:r>
              <a:rPr lang="pt-BR" err="1"/>
              <a:t>val</a:t>
            </a:r>
            <a:r>
              <a:rPr lang="pt-BR"/>
              <a:t> lista = </a:t>
            </a:r>
            <a:r>
              <a:rPr lang="pt-BR" err="1"/>
              <a:t>mutableListOf</a:t>
            </a:r>
            <a:r>
              <a:rPr lang="pt-BR"/>
              <a:t>(1,2,3,4)</a:t>
            </a:r>
          </a:p>
        </p:txBody>
      </p:sp>
    </p:spTree>
    <p:extLst>
      <p:ext uri="{BB962C8B-B14F-4D97-AF65-F5344CB8AC3E}">
        <p14:creationId xmlns:p14="http://schemas.microsoft.com/office/powerpoint/2010/main" val="173111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F82DC-62C1-42A9-B553-7D1BCC6FF128}"/>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9C427A9A-8C5D-4114-8BA1-2BEBC486C7B3}"/>
              </a:ext>
            </a:extLst>
          </p:cNvPr>
          <p:cNvSpPr>
            <a:spLocks noGrp="1"/>
          </p:cNvSpPr>
          <p:nvPr>
            <p:ph idx="1"/>
          </p:nvPr>
        </p:nvSpPr>
        <p:spPr/>
        <p:txBody>
          <a:bodyPr/>
          <a:lstStyle/>
          <a:p>
            <a:r>
              <a:rPr lang="pt-BR" b="1"/>
              <a:t>Adicionando valores a uma lista</a:t>
            </a:r>
          </a:p>
          <a:p>
            <a:r>
              <a:rPr lang="pt-BR"/>
              <a:t>Através da função ADD é possível adicionar valores a uma lista veja o exemplo a seguir:</a:t>
            </a:r>
          </a:p>
          <a:p>
            <a:pPr lvl="1"/>
            <a:r>
              <a:rPr lang="pt-BR" err="1"/>
              <a:t>val</a:t>
            </a:r>
            <a:r>
              <a:rPr lang="pt-BR"/>
              <a:t> lista = </a:t>
            </a:r>
            <a:r>
              <a:rPr lang="pt-BR" err="1"/>
              <a:t>mutableListOf</a:t>
            </a:r>
            <a:r>
              <a:rPr lang="pt-BR"/>
              <a:t>(1,2,3,4)</a:t>
            </a:r>
          </a:p>
          <a:p>
            <a:pPr lvl="1"/>
            <a:r>
              <a:rPr lang="pt-BR"/>
              <a:t> </a:t>
            </a:r>
            <a:r>
              <a:rPr lang="pt-BR" err="1"/>
              <a:t>lista.add</a:t>
            </a:r>
            <a:r>
              <a:rPr lang="pt-BR"/>
              <a:t>(5) //adicionando um novo valor a lista</a:t>
            </a:r>
          </a:p>
          <a:p>
            <a:r>
              <a:rPr lang="pt-BR"/>
              <a:t>Além dessa característica, listas possuem algumas funções muito úteis no dia a dia. Veremos 3 delas, a função </a:t>
            </a:r>
            <a:r>
              <a:rPr lang="pt-BR" err="1"/>
              <a:t>first</a:t>
            </a:r>
            <a:r>
              <a:rPr lang="pt-BR"/>
              <a:t> , </a:t>
            </a:r>
            <a:r>
              <a:rPr lang="pt-BR" err="1"/>
              <a:t>last</a:t>
            </a:r>
            <a:r>
              <a:rPr lang="pt-BR"/>
              <a:t> e </a:t>
            </a:r>
            <a:r>
              <a:rPr lang="pt-BR" err="1"/>
              <a:t>filter</a:t>
            </a:r>
            <a:r>
              <a:rPr lang="pt-BR"/>
              <a:t> . </a:t>
            </a:r>
          </a:p>
        </p:txBody>
      </p:sp>
    </p:spTree>
    <p:extLst>
      <p:ext uri="{BB962C8B-B14F-4D97-AF65-F5344CB8AC3E}">
        <p14:creationId xmlns:p14="http://schemas.microsoft.com/office/powerpoint/2010/main" val="226243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DECA3-65BB-49B1-856C-14C50DA620AF}"/>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8EB41B4C-EA38-428B-B391-BC5262F2BCCB}"/>
              </a:ext>
            </a:extLst>
          </p:cNvPr>
          <p:cNvSpPr>
            <a:spLocks noGrp="1"/>
          </p:cNvSpPr>
          <p:nvPr>
            <p:ph idx="1"/>
          </p:nvPr>
        </p:nvSpPr>
        <p:spPr/>
        <p:txBody>
          <a:bodyPr/>
          <a:lstStyle/>
          <a:p>
            <a:r>
              <a:rPr lang="pt-BR" b="1"/>
              <a:t>A função </a:t>
            </a:r>
            <a:r>
              <a:rPr lang="pt-BR" b="1" err="1"/>
              <a:t>first</a:t>
            </a:r>
            <a:r>
              <a:rPr lang="pt-BR" b="1"/>
              <a:t> retorna sempre o primeiro elemento da lista: </a:t>
            </a:r>
          </a:p>
          <a:p>
            <a:pPr lvl="1"/>
            <a:r>
              <a:rPr lang="pt-BR" err="1"/>
              <a:t>val</a:t>
            </a:r>
            <a:r>
              <a:rPr lang="pt-BR"/>
              <a:t> lista = </a:t>
            </a:r>
            <a:r>
              <a:rPr lang="pt-BR" err="1"/>
              <a:t>mutableListOf</a:t>
            </a:r>
            <a:r>
              <a:rPr lang="pt-BR"/>
              <a:t>(1,2,3,4) </a:t>
            </a:r>
          </a:p>
          <a:p>
            <a:pPr lvl="1"/>
            <a:r>
              <a:rPr lang="pt-BR" err="1"/>
              <a:t>val</a:t>
            </a:r>
            <a:r>
              <a:rPr lang="pt-BR"/>
              <a:t> item = </a:t>
            </a:r>
            <a:r>
              <a:rPr lang="pt-BR" err="1"/>
              <a:t>lista.first</a:t>
            </a:r>
            <a:r>
              <a:rPr lang="pt-BR"/>
              <a:t>() //a variável item ficará com valor 1</a:t>
            </a:r>
          </a:p>
          <a:p>
            <a:r>
              <a:rPr lang="pt-BR"/>
              <a:t>A função </a:t>
            </a:r>
            <a:r>
              <a:rPr lang="pt-BR" err="1"/>
              <a:t>last</a:t>
            </a:r>
            <a:r>
              <a:rPr lang="pt-BR"/>
              <a:t> retorna o último item da lista: </a:t>
            </a:r>
          </a:p>
          <a:p>
            <a:pPr lvl="1"/>
            <a:r>
              <a:rPr lang="pt-BR" err="1"/>
              <a:t>val</a:t>
            </a:r>
            <a:r>
              <a:rPr lang="pt-BR"/>
              <a:t> lista = </a:t>
            </a:r>
            <a:r>
              <a:rPr lang="pt-BR" err="1"/>
              <a:t>mutableListOf</a:t>
            </a:r>
            <a:r>
              <a:rPr lang="pt-BR"/>
              <a:t>(1,2,3,4)</a:t>
            </a:r>
          </a:p>
          <a:p>
            <a:pPr lvl="1"/>
            <a:r>
              <a:rPr lang="pt-BR"/>
              <a:t> </a:t>
            </a:r>
            <a:r>
              <a:rPr lang="pt-BR" err="1"/>
              <a:t>val</a:t>
            </a:r>
            <a:r>
              <a:rPr lang="pt-BR"/>
              <a:t> item = </a:t>
            </a:r>
            <a:r>
              <a:rPr lang="pt-BR" err="1"/>
              <a:t>lista.last</a:t>
            </a:r>
            <a:r>
              <a:rPr lang="pt-BR"/>
              <a:t>() //a variável item ficará com valor 4</a:t>
            </a:r>
          </a:p>
        </p:txBody>
      </p:sp>
    </p:spTree>
    <p:extLst>
      <p:ext uri="{BB962C8B-B14F-4D97-AF65-F5344CB8AC3E}">
        <p14:creationId xmlns:p14="http://schemas.microsoft.com/office/powerpoint/2010/main" val="713812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5E9EE-A22D-4516-83AD-2D23AB3CB902}"/>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6C8FEB91-05FC-4A7C-846C-836685DE4889}"/>
              </a:ext>
            </a:extLst>
          </p:cNvPr>
          <p:cNvSpPr>
            <a:spLocks noGrp="1"/>
          </p:cNvSpPr>
          <p:nvPr>
            <p:ph idx="1"/>
          </p:nvPr>
        </p:nvSpPr>
        <p:spPr/>
        <p:txBody>
          <a:bodyPr/>
          <a:lstStyle/>
          <a:p>
            <a:pPr algn="just"/>
            <a:r>
              <a:rPr lang="pt-BR"/>
              <a:t>A função </a:t>
            </a:r>
            <a:r>
              <a:rPr lang="pt-BR" err="1"/>
              <a:t>filter</a:t>
            </a:r>
            <a:r>
              <a:rPr lang="pt-BR"/>
              <a:t> aplica um filtro específico na lista, ela é bem bacana e economiza bastantes linhas de código. Vamos supor que nesta mesma lista nós quiséssemos aplicar um filtro e obter somente números pares. Isso é possível com o seguinte código: </a:t>
            </a:r>
          </a:p>
          <a:p>
            <a:pPr lvl="1" algn="just"/>
            <a:r>
              <a:rPr lang="pt-BR" err="1"/>
              <a:t>val</a:t>
            </a:r>
            <a:r>
              <a:rPr lang="pt-BR"/>
              <a:t> lista = </a:t>
            </a:r>
            <a:r>
              <a:rPr lang="pt-BR" err="1"/>
              <a:t>mutableListOf</a:t>
            </a:r>
            <a:r>
              <a:rPr lang="pt-BR"/>
              <a:t>(1,2,3,4) </a:t>
            </a:r>
          </a:p>
          <a:p>
            <a:pPr lvl="1" algn="just"/>
            <a:r>
              <a:rPr lang="pt-BR" err="1"/>
              <a:t>val</a:t>
            </a:r>
            <a:r>
              <a:rPr lang="pt-BR"/>
              <a:t> </a:t>
            </a:r>
            <a:r>
              <a:rPr lang="pt-BR" err="1"/>
              <a:t>numerosPares</a:t>
            </a:r>
            <a:r>
              <a:rPr lang="pt-BR"/>
              <a:t> = </a:t>
            </a:r>
            <a:r>
              <a:rPr lang="pt-BR" err="1"/>
              <a:t>lista.filter</a:t>
            </a:r>
            <a:r>
              <a:rPr lang="pt-BR"/>
              <a:t> { it % 2 == 0 }</a:t>
            </a:r>
          </a:p>
        </p:txBody>
      </p:sp>
    </p:spTree>
    <p:extLst>
      <p:ext uri="{BB962C8B-B14F-4D97-AF65-F5344CB8AC3E}">
        <p14:creationId xmlns:p14="http://schemas.microsoft.com/office/powerpoint/2010/main" val="88450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B9051-B70A-4399-AFC3-024A27FF78D1}"/>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DD176315-BF9F-4F0B-8A04-BFAB75CED9EB}"/>
              </a:ext>
            </a:extLst>
          </p:cNvPr>
          <p:cNvSpPr>
            <a:spLocks noGrp="1"/>
          </p:cNvSpPr>
          <p:nvPr>
            <p:ph idx="1"/>
          </p:nvPr>
        </p:nvSpPr>
        <p:spPr/>
        <p:txBody>
          <a:bodyPr>
            <a:normAutofit fontScale="92500" lnSpcReduction="20000"/>
          </a:bodyPr>
          <a:lstStyle/>
          <a:p>
            <a:pPr algn="just"/>
            <a:r>
              <a:rPr lang="pt-BR"/>
              <a:t>Em </a:t>
            </a:r>
            <a:r>
              <a:rPr lang="pt-BR" err="1"/>
              <a:t>Kotlin</a:t>
            </a:r>
            <a:r>
              <a:rPr lang="pt-BR"/>
              <a:t>, tudo é um objeto, diferentemente de Java, em que existia uma diferenciação de tipo de dados primitivos e objetos. Na prática, isso quer dizer que todas as variáveis e tipos que usamos em </a:t>
            </a:r>
            <a:r>
              <a:rPr lang="pt-BR" err="1"/>
              <a:t>Kotlin</a:t>
            </a:r>
            <a:r>
              <a:rPr lang="pt-BR"/>
              <a:t> possuem propriedades e métodos, isto é, todo objeto possui características e comportamentos específicos. Podemos fazer um comparativo com o tipo </a:t>
            </a:r>
            <a:r>
              <a:rPr lang="pt-BR" err="1"/>
              <a:t>int</a:t>
            </a:r>
            <a:r>
              <a:rPr lang="pt-BR"/>
              <a:t> do Java e o tipo </a:t>
            </a:r>
            <a:r>
              <a:rPr lang="pt-BR" err="1"/>
              <a:t>Int</a:t>
            </a:r>
            <a:r>
              <a:rPr lang="pt-BR"/>
              <a:t> do </a:t>
            </a:r>
            <a:r>
              <a:rPr lang="pt-BR" err="1"/>
              <a:t>Kotlin</a:t>
            </a:r>
            <a:r>
              <a:rPr lang="pt-BR"/>
              <a:t>. Em essência, ambos servem para a mesma coisa: guardar números inteiros, porém o funcionamento é diferente. O tipo </a:t>
            </a:r>
            <a:r>
              <a:rPr lang="pt-BR" err="1"/>
              <a:t>int</a:t>
            </a:r>
            <a:r>
              <a:rPr lang="pt-BR"/>
              <a:t> do Java é um tipo primitivo, isso quer dizer que é uma variável que somente guarda um valor e não tem nenhum comportamento atrelado a ela. Já o tipo </a:t>
            </a:r>
            <a:r>
              <a:rPr lang="pt-BR" err="1"/>
              <a:t>Int</a:t>
            </a:r>
            <a:r>
              <a:rPr lang="pt-BR"/>
              <a:t> do </a:t>
            </a:r>
            <a:r>
              <a:rPr lang="pt-BR" err="1"/>
              <a:t>Kotlin</a:t>
            </a:r>
            <a:r>
              <a:rPr lang="pt-BR"/>
              <a:t> é um objeto e, sendo um objeto, além de guardar um valor inteiro ele possui métodos que podem nos auxiliar no desenvolvimento.</a:t>
            </a:r>
          </a:p>
        </p:txBody>
      </p:sp>
    </p:spTree>
    <p:extLst>
      <p:ext uri="{BB962C8B-B14F-4D97-AF65-F5344CB8AC3E}">
        <p14:creationId xmlns:p14="http://schemas.microsoft.com/office/powerpoint/2010/main" val="143667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ACB80-255D-4234-B277-62824D8CC71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4B4EE71F-E2BE-4D2D-AA4B-308069D43BEF}"/>
              </a:ext>
            </a:extLst>
          </p:cNvPr>
          <p:cNvSpPr>
            <a:spLocks noGrp="1"/>
          </p:cNvSpPr>
          <p:nvPr>
            <p:ph idx="1"/>
          </p:nvPr>
        </p:nvSpPr>
        <p:spPr/>
        <p:txBody>
          <a:bodyPr>
            <a:normAutofit/>
          </a:bodyPr>
          <a:lstStyle/>
          <a:p>
            <a:pPr algn="just"/>
            <a:r>
              <a:rPr lang="pt-BR" sz="2800"/>
              <a:t>Este código cria uma nova lista chamada </a:t>
            </a:r>
            <a:r>
              <a:rPr lang="pt-BR" sz="2800" err="1"/>
              <a:t>numerosPares</a:t>
            </a:r>
            <a:r>
              <a:rPr lang="pt-BR" sz="2800"/>
              <a:t> somente com os números pares! A função </a:t>
            </a:r>
            <a:r>
              <a:rPr lang="pt-BR" sz="2800" err="1"/>
              <a:t>filter</a:t>
            </a:r>
            <a:r>
              <a:rPr lang="pt-BR" sz="2800"/>
              <a:t> realiza uma interação na lista e aplica o filtro de acordo com o código que escrevemos dentro das chaves. Nesse caso, o código verificava se cada elemento da lista dividido por 2 é igual a 0.</a:t>
            </a:r>
          </a:p>
        </p:txBody>
      </p:sp>
    </p:spTree>
    <p:extLst>
      <p:ext uri="{BB962C8B-B14F-4D97-AF65-F5344CB8AC3E}">
        <p14:creationId xmlns:p14="http://schemas.microsoft.com/office/powerpoint/2010/main" val="120536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BCC04-169C-44F5-BEC4-38B5B8870220}"/>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E81664D1-0C59-48CE-99AF-82E120DE87BC}"/>
              </a:ext>
            </a:extLst>
          </p:cNvPr>
          <p:cNvSpPr>
            <a:spLocks noGrp="1"/>
          </p:cNvSpPr>
          <p:nvPr>
            <p:ph idx="1"/>
          </p:nvPr>
        </p:nvSpPr>
        <p:spPr/>
        <p:txBody>
          <a:bodyPr/>
          <a:lstStyle/>
          <a:p>
            <a:r>
              <a:rPr lang="pt-BR"/>
              <a:t>Para definir uma lista imutável, podemos usar a seguinte sintaxe:</a:t>
            </a:r>
          </a:p>
          <a:p>
            <a:pPr lvl="1"/>
            <a:r>
              <a:rPr lang="pt-BR" err="1"/>
              <a:t>val</a:t>
            </a:r>
            <a:r>
              <a:rPr lang="pt-BR"/>
              <a:t> lista = </a:t>
            </a:r>
            <a:r>
              <a:rPr lang="pt-BR" err="1"/>
              <a:t>listOf</a:t>
            </a:r>
            <a:r>
              <a:rPr lang="pt-BR"/>
              <a:t>(1,2,3,4) </a:t>
            </a:r>
          </a:p>
          <a:p>
            <a:pPr algn="just"/>
            <a:r>
              <a:rPr lang="pt-BR"/>
              <a:t>Todos os métodos utilizados na lista mutável funcionam em listas imutáveis, com exceção do método </a:t>
            </a:r>
            <a:r>
              <a:rPr lang="pt-BR" err="1"/>
              <a:t>add</a:t>
            </a:r>
            <a:r>
              <a:rPr lang="pt-BR"/>
              <a:t> , pois em uma lista imutável não é possível adicionar novos valores. </a:t>
            </a:r>
          </a:p>
        </p:txBody>
      </p:sp>
    </p:spTree>
    <p:extLst>
      <p:ext uri="{BB962C8B-B14F-4D97-AF65-F5344CB8AC3E}">
        <p14:creationId xmlns:p14="http://schemas.microsoft.com/office/powerpoint/2010/main" val="224085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EFC98-3B15-4808-AAE0-B9A8C697587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37FF88F-C62F-49B3-BE87-E5752A168718}"/>
              </a:ext>
            </a:extLst>
          </p:cNvPr>
          <p:cNvSpPr>
            <a:spLocks noGrp="1"/>
          </p:cNvSpPr>
          <p:nvPr>
            <p:ph idx="1"/>
          </p:nvPr>
        </p:nvSpPr>
        <p:spPr/>
        <p:txBody>
          <a:bodyPr>
            <a:normAutofit fontScale="92500" lnSpcReduction="10000"/>
          </a:bodyPr>
          <a:lstStyle/>
          <a:p>
            <a:pPr algn="just"/>
            <a:r>
              <a:rPr lang="pt-BR"/>
              <a:t>Utilizamos uma estrutura de decisão em nosso programa quando queremos que determinado pedaço de código seja executado somente quando uma condição for satisfeita. Imagine um código de login, que deve receber um usuário e uma senha e verificar se esses dados estão corretos. Somente com usuário e senha corretos o sistema deve ser liberado. Para isso, utilizamos uma estrutura de decisão, nesse caso, uma expressão </a:t>
            </a:r>
            <a:r>
              <a:rPr lang="pt-BR" b="1" err="1"/>
              <a:t>if</a:t>
            </a:r>
            <a:r>
              <a:rPr lang="pt-BR"/>
              <a:t> cairia bem. A expressão </a:t>
            </a:r>
            <a:r>
              <a:rPr lang="pt-BR" b="1" err="1"/>
              <a:t>if</a:t>
            </a:r>
            <a:r>
              <a:rPr lang="pt-BR"/>
              <a:t> é uma estrutura de decisão, ou seja, conseguimos mudar o fluxo do programa de acordo com o resultado de um </a:t>
            </a:r>
            <a:r>
              <a:rPr lang="pt-BR" err="1"/>
              <a:t>if</a:t>
            </a:r>
            <a:r>
              <a:rPr lang="pt-BR"/>
              <a:t> . Vamos voltar ao exemplo do login e supor que se a senha for igual a 123 o programa exibe uma mensagem de "Acesso concedido", caso contrário, o programa exibe uma mensagem de "Senha incorreta". O código seria assim:</a:t>
            </a:r>
          </a:p>
        </p:txBody>
      </p:sp>
    </p:spTree>
    <p:extLst>
      <p:ext uri="{BB962C8B-B14F-4D97-AF65-F5344CB8AC3E}">
        <p14:creationId xmlns:p14="http://schemas.microsoft.com/office/powerpoint/2010/main" val="382480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5EBD8-B408-4804-9163-5B139EE3BBAA}"/>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409B4543-F98D-4FBC-9EC1-5BF36E0CBF31}"/>
              </a:ext>
            </a:extLst>
          </p:cNvPr>
          <p:cNvPicPr>
            <a:picLocks noChangeAspect="1"/>
          </p:cNvPicPr>
          <p:nvPr/>
        </p:nvPicPr>
        <p:blipFill>
          <a:blip r:embed="rId2"/>
          <a:stretch>
            <a:fillRect/>
          </a:stretch>
        </p:blipFill>
        <p:spPr>
          <a:xfrm>
            <a:off x="2664868" y="2546765"/>
            <a:ext cx="7587842" cy="3329103"/>
          </a:xfrm>
          <a:prstGeom prst="rect">
            <a:avLst/>
          </a:prstGeom>
        </p:spPr>
      </p:pic>
    </p:spTree>
    <p:extLst>
      <p:ext uri="{BB962C8B-B14F-4D97-AF65-F5344CB8AC3E}">
        <p14:creationId xmlns:p14="http://schemas.microsoft.com/office/powerpoint/2010/main" val="118084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7BCA7-E718-42B1-A87B-19C23EE2A9E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4EFED63E-DFBD-4432-8106-A159630486A0}"/>
              </a:ext>
            </a:extLst>
          </p:cNvPr>
          <p:cNvSpPr>
            <a:spLocks noGrp="1"/>
          </p:cNvSpPr>
          <p:nvPr>
            <p:ph idx="1"/>
          </p:nvPr>
        </p:nvSpPr>
        <p:spPr>
          <a:xfrm>
            <a:off x="1295401" y="2556932"/>
            <a:ext cx="4134728" cy="3318936"/>
          </a:xfrm>
        </p:spPr>
        <p:txBody>
          <a:bodyPr>
            <a:normAutofit/>
          </a:bodyPr>
          <a:lstStyle/>
          <a:p>
            <a:pPr algn="just"/>
            <a:r>
              <a:rPr lang="pt-BR" sz="2800"/>
              <a:t>Um </a:t>
            </a:r>
            <a:r>
              <a:rPr lang="pt-BR" sz="2800" err="1"/>
              <a:t>if</a:t>
            </a:r>
            <a:r>
              <a:rPr lang="pt-BR" sz="2800"/>
              <a:t> não precisa ter necessariamente um </a:t>
            </a:r>
            <a:r>
              <a:rPr lang="pt-BR" sz="2800" err="1"/>
              <a:t>else</a:t>
            </a:r>
            <a:r>
              <a:rPr lang="pt-BR" sz="2800"/>
              <a:t> , ele pode ter somente a condição </a:t>
            </a:r>
            <a:r>
              <a:rPr lang="pt-BR" sz="2800" err="1"/>
              <a:t>if</a:t>
            </a:r>
            <a:r>
              <a:rPr lang="pt-BR" sz="2800"/>
              <a:t> . Veja o seguinte exemplo em que a estrutura verifica se um valor é maior que outro:</a:t>
            </a:r>
          </a:p>
        </p:txBody>
      </p:sp>
      <p:pic>
        <p:nvPicPr>
          <p:cNvPr id="5" name="Imagem 4">
            <a:extLst>
              <a:ext uri="{FF2B5EF4-FFF2-40B4-BE49-F238E27FC236}">
                <a16:creationId xmlns:a16="http://schemas.microsoft.com/office/drawing/2014/main" id="{9E69C2E5-6AF7-47A0-982B-D3573F32AD4D}"/>
              </a:ext>
            </a:extLst>
          </p:cNvPr>
          <p:cNvPicPr>
            <a:picLocks noChangeAspect="1"/>
          </p:cNvPicPr>
          <p:nvPr/>
        </p:nvPicPr>
        <p:blipFill>
          <a:blip r:embed="rId2"/>
          <a:stretch>
            <a:fillRect/>
          </a:stretch>
        </p:blipFill>
        <p:spPr>
          <a:xfrm>
            <a:off x="4827532" y="2552406"/>
            <a:ext cx="5485699" cy="3318936"/>
          </a:xfrm>
          <a:prstGeom prst="rect">
            <a:avLst/>
          </a:prstGeom>
        </p:spPr>
      </p:pic>
    </p:spTree>
    <p:extLst>
      <p:ext uri="{BB962C8B-B14F-4D97-AF65-F5344CB8AC3E}">
        <p14:creationId xmlns:p14="http://schemas.microsoft.com/office/powerpoint/2010/main" val="238762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F933A-FFB2-4523-922E-0F56A37DBC68}"/>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739C1B1-7741-4F92-8807-F5CA31E5F0AD}"/>
              </a:ext>
            </a:extLst>
          </p:cNvPr>
          <p:cNvSpPr>
            <a:spLocks noGrp="1"/>
          </p:cNvSpPr>
          <p:nvPr>
            <p:ph idx="1"/>
          </p:nvPr>
        </p:nvSpPr>
        <p:spPr>
          <a:xfrm>
            <a:off x="1295401" y="2556932"/>
            <a:ext cx="4697436" cy="3318936"/>
          </a:xfrm>
        </p:spPr>
        <p:txBody>
          <a:bodyPr>
            <a:noAutofit/>
          </a:bodyPr>
          <a:lstStyle/>
          <a:p>
            <a:pPr algn="just"/>
            <a:r>
              <a:rPr lang="pt-BR" sz="2800"/>
              <a:t>O código executa o print caso a variável a seja maior que a variável b , caso contrário, não faz nada. Podemos ainda utilizar um </a:t>
            </a:r>
            <a:r>
              <a:rPr lang="pt-BR" sz="2800" err="1"/>
              <a:t>else</a:t>
            </a:r>
            <a:r>
              <a:rPr lang="pt-BR" sz="2800"/>
              <a:t> para indicar o que fazer caso a condição seja falsa, veja:</a:t>
            </a:r>
          </a:p>
        </p:txBody>
      </p:sp>
      <p:pic>
        <p:nvPicPr>
          <p:cNvPr id="5" name="Imagem 4">
            <a:extLst>
              <a:ext uri="{FF2B5EF4-FFF2-40B4-BE49-F238E27FC236}">
                <a16:creationId xmlns:a16="http://schemas.microsoft.com/office/drawing/2014/main" id="{9BA7DD95-28C7-4FCC-8DE9-CCC457C11D31}"/>
              </a:ext>
            </a:extLst>
          </p:cNvPr>
          <p:cNvPicPr>
            <a:picLocks noChangeAspect="1"/>
          </p:cNvPicPr>
          <p:nvPr/>
        </p:nvPicPr>
        <p:blipFill>
          <a:blip r:embed="rId2"/>
          <a:stretch>
            <a:fillRect/>
          </a:stretch>
        </p:blipFill>
        <p:spPr>
          <a:xfrm>
            <a:off x="5992837" y="2556932"/>
            <a:ext cx="5334255" cy="3126416"/>
          </a:xfrm>
          <a:prstGeom prst="rect">
            <a:avLst/>
          </a:prstGeom>
        </p:spPr>
      </p:pic>
    </p:spTree>
    <p:extLst>
      <p:ext uri="{BB962C8B-B14F-4D97-AF65-F5344CB8AC3E}">
        <p14:creationId xmlns:p14="http://schemas.microsoft.com/office/powerpoint/2010/main" val="175898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52F8F-7E16-434B-95C0-BF597CF6A5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AC8DCA1-6D03-467C-950B-378F374654BF}"/>
              </a:ext>
            </a:extLst>
          </p:cNvPr>
          <p:cNvSpPr>
            <a:spLocks noGrp="1"/>
          </p:cNvSpPr>
          <p:nvPr>
            <p:ph idx="1"/>
          </p:nvPr>
        </p:nvSpPr>
        <p:spPr/>
        <p:txBody>
          <a:bodyPr/>
          <a:lstStyle/>
          <a:p>
            <a:pPr algn="just"/>
            <a:r>
              <a:rPr lang="pt-BR"/>
              <a:t>Outra forma interessante de se fazer um </a:t>
            </a:r>
            <a:r>
              <a:rPr lang="pt-BR" err="1"/>
              <a:t>if</a:t>
            </a:r>
            <a:r>
              <a:rPr lang="pt-BR"/>
              <a:t> em </a:t>
            </a:r>
            <a:r>
              <a:rPr lang="pt-BR" err="1"/>
              <a:t>Kotlin</a:t>
            </a:r>
            <a:r>
              <a:rPr lang="pt-BR"/>
              <a:t> é criar toda a estrutura em uma única linha. Em alguns casos isso pode fazer sentido e economizar algumas linhas de código. Vamos supor que no exemplo anterior eu queira saber qual variável é maior, a ou b . Nesse caso, eu poderia utilizar a mesma estrutura anterior e simplesmente armazenar o resultado em outra variável, mas eu também poderia resumir o código da seguinte maneira:</a:t>
            </a:r>
          </a:p>
        </p:txBody>
      </p:sp>
    </p:spTree>
    <p:extLst>
      <p:ext uri="{BB962C8B-B14F-4D97-AF65-F5344CB8AC3E}">
        <p14:creationId xmlns:p14="http://schemas.microsoft.com/office/powerpoint/2010/main" val="3502904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FC2A7-CC34-4341-ABA2-BA74809093B4}"/>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B633F1BE-1C24-4096-AD78-C50166EBE1C0}"/>
              </a:ext>
            </a:extLst>
          </p:cNvPr>
          <p:cNvPicPr>
            <a:picLocks noChangeAspect="1"/>
          </p:cNvPicPr>
          <p:nvPr/>
        </p:nvPicPr>
        <p:blipFill>
          <a:blip r:embed="rId2"/>
          <a:stretch>
            <a:fillRect/>
          </a:stretch>
        </p:blipFill>
        <p:spPr>
          <a:xfrm>
            <a:off x="2294034" y="2565375"/>
            <a:ext cx="7165610" cy="3596274"/>
          </a:xfrm>
          <a:prstGeom prst="rect">
            <a:avLst/>
          </a:prstGeom>
        </p:spPr>
      </p:pic>
    </p:spTree>
    <p:extLst>
      <p:ext uri="{BB962C8B-B14F-4D97-AF65-F5344CB8AC3E}">
        <p14:creationId xmlns:p14="http://schemas.microsoft.com/office/powerpoint/2010/main" val="10865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57602-2909-46D4-9D37-A920C419E1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A0E6AFCB-7BB9-4BB7-A548-9AEFC1DC8300}"/>
              </a:ext>
            </a:extLst>
          </p:cNvPr>
          <p:cNvSpPr>
            <a:spLocks noGrp="1"/>
          </p:cNvSpPr>
          <p:nvPr>
            <p:ph idx="1"/>
          </p:nvPr>
        </p:nvSpPr>
        <p:spPr/>
        <p:txBody>
          <a:bodyPr/>
          <a:lstStyle/>
          <a:p>
            <a:pPr algn="just"/>
            <a:r>
              <a:rPr lang="pt-BR"/>
              <a:t>Nesse caso, o </a:t>
            </a:r>
            <a:r>
              <a:rPr lang="pt-BR" err="1"/>
              <a:t>if</a:t>
            </a:r>
            <a:r>
              <a:rPr lang="pt-BR"/>
              <a:t> foi usado como uma expressão e não como um simples controle de fluxo, mas veja como o código ficou claro, ele pode ser lido da seguinte forma: "Se a for maior que b , então maior recebe a , caso contrário, maior recebe b "</a:t>
            </a:r>
          </a:p>
        </p:txBody>
      </p:sp>
    </p:spTree>
    <p:extLst>
      <p:ext uri="{BB962C8B-B14F-4D97-AF65-F5344CB8AC3E}">
        <p14:creationId xmlns:p14="http://schemas.microsoft.com/office/powerpoint/2010/main" val="235670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04319-0D98-484F-BF5F-50743F234B5A}"/>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791BDE3-AAF4-4923-8D47-19C104C9B79F}"/>
              </a:ext>
            </a:extLst>
          </p:cNvPr>
          <p:cNvSpPr>
            <a:spLocks noGrp="1"/>
          </p:cNvSpPr>
          <p:nvPr>
            <p:ph idx="1"/>
          </p:nvPr>
        </p:nvSpPr>
        <p:spPr/>
        <p:txBody>
          <a:bodyPr>
            <a:normAutofit/>
          </a:bodyPr>
          <a:lstStyle/>
          <a:p>
            <a:pPr algn="just"/>
            <a:r>
              <a:rPr lang="pt-BR" sz="2800"/>
              <a:t>Outra estrutura  do </a:t>
            </a:r>
            <a:r>
              <a:rPr lang="pt-BR" sz="2800" err="1"/>
              <a:t>Kotlin</a:t>
            </a:r>
            <a:r>
              <a:rPr lang="pt-BR" sz="2800"/>
              <a:t> é a estrutura </a:t>
            </a:r>
            <a:r>
              <a:rPr lang="pt-BR" sz="2800" b="1" err="1"/>
              <a:t>when</a:t>
            </a:r>
            <a:r>
              <a:rPr lang="pt-BR" sz="2800"/>
              <a:t> . Usamos o </a:t>
            </a:r>
            <a:r>
              <a:rPr lang="pt-BR" sz="2800" b="1" err="1"/>
              <a:t>when</a:t>
            </a:r>
            <a:r>
              <a:rPr lang="pt-BR" sz="2800"/>
              <a:t> quando precisamos fazer várias verificações em seguida. É claro que isso poderia ser feito com vários </a:t>
            </a:r>
            <a:r>
              <a:rPr lang="pt-BR" sz="2800" err="1"/>
              <a:t>if</a:t>
            </a:r>
            <a:r>
              <a:rPr lang="pt-BR" sz="2800"/>
              <a:t> s um atrás do outro, mas a estrutura </a:t>
            </a:r>
            <a:r>
              <a:rPr lang="pt-BR" sz="2800" b="1" err="1"/>
              <a:t>when</a:t>
            </a:r>
            <a:r>
              <a:rPr lang="pt-BR" sz="2800"/>
              <a:t> é própria para esses casos. Em um comparativo com Java, o </a:t>
            </a:r>
            <a:r>
              <a:rPr lang="pt-BR" sz="2800" b="1" err="1"/>
              <a:t>when</a:t>
            </a:r>
            <a:r>
              <a:rPr lang="pt-BR" sz="2800"/>
              <a:t> seria o substituto do </a:t>
            </a:r>
            <a:r>
              <a:rPr lang="pt-BR" sz="2800" b="1"/>
              <a:t>switch</a:t>
            </a:r>
            <a:r>
              <a:rPr lang="pt-BR" sz="2800"/>
              <a:t> , veja:</a:t>
            </a:r>
          </a:p>
          <a:p>
            <a:pPr algn="just"/>
            <a:r>
              <a:rPr lang="pt-BR" sz="2800"/>
              <a:t>Continua no slide 32</a:t>
            </a:r>
          </a:p>
        </p:txBody>
      </p:sp>
    </p:spTree>
    <p:extLst>
      <p:ext uri="{BB962C8B-B14F-4D97-AF65-F5344CB8AC3E}">
        <p14:creationId xmlns:p14="http://schemas.microsoft.com/office/powerpoint/2010/main" val="53949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39A1-CBB2-4295-807F-4BF28FAD9ABE}"/>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3E9212ED-8CCE-4927-969B-F6BA1E5420FB}"/>
              </a:ext>
            </a:extLst>
          </p:cNvPr>
          <p:cNvSpPr>
            <a:spLocks noGrp="1"/>
          </p:cNvSpPr>
          <p:nvPr>
            <p:ph idx="1"/>
          </p:nvPr>
        </p:nvSpPr>
        <p:spPr/>
        <p:txBody>
          <a:bodyPr/>
          <a:lstStyle/>
          <a:p>
            <a:pPr algn="just"/>
            <a:r>
              <a:rPr lang="pt-BR"/>
              <a:t>O </a:t>
            </a:r>
            <a:r>
              <a:rPr lang="pt-BR" err="1"/>
              <a:t>Int</a:t>
            </a:r>
            <a:r>
              <a:rPr lang="pt-BR"/>
              <a:t> do </a:t>
            </a:r>
            <a:r>
              <a:rPr lang="pt-BR" err="1"/>
              <a:t>Kotlin</a:t>
            </a:r>
            <a:r>
              <a:rPr lang="pt-BR"/>
              <a:t> se assemelha ao tipo </a:t>
            </a:r>
            <a:r>
              <a:rPr lang="pt-BR" err="1"/>
              <a:t>Integer</a:t>
            </a:r>
            <a:r>
              <a:rPr lang="pt-BR"/>
              <a:t> também do Java, que é um objeto que contém um </a:t>
            </a:r>
            <a:r>
              <a:rPr lang="pt-BR" err="1"/>
              <a:t>wrapper</a:t>
            </a:r>
            <a:r>
              <a:rPr lang="pt-BR"/>
              <a:t> para o tipo primitivo </a:t>
            </a:r>
            <a:r>
              <a:rPr lang="pt-BR" err="1"/>
              <a:t>int</a:t>
            </a:r>
            <a:r>
              <a:rPr lang="pt-BR"/>
              <a:t> , então, por dentro, tanto o </a:t>
            </a:r>
            <a:r>
              <a:rPr lang="pt-BR" err="1"/>
              <a:t>Int</a:t>
            </a:r>
            <a:r>
              <a:rPr lang="pt-BR"/>
              <a:t> do </a:t>
            </a:r>
            <a:r>
              <a:rPr lang="pt-BR" err="1"/>
              <a:t>Kotlin</a:t>
            </a:r>
            <a:r>
              <a:rPr lang="pt-BR"/>
              <a:t> quanto o </a:t>
            </a:r>
            <a:r>
              <a:rPr lang="pt-BR" err="1"/>
              <a:t>Integer</a:t>
            </a:r>
            <a:r>
              <a:rPr lang="pt-BR"/>
              <a:t> do Java contêm um tipo primitivo </a:t>
            </a:r>
            <a:r>
              <a:rPr lang="pt-BR" err="1"/>
              <a:t>int</a:t>
            </a:r>
            <a:r>
              <a:rPr lang="pt-BR"/>
              <a:t> dentro deles. Um exemplo são os métodos de conversão de tipos. Imagine que você tenha uma variável do tipo </a:t>
            </a:r>
            <a:r>
              <a:rPr lang="pt-BR" err="1"/>
              <a:t>Int</a:t>
            </a:r>
            <a:r>
              <a:rPr lang="pt-BR"/>
              <a:t> e precise convertê-la para Double , ou </a:t>
            </a:r>
            <a:r>
              <a:rPr lang="pt-BR" err="1"/>
              <a:t>Float</a:t>
            </a:r>
            <a:r>
              <a:rPr lang="pt-BR"/>
              <a:t> , ou até mesmo para </a:t>
            </a:r>
            <a:r>
              <a:rPr lang="pt-BR" err="1"/>
              <a:t>String</a:t>
            </a:r>
            <a:r>
              <a:rPr lang="pt-BR"/>
              <a:t> . Para isso, basta utilizar os métodos </a:t>
            </a:r>
            <a:r>
              <a:rPr lang="pt-BR" err="1"/>
              <a:t>toDouble</a:t>
            </a:r>
            <a:r>
              <a:rPr lang="pt-BR"/>
              <a:t>() , </a:t>
            </a:r>
            <a:r>
              <a:rPr lang="pt-BR" err="1"/>
              <a:t>toFloat</a:t>
            </a:r>
            <a:r>
              <a:rPr lang="pt-BR"/>
              <a:t>() e </a:t>
            </a:r>
            <a:r>
              <a:rPr lang="pt-BR" err="1"/>
              <a:t>toString</a:t>
            </a:r>
            <a:r>
              <a:rPr lang="pt-BR"/>
              <a:t>() . </a:t>
            </a:r>
          </a:p>
        </p:txBody>
      </p:sp>
    </p:spTree>
    <p:extLst>
      <p:ext uri="{BB962C8B-B14F-4D97-AF65-F5344CB8AC3E}">
        <p14:creationId xmlns:p14="http://schemas.microsoft.com/office/powerpoint/2010/main" val="243187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D0823-3F12-4947-8121-F884BA97250F}"/>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8F86448D-D245-4976-9AC0-A8B7A4B01439}"/>
              </a:ext>
            </a:extLst>
          </p:cNvPr>
          <p:cNvSpPr>
            <a:spLocks noGrp="1"/>
          </p:cNvSpPr>
          <p:nvPr>
            <p:ph idx="1"/>
          </p:nvPr>
        </p:nvSpPr>
        <p:spPr>
          <a:xfrm>
            <a:off x="1295401" y="2556932"/>
            <a:ext cx="4008119" cy="580163"/>
          </a:xfrm>
        </p:spPr>
        <p:txBody>
          <a:bodyPr>
            <a:normAutofit fontScale="92500"/>
          </a:bodyPr>
          <a:lstStyle/>
          <a:p>
            <a:r>
              <a:rPr lang="pt-BR" b="1"/>
              <a:t>Expressão When-Exemplo-01</a:t>
            </a:r>
          </a:p>
          <a:p>
            <a:endParaRPr lang="pt-BR"/>
          </a:p>
        </p:txBody>
      </p:sp>
      <p:pic>
        <p:nvPicPr>
          <p:cNvPr id="5" name="Imagem 4">
            <a:extLst>
              <a:ext uri="{FF2B5EF4-FFF2-40B4-BE49-F238E27FC236}">
                <a16:creationId xmlns:a16="http://schemas.microsoft.com/office/drawing/2014/main" id="{007134F3-EFE9-4736-9694-F90B20969EF2}"/>
              </a:ext>
            </a:extLst>
          </p:cNvPr>
          <p:cNvPicPr>
            <a:picLocks noChangeAspect="1"/>
          </p:cNvPicPr>
          <p:nvPr/>
        </p:nvPicPr>
        <p:blipFill>
          <a:blip r:embed="rId2"/>
          <a:stretch>
            <a:fillRect/>
          </a:stretch>
        </p:blipFill>
        <p:spPr>
          <a:xfrm>
            <a:off x="4922086" y="3130608"/>
            <a:ext cx="5936566" cy="2620328"/>
          </a:xfrm>
          <a:prstGeom prst="rect">
            <a:avLst/>
          </a:prstGeom>
        </p:spPr>
      </p:pic>
    </p:spTree>
    <p:extLst>
      <p:ext uri="{BB962C8B-B14F-4D97-AF65-F5344CB8AC3E}">
        <p14:creationId xmlns:p14="http://schemas.microsoft.com/office/powerpoint/2010/main" val="257743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6F824-54AB-48CD-8E62-60B0D8F90C7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76A74E6D-FBD0-41EA-8051-40CA775CD433}"/>
              </a:ext>
            </a:extLst>
          </p:cNvPr>
          <p:cNvSpPr>
            <a:spLocks noGrp="1"/>
          </p:cNvSpPr>
          <p:nvPr>
            <p:ph idx="1"/>
          </p:nvPr>
        </p:nvSpPr>
        <p:spPr>
          <a:xfrm>
            <a:off x="1295401" y="2556932"/>
            <a:ext cx="3600156" cy="481690"/>
          </a:xfrm>
        </p:spPr>
        <p:txBody>
          <a:bodyPr>
            <a:normAutofit fontScale="77500" lnSpcReduction="20000"/>
          </a:bodyPr>
          <a:lstStyle/>
          <a:p>
            <a:r>
              <a:rPr lang="pt-BR" b="1"/>
              <a:t>Expressão When-Exemplo-02</a:t>
            </a:r>
          </a:p>
          <a:p>
            <a:endParaRPr lang="pt-BR"/>
          </a:p>
        </p:txBody>
      </p:sp>
      <p:pic>
        <p:nvPicPr>
          <p:cNvPr id="5" name="Imagem 4">
            <a:extLst>
              <a:ext uri="{FF2B5EF4-FFF2-40B4-BE49-F238E27FC236}">
                <a16:creationId xmlns:a16="http://schemas.microsoft.com/office/drawing/2014/main" id="{9B0BB609-19F7-46B5-9A5D-27938508E3C4}"/>
              </a:ext>
            </a:extLst>
          </p:cNvPr>
          <p:cNvPicPr>
            <a:picLocks noChangeAspect="1"/>
          </p:cNvPicPr>
          <p:nvPr/>
        </p:nvPicPr>
        <p:blipFill>
          <a:blip r:embed="rId2"/>
          <a:stretch>
            <a:fillRect/>
          </a:stretch>
        </p:blipFill>
        <p:spPr>
          <a:xfrm>
            <a:off x="4733627" y="2562947"/>
            <a:ext cx="6109907" cy="3658699"/>
          </a:xfrm>
          <a:prstGeom prst="rect">
            <a:avLst/>
          </a:prstGeom>
        </p:spPr>
      </p:pic>
    </p:spTree>
    <p:extLst>
      <p:ext uri="{BB962C8B-B14F-4D97-AF65-F5344CB8AC3E}">
        <p14:creationId xmlns:p14="http://schemas.microsoft.com/office/powerpoint/2010/main" val="155043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48523-1927-46FB-8B4A-07AD760FA387}"/>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3F0CC240-1879-4273-A0D7-30D20C0548C4}"/>
              </a:ext>
            </a:extLst>
          </p:cNvPr>
          <p:cNvSpPr>
            <a:spLocks noGrp="1"/>
          </p:cNvSpPr>
          <p:nvPr>
            <p:ph idx="1"/>
          </p:nvPr>
        </p:nvSpPr>
        <p:spPr>
          <a:xfrm>
            <a:off x="1004669" y="2494537"/>
            <a:ext cx="4115971" cy="1708443"/>
          </a:xfrm>
        </p:spPr>
        <p:txBody>
          <a:bodyPr>
            <a:normAutofit fontScale="92500"/>
          </a:bodyPr>
          <a:lstStyle/>
          <a:p>
            <a:r>
              <a:rPr lang="pt-BR" b="1"/>
              <a:t>Expressão When-Exemplo-03</a:t>
            </a:r>
          </a:p>
          <a:p>
            <a:pPr algn="just"/>
            <a:r>
              <a:rPr lang="pt-BR"/>
              <a:t>Se eu quiséssemos, por exemplo, testar se a variável   </a:t>
            </a:r>
            <a:r>
              <a:rPr lang="pt-BR" b="1"/>
              <a:t>x</a:t>
            </a:r>
            <a:r>
              <a:rPr lang="pt-BR"/>
              <a:t> tem valor 1 ou 2, poderia fazer assim:</a:t>
            </a:r>
            <a:endParaRPr lang="pt-BR" b="1"/>
          </a:p>
          <a:p>
            <a:endParaRPr lang="pt-BR"/>
          </a:p>
        </p:txBody>
      </p:sp>
      <p:grpSp>
        <p:nvGrpSpPr>
          <p:cNvPr id="15" name="Agrupar 14">
            <a:extLst>
              <a:ext uri="{FF2B5EF4-FFF2-40B4-BE49-F238E27FC236}">
                <a16:creationId xmlns:a16="http://schemas.microsoft.com/office/drawing/2014/main" id="{A8198AB8-FD27-46A7-B6AF-608EAB6D4867}"/>
              </a:ext>
            </a:extLst>
          </p:cNvPr>
          <p:cNvGrpSpPr/>
          <p:nvPr/>
        </p:nvGrpSpPr>
        <p:grpSpPr>
          <a:xfrm>
            <a:off x="5249374" y="2478794"/>
            <a:ext cx="5210175" cy="1839994"/>
            <a:chOff x="5249374" y="2478794"/>
            <a:chExt cx="5210175" cy="1839994"/>
          </a:xfrm>
        </p:grpSpPr>
        <p:pic>
          <p:nvPicPr>
            <p:cNvPr id="5" name="Imagem 4">
              <a:extLst>
                <a:ext uri="{FF2B5EF4-FFF2-40B4-BE49-F238E27FC236}">
                  <a16:creationId xmlns:a16="http://schemas.microsoft.com/office/drawing/2014/main" id="{6F45D439-9406-42D2-8B05-06CA0210C3FE}"/>
                </a:ext>
              </a:extLst>
            </p:cNvPr>
            <p:cNvPicPr>
              <a:picLocks noChangeAspect="1"/>
            </p:cNvPicPr>
            <p:nvPr/>
          </p:nvPicPr>
          <p:blipFill>
            <a:blip r:embed="rId2"/>
            <a:stretch>
              <a:fillRect/>
            </a:stretch>
          </p:blipFill>
          <p:spPr>
            <a:xfrm>
              <a:off x="5249374" y="2478794"/>
              <a:ext cx="5210175" cy="1438275"/>
            </a:xfrm>
            <a:prstGeom prst="rect">
              <a:avLst/>
            </a:prstGeom>
          </p:spPr>
        </p:pic>
        <p:pic>
          <p:nvPicPr>
            <p:cNvPr id="7" name="Imagem 6">
              <a:extLst>
                <a:ext uri="{FF2B5EF4-FFF2-40B4-BE49-F238E27FC236}">
                  <a16:creationId xmlns:a16="http://schemas.microsoft.com/office/drawing/2014/main" id="{FFF23788-2413-4E84-8868-524456AFC278}"/>
                </a:ext>
              </a:extLst>
            </p:cNvPr>
            <p:cNvPicPr>
              <a:picLocks noChangeAspect="1"/>
            </p:cNvPicPr>
            <p:nvPr/>
          </p:nvPicPr>
          <p:blipFill>
            <a:blip r:embed="rId3"/>
            <a:stretch>
              <a:fillRect/>
            </a:stretch>
          </p:blipFill>
          <p:spPr>
            <a:xfrm>
              <a:off x="5249374" y="3917069"/>
              <a:ext cx="5210174" cy="401719"/>
            </a:xfrm>
            <a:prstGeom prst="rect">
              <a:avLst/>
            </a:prstGeom>
          </p:spPr>
        </p:pic>
      </p:grpSp>
      <p:grpSp>
        <p:nvGrpSpPr>
          <p:cNvPr id="16" name="Agrupar 15">
            <a:extLst>
              <a:ext uri="{FF2B5EF4-FFF2-40B4-BE49-F238E27FC236}">
                <a16:creationId xmlns:a16="http://schemas.microsoft.com/office/drawing/2014/main" id="{EAF8D791-6C94-4358-A568-73D7DBFB2C45}"/>
              </a:ext>
            </a:extLst>
          </p:cNvPr>
          <p:cNvGrpSpPr/>
          <p:nvPr/>
        </p:nvGrpSpPr>
        <p:grpSpPr>
          <a:xfrm>
            <a:off x="5249374" y="4329592"/>
            <a:ext cx="5210174" cy="1860323"/>
            <a:chOff x="5249374" y="4329592"/>
            <a:chExt cx="5210174" cy="1860323"/>
          </a:xfrm>
        </p:grpSpPr>
        <p:pic>
          <p:nvPicPr>
            <p:cNvPr id="9" name="Imagem 8">
              <a:extLst>
                <a:ext uri="{FF2B5EF4-FFF2-40B4-BE49-F238E27FC236}">
                  <a16:creationId xmlns:a16="http://schemas.microsoft.com/office/drawing/2014/main" id="{1AB69791-EF74-4446-AB7B-70771421A04A}"/>
                </a:ext>
              </a:extLst>
            </p:cNvPr>
            <p:cNvPicPr>
              <a:picLocks noChangeAspect="1"/>
            </p:cNvPicPr>
            <p:nvPr/>
          </p:nvPicPr>
          <p:blipFill>
            <a:blip r:embed="rId4"/>
            <a:stretch>
              <a:fillRect/>
            </a:stretch>
          </p:blipFill>
          <p:spPr>
            <a:xfrm>
              <a:off x="5249374" y="4329592"/>
              <a:ext cx="5210174" cy="1447800"/>
            </a:xfrm>
            <a:prstGeom prst="rect">
              <a:avLst/>
            </a:prstGeom>
          </p:spPr>
        </p:pic>
        <p:pic>
          <p:nvPicPr>
            <p:cNvPr id="10" name="Imagem 9">
              <a:extLst>
                <a:ext uri="{FF2B5EF4-FFF2-40B4-BE49-F238E27FC236}">
                  <a16:creationId xmlns:a16="http://schemas.microsoft.com/office/drawing/2014/main" id="{04C3E913-3E43-4873-A022-9EA3561866EF}"/>
                </a:ext>
              </a:extLst>
            </p:cNvPr>
            <p:cNvPicPr>
              <a:picLocks noChangeAspect="1"/>
            </p:cNvPicPr>
            <p:nvPr/>
          </p:nvPicPr>
          <p:blipFill>
            <a:blip r:embed="rId3"/>
            <a:stretch>
              <a:fillRect/>
            </a:stretch>
          </p:blipFill>
          <p:spPr>
            <a:xfrm>
              <a:off x="5249374" y="5788196"/>
              <a:ext cx="5210174" cy="401719"/>
            </a:xfrm>
            <a:prstGeom prst="rect">
              <a:avLst/>
            </a:prstGeom>
          </p:spPr>
        </p:pic>
      </p:grpSp>
      <p:grpSp>
        <p:nvGrpSpPr>
          <p:cNvPr id="17" name="Agrupar 16">
            <a:extLst>
              <a:ext uri="{FF2B5EF4-FFF2-40B4-BE49-F238E27FC236}">
                <a16:creationId xmlns:a16="http://schemas.microsoft.com/office/drawing/2014/main" id="{F276F6AF-9EAD-423B-AB77-5B548E96265F}"/>
              </a:ext>
            </a:extLst>
          </p:cNvPr>
          <p:cNvGrpSpPr/>
          <p:nvPr/>
        </p:nvGrpSpPr>
        <p:grpSpPr>
          <a:xfrm>
            <a:off x="703385" y="4291955"/>
            <a:ext cx="4298742" cy="1743085"/>
            <a:chOff x="703385" y="4291955"/>
            <a:chExt cx="4298742" cy="1743085"/>
          </a:xfrm>
        </p:grpSpPr>
        <p:pic>
          <p:nvPicPr>
            <p:cNvPr id="12" name="Imagem 11">
              <a:extLst>
                <a:ext uri="{FF2B5EF4-FFF2-40B4-BE49-F238E27FC236}">
                  <a16:creationId xmlns:a16="http://schemas.microsoft.com/office/drawing/2014/main" id="{38DC4CB1-2B7F-46E1-8314-AC3396B625F5}"/>
                </a:ext>
              </a:extLst>
            </p:cNvPr>
            <p:cNvPicPr>
              <a:picLocks noChangeAspect="1"/>
            </p:cNvPicPr>
            <p:nvPr/>
          </p:nvPicPr>
          <p:blipFill>
            <a:blip r:embed="rId5"/>
            <a:stretch>
              <a:fillRect/>
            </a:stretch>
          </p:blipFill>
          <p:spPr>
            <a:xfrm>
              <a:off x="703385" y="4291955"/>
              <a:ext cx="4298742" cy="1447800"/>
            </a:xfrm>
            <a:prstGeom prst="rect">
              <a:avLst/>
            </a:prstGeom>
          </p:spPr>
        </p:pic>
        <p:pic>
          <p:nvPicPr>
            <p:cNvPr id="14" name="Imagem 13">
              <a:extLst>
                <a:ext uri="{FF2B5EF4-FFF2-40B4-BE49-F238E27FC236}">
                  <a16:creationId xmlns:a16="http://schemas.microsoft.com/office/drawing/2014/main" id="{7D94625D-5DD1-49AB-B43F-E779DFFA7A2D}"/>
                </a:ext>
              </a:extLst>
            </p:cNvPr>
            <p:cNvPicPr>
              <a:picLocks noChangeAspect="1"/>
            </p:cNvPicPr>
            <p:nvPr/>
          </p:nvPicPr>
          <p:blipFill>
            <a:blip r:embed="rId6"/>
            <a:stretch>
              <a:fillRect/>
            </a:stretch>
          </p:blipFill>
          <p:spPr>
            <a:xfrm>
              <a:off x="703385" y="5737755"/>
              <a:ext cx="2785403" cy="297285"/>
            </a:xfrm>
            <a:prstGeom prst="rect">
              <a:avLst/>
            </a:prstGeom>
          </p:spPr>
        </p:pic>
      </p:grpSp>
    </p:spTree>
    <p:extLst>
      <p:ext uri="{BB962C8B-B14F-4D97-AF65-F5344CB8AC3E}">
        <p14:creationId xmlns:p14="http://schemas.microsoft.com/office/powerpoint/2010/main" val="24707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B0E17-14B1-4CD8-82F6-637B1E11CC4D}"/>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5ED0F2B9-3D9C-4266-BF22-80DA7D332CA0}"/>
              </a:ext>
            </a:extLst>
          </p:cNvPr>
          <p:cNvSpPr>
            <a:spLocks noGrp="1"/>
          </p:cNvSpPr>
          <p:nvPr>
            <p:ph idx="1"/>
          </p:nvPr>
        </p:nvSpPr>
        <p:spPr>
          <a:xfrm>
            <a:off x="1295401" y="2556932"/>
            <a:ext cx="4373879" cy="2437099"/>
          </a:xfrm>
        </p:spPr>
        <p:txBody>
          <a:bodyPr/>
          <a:lstStyle/>
          <a:p>
            <a:r>
              <a:rPr lang="pt-BR" b="1"/>
              <a:t>Expressão When-Exemplo-04</a:t>
            </a:r>
          </a:p>
          <a:p>
            <a:r>
              <a:rPr lang="pt-BR"/>
              <a:t>Poderia também verificar se x está dentro de um intervalo de valores. Por exemplo, gostaria de verificar se x está entre 1 e 10:</a:t>
            </a:r>
          </a:p>
        </p:txBody>
      </p:sp>
      <p:grpSp>
        <p:nvGrpSpPr>
          <p:cNvPr id="8" name="Agrupar 7">
            <a:extLst>
              <a:ext uri="{FF2B5EF4-FFF2-40B4-BE49-F238E27FC236}">
                <a16:creationId xmlns:a16="http://schemas.microsoft.com/office/drawing/2014/main" id="{219C61E5-1DF2-4448-AA67-E530522A3E4A}"/>
              </a:ext>
            </a:extLst>
          </p:cNvPr>
          <p:cNvGrpSpPr/>
          <p:nvPr/>
        </p:nvGrpSpPr>
        <p:grpSpPr>
          <a:xfrm>
            <a:off x="5669280" y="2422646"/>
            <a:ext cx="5120640" cy="1884794"/>
            <a:chOff x="5669280" y="2422646"/>
            <a:chExt cx="5120640" cy="1884794"/>
          </a:xfrm>
        </p:grpSpPr>
        <p:pic>
          <p:nvPicPr>
            <p:cNvPr id="5" name="Imagem 4">
              <a:extLst>
                <a:ext uri="{FF2B5EF4-FFF2-40B4-BE49-F238E27FC236}">
                  <a16:creationId xmlns:a16="http://schemas.microsoft.com/office/drawing/2014/main" id="{CB2AFCF3-08CB-419A-ADCC-EE489535DACB}"/>
                </a:ext>
              </a:extLst>
            </p:cNvPr>
            <p:cNvPicPr>
              <a:picLocks noChangeAspect="1"/>
            </p:cNvPicPr>
            <p:nvPr/>
          </p:nvPicPr>
          <p:blipFill>
            <a:blip r:embed="rId2"/>
            <a:stretch>
              <a:fillRect/>
            </a:stretch>
          </p:blipFill>
          <p:spPr>
            <a:xfrm>
              <a:off x="5669280" y="2422646"/>
              <a:ext cx="5120640" cy="1590675"/>
            </a:xfrm>
            <a:prstGeom prst="rect">
              <a:avLst/>
            </a:prstGeom>
          </p:spPr>
        </p:pic>
        <p:pic>
          <p:nvPicPr>
            <p:cNvPr id="7" name="Imagem 6">
              <a:extLst>
                <a:ext uri="{FF2B5EF4-FFF2-40B4-BE49-F238E27FC236}">
                  <a16:creationId xmlns:a16="http://schemas.microsoft.com/office/drawing/2014/main" id="{7DB89B78-F803-45B9-BD1D-892790E3B3DA}"/>
                </a:ext>
              </a:extLst>
            </p:cNvPr>
            <p:cNvPicPr>
              <a:picLocks noChangeAspect="1"/>
            </p:cNvPicPr>
            <p:nvPr/>
          </p:nvPicPr>
          <p:blipFill>
            <a:blip r:embed="rId3"/>
            <a:stretch>
              <a:fillRect/>
            </a:stretch>
          </p:blipFill>
          <p:spPr>
            <a:xfrm>
              <a:off x="5669280" y="3994913"/>
              <a:ext cx="5120640" cy="312527"/>
            </a:xfrm>
            <a:prstGeom prst="rect">
              <a:avLst/>
            </a:prstGeom>
          </p:spPr>
        </p:pic>
      </p:grpSp>
      <p:grpSp>
        <p:nvGrpSpPr>
          <p:cNvPr id="13" name="Agrupar 12">
            <a:extLst>
              <a:ext uri="{FF2B5EF4-FFF2-40B4-BE49-F238E27FC236}">
                <a16:creationId xmlns:a16="http://schemas.microsoft.com/office/drawing/2014/main" id="{24B86489-A1C9-4344-8F0A-53D26315F9C9}"/>
              </a:ext>
            </a:extLst>
          </p:cNvPr>
          <p:cNvGrpSpPr/>
          <p:nvPr/>
        </p:nvGrpSpPr>
        <p:grpSpPr>
          <a:xfrm>
            <a:off x="5669280" y="4423467"/>
            <a:ext cx="5120640" cy="1657350"/>
            <a:chOff x="5669280" y="4423467"/>
            <a:chExt cx="5120640" cy="1657350"/>
          </a:xfrm>
        </p:grpSpPr>
        <p:pic>
          <p:nvPicPr>
            <p:cNvPr id="10" name="Imagem 9">
              <a:extLst>
                <a:ext uri="{FF2B5EF4-FFF2-40B4-BE49-F238E27FC236}">
                  <a16:creationId xmlns:a16="http://schemas.microsoft.com/office/drawing/2014/main" id="{B2864ADA-ED59-4020-AF0A-B287CE604BCA}"/>
                </a:ext>
              </a:extLst>
            </p:cNvPr>
            <p:cNvPicPr>
              <a:picLocks noChangeAspect="1"/>
            </p:cNvPicPr>
            <p:nvPr/>
          </p:nvPicPr>
          <p:blipFill>
            <a:blip r:embed="rId4"/>
            <a:stretch>
              <a:fillRect/>
            </a:stretch>
          </p:blipFill>
          <p:spPr>
            <a:xfrm>
              <a:off x="5669280" y="4423467"/>
              <a:ext cx="5120640" cy="1409700"/>
            </a:xfrm>
            <a:prstGeom prst="rect">
              <a:avLst/>
            </a:prstGeom>
          </p:spPr>
        </p:pic>
        <p:pic>
          <p:nvPicPr>
            <p:cNvPr id="12" name="Imagem 11">
              <a:extLst>
                <a:ext uri="{FF2B5EF4-FFF2-40B4-BE49-F238E27FC236}">
                  <a16:creationId xmlns:a16="http://schemas.microsoft.com/office/drawing/2014/main" id="{1B53CD95-760D-41AE-84DF-B6DC03889B12}"/>
                </a:ext>
              </a:extLst>
            </p:cNvPr>
            <p:cNvPicPr>
              <a:picLocks noChangeAspect="1"/>
            </p:cNvPicPr>
            <p:nvPr/>
          </p:nvPicPr>
          <p:blipFill>
            <a:blip r:embed="rId5"/>
            <a:stretch>
              <a:fillRect/>
            </a:stretch>
          </p:blipFill>
          <p:spPr>
            <a:xfrm>
              <a:off x="5669280" y="5755300"/>
              <a:ext cx="5120640" cy="325517"/>
            </a:xfrm>
            <a:prstGeom prst="rect">
              <a:avLst/>
            </a:prstGeom>
          </p:spPr>
        </p:pic>
      </p:grpSp>
    </p:spTree>
    <p:extLst>
      <p:ext uri="{BB962C8B-B14F-4D97-AF65-F5344CB8AC3E}">
        <p14:creationId xmlns:p14="http://schemas.microsoft.com/office/powerpoint/2010/main" val="154002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2501F-A316-46B9-9CD5-0BE557B9A451}"/>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08C4D46A-C5CB-4426-A129-04D2ED7DBB99}"/>
              </a:ext>
            </a:extLst>
          </p:cNvPr>
          <p:cNvSpPr>
            <a:spLocks noGrp="1"/>
          </p:cNvSpPr>
          <p:nvPr>
            <p:ph idx="1"/>
          </p:nvPr>
        </p:nvSpPr>
        <p:spPr>
          <a:xfrm>
            <a:off x="1295401" y="2556932"/>
            <a:ext cx="4430150" cy="453554"/>
          </a:xfrm>
        </p:spPr>
        <p:txBody>
          <a:bodyPr>
            <a:normAutofit lnSpcReduction="10000"/>
          </a:bodyPr>
          <a:lstStyle/>
          <a:p>
            <a:r>
              <a:rPr lang="pt-BR" b="1"/>
              <a:t>Expressão When-Exemplo-05</a:t>
            </a:r>
            <a:endParaRPr lang="pt-BR"/>
          </a:p>
        </p:txBody>
      </p:sp>
      <p:pic>
        <p:nvPicPr>
          <p:cNvPr id="6" name="Imagem 5">
            <a:extLst>
              <a:ext uri="{FF2B5EF4-FFF2-40B4-BE49-F238E27FC236}">
                <a16:creationId xmlns:a16="http://schemas.microsoft.com/office/drawing/2014/main" id="{46F93F4C-AD7C-4299-9C84-D470D1E79061}"/>
              </a:ext>
            </a:extLst>
          </p:cNvPr>
          <p:cNvPicPr>
            <a:picLocks noChangeAspect="1"/>
          </p:cNvPicPr>
          <p:nvPr/>
        </p:nvPicPr>
        <p:blipFill>
          <a:blip r:embed="rId2"/>
          <a:stretch>
            <a:fillRect/>
          </a:stretch>
        </p:blipFill>
        <p:spPr>
          <a:xfrm>
            <a:off x="5852160" y="2556931"/>
            <a:ext cx="4937759" cy="3721101"/>
          </a:xfrm>
          <a:prstGeom prst="rect">
            <a:avLst/>
          </a:prstGeom>
        </p:spPr>
      </p:pic>
    </p:spTree>
    <p:extLst>
      <p:ext uri="{BB962C8B-B14F-4D97-AF65-F5344CB8AC3E}">
        <p14:creationId xmlns:p14="http://schemas.microsoft.com/office/powerpoint/2010/main" val="1597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C71AFEE-B0A3-4D05-8864-F4F6939C78C0}"/>
              </a:ext>
            </a:extLst>
          </p:cNvPr>
          <p:cNvPicPr>
            <a:picLocks noChangeAspect="1"/>
          </p:cNvPicPr>
          <p:nvPr/>
        </p:nvPicPr>
        <p:blipFill>
          <a:blip r:embed="rId2"/>
          <a:stretch>
            <a:fillRect/>
          </a:stretch>
        </p:blipFill>
        <p:spPr>
          <a:xfrm>
            <a:off x="1111348" y="1181686"/>
            <a:ext cx="9973994" cy="4529797"/>
          </a:xfrm>
          <a:prstGeom prst="rect">
            <a:avLst/>
          </a:prstGeom>
        </p:spPr>
      </p:pic>
    </p:spTree>
    <p:extLst>
      <p:ext uri="{BB962C8B-B14F-4D97-AF65-F5344CB8AC3E}">
        <p14:creationId xmlns:p14="http://schemas.microsoft.com/office/powerpoint/2010/main" val="219839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0A903-96D4-486B-ACC0-B6B18E09EE17}"/>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866D4E16-21B6-44AD-80E7-B269BCF52763}"/>
              </a:ext>
            </a:extLst>
          </p:cNvPr>
          <p:cNvSpPr>
            <a:spLocks noGrp="1"/>
          </p:cNvSpPr>
          <p:nvPr>
            <p:ph idx="1"/>
          </p:nvPr>
        </p:nvSpPr>
        <p:spPr/>
        <p:txBody>
          <a:bodyPr>
            <a:normAutofit lnSpcReduction="10000"/>
          </a:bodyPr>
          <a:lstStyle/>
          <a:p>
            <a:pPr algn="just"/>
            <a:r>
              <a:rPr lang="pt-BR"/>
              <a:t>Uma estrutura de repetição é utilizada quando queremos repetir determinado trecho de código. Imagine sua lista de contatos do WhatsApp, ela provavelmente está armazenada em um banco de dados e, quando você abre o aplicativo, a lista é montada na tela para você ter acesso a seus contatos. Este é um bom exemplo de uma estrutura de repetição em ação. Imagine que, para montar um contato na tela, o programador montou um bloco de código, mas esse código precisa ser executado para todos os contatos da lista. Então esse código é colocado dentro de uma estrutura de repetição que itera por todos os contatos da lista e monta cada um na tela!</a:t>
            </a:r>
          </a:p>
        </p:txBody>
      </p:sp>
    </p:spTree>
    <p:extLst>
      <p:ext uri="{BB962C8B-B14F-4D97-AF65-F5344CB8AC3E}">
        <p14:creationId xmlns:p14="http://schemas.microsoft.com/office/powerpoint/2010/main" val="187547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81A5E-A8F8-4FDB-A439-9D632BF71BF5}"/>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DBAA193C-B5BD-4F20-9E3A-3B578D01A8E0}"/>
              </a:ext>
            </a:extLst>
          </p:cNvPr>
          <p:cNvSpPr>
            <a:spLocks noGrp="1"/>
          </p:cNvSpPr>
          <p:nvPr>
            <p:ph idx="1"/>
          </p:nvPr>
        </p:nvSpPr>
        <p:spPr/>
        <p:txBody>
          <a:bodyPr/>
          <a:lstStyle/>
          <a:p>
            <a:pPr algn="just"/>
            <a:r>
              <a:rPr lang="pt-BR"/>
              <a:t>Veremos duas estruturas de repetição em </a:t>
            </a:r>
            <a:r>
              <a:rPr lang="pt-BR" b="1" err="1"/>
              <a:t>Kotlin</a:t>
            </a:r>
            <a:r>
              <a:rPr lang="pt-BR"/>
              <a:t>. A linguagem possui mais, mas estas são as mais utilizadas. São elas o for e o </a:t>
            </a:r>
            <a:r>
              <a:rPr lang="pt-BR" b="1" err="1"/>
              <a:t>while</a:t>
            </a:r>
            <a:r>
              <a:rPr lang="pt-BR"/>
              <a:t> . Vamos ver primeiro o </a:t>
            </a:r>
            <a:r>
              <a:rPr lang="pt-BR" b="1"/>
              <a:t>for</a:t>
            </a:r>
            <a:r>
              <a:rPr lang="pt-BR"/>
              <a:t> .</a:t>
            </a:r>
          </a:p>
          <a:p>
            <a:pPr algn="just"/>
            <a:r>
              <a:rPr lang="pt-BR"/>
              <a:t>O </a:t>
            </a:r>
            <a:r>
              <a:rPr lang="pt-BR" b="1"/>
              <a:t>for</a:t>
            </a:r>
            <a:r>
              <a:rPr lang="pt-BR"/>
              <a:t> é amplamente utilizado para iterar listas, sendo adequado quando sabemos o número de interações que o programa precisa fazer. Veja um exemplo: </a:t>
            </a:r>
          </a:p>
        </p:txBody>
      </p:sp>
    </p:spTree>
    <p:extLst>
      <p:ext uri="{BB962C8B-B14F-4D97-AF65-F5344CB8AC3E}">
        <p14:creationId xmlns:p14="http://schemas.microsoft.com/office/powerpoint/2010/main" val="362607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F4E73-1B61-4F4B-A03D-99F7D6AC00B2}"/>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6E30D59C-933E-4EF8-8DAA-4541B8A6A26F}"/>
              </a:ext>
            </a:extLst>
          </p:cNvPr>
          <p:cNvSpPr>
            <a:spLocks noGrp="1"/>
          </p:cNvSpPr>
          <p:nvPr>
            <p:ph idx="1"/>
          </p:nvPr>
        </p:nvSpPr>
        <p:spPr>
          <a:xfrm>
            <a:off x="1295401" y="2556932"/>
            <a:ext cx="5297362" cy="3731326"/>
          </a:xfrm>
        </p:spPr>
        <p:txBody>
          <a:bodyPr>
            <a:normAutofit/>
          </a:bodyPr>
          <a:lstStyle/>
          <a:p>
            <a:r>
              <a:rPr lang="pt-BR" b="1"/>
              <a:t>FOR</a:t>
            </a:r>
            <a:r>
              <a:rPr lang="pt-BR"/>
              <a:t> : Exemplo</a:t>
            </a:r>
          </a:p>
          <a:p>
            <a:pPr algn="just"/>
            <a:r>
              <a:rPr lang="pt-BR"/>
              <a:t>Nesse exemplo, o </a:t>
            </a:r>
            <a:r>
              <a:rPr lang="pt-BR" b="1"/>
              <a:t>for</a:t>
            </a:r>
            <a:r>
              <a:rPr lang="pt-BR"/>
              <a:t> itera uma lista com valores inteiros, e esse for é executado em todos os itens da lista, desde o primeiro até o último. A cada interação, ele modifica a variável </a:t>
            </a:r>
            <a:r>
              <a:rPr lang="pt-BR" b="1"/>
              <a:t>i</a:t>
            </a:r>
            <a:r>
              <a:rPr lang="pt-BR"/>
              <a:t> com o valor daquela posição da lista.</a:t>
            </a:r>
          </a:p>
        </p:txBody>
      </p:sp>
      <p:pic>
        <p:nvPicPr>
          <p:cNvPr id="5" name="Imagem 4">
            <a:extLst>
              <a:ext uri="{FF2B5EF4-FFF2-40B4-BE49-F238E27FC236}">
                <a16:creationId xmlns:a16="http://schemas.microsoft.com/office/drawing/2014/main" id="{0A3D3DFC-D2B2-4456-9A48-684960A5233E}"/>
              </a:ext>
            </a:extLst>
          </p:cNvPr>
          <p:cNvPicPr>
            <a:picLocks noChangeAspect="1"/>
          </p:cNvPicPr>
          <p:nvPr/>
        </p:nvPicPr>
        <p:blipFill>
          <a:blip r:embed="rId2"/>
          <a:stretch>
            <a:fillRect/>
          </a:stretch>
        </p:blipFill>
        <p:spPr>
          <a:xfrm>
            <a:off x="6817846" y="3105572"/>
            <a:ext cx="4303834" cy="2352693"/>
          </a:xfrm>
          <a:prstGeom prst="rect">
            <a:avLst/>
          </a:prstGeom>
        </p:spPr>
      </p:pic>
    </p:spTree>
    <p:extLst>
      <p:ext uri="{BB962C8B-B14F-4D97-AF65-F5344CB8AC3E}">
        <p14:creationId xmlns:p14="http://schemas.microsoft.com/office/powerpoint/2010/main" val="274557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507E6-D8E6-4065-8A49-ADDC9AB0FC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E119C69E-BFDF-4C5F-8EBA-87B3A8A134FE}"/>
              </a:ext>
            </a:extLst>
          </p:cNvPr>
          <p:cNvSpPr>
            <a:spLocks noGrp="1"/>
          </p:cNvSpPr>
          <p:nvPr>
            <p:ph idx="1"/>
          </p:nvPr>
        </p:nvSpPr>
        <p:spPr>
          <a:xfrm>
            <a:off x="1295401" y="2556932"/>
            <a:ext cx="4373879" cy="3318936"/>
          </a:xfrm>
        </p:spPr>
        <p:txBody>
          <a:bodyPr>
            <a:normAutofit fontScale="92500"/>
          </a:bodyPr>
          <a:lstStyle/>
          <a:p>
            <a:pPr algn="just"/>
            <a:r>
              <a:rPr lang="pt-BR"/>
              <a:t>Outra estrutura de repetição disponível na linguagem é o </a:t>
            </a:r>
            <a:r>
              <a:rPr lang="pt-BR" b="1" err="1"/>
              <a:t>while</a:t>
            </a:r>
            <a:r>
              <a:rPr lang="pt-BR"/>
              <a:t> , cujo funcionamento é diferente do for , pois repete um trecho de código enquanto uma condição não for satisfeita. Por exemplo: </a:t>
            </a:r>
          </a:p>
          <a:p>
            <a:pPr algn="just"/>
            <a:r>
              <a:rPr lang="pt-BR"/>
              <a:t>O código repete o print enquanto a variável x tiver um valor menor que 10.</a:t>
            </a:r>
          </a:p>
        </p:txBody>
      </p:sp>
      <p:pic>
        <p:nvPicPr>
          <p:cNvPr id="5" name="Imagem 4">
            <a:extLst>
              <a:ext uri="{FF2B5EF4-FFF2-40B4-BE49-F238E27FC236}">
                <a16:creationId xmlns:a16="http://schemas.microsoft.com/office/drawing/2014/main" id="{663A595C-3B7A-49D2-A67F-0DAC0755546A}"/>
              </a:ext>
            </a:extLst>
          </p:cNvPr>
          <p:cNvPicPr>
            <a:picLocks noChangeAspect="1"/>
          </p:cNvPicPr>
          <p:nvPr/>
        </p:nvPicPr>
        <p:blipFill>
          <a:blip r:embed="rId2"/>
          <a:stretch>
            <a:fillRect/>
          </a:stretch>
        </p:blipFill>
        <p:spPr>
          <a:xfrm>
            <a:off x="6166632" y="2451841"/>
            <a:ext cx="3843701" cy="3762375"/>
          </a:xfrm>
          <a:prstGeom prst="rect">
            <a:avLst/>
          </a:prstGeom>
        </p:spPr>
      </p:pic>
    </p:spTree>
    <p:extLst>
      <p:ext uri="{BB962C8B-B14F-4D97-AF65-F5344CB8AC3E}">
        <p14:creationId xmlns:p14="http://schemas.microsoft.com/office/powerpoint/2010/main" val="152547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8342-AC31-43C8-B4A0-1CF2CD25F8D9}"/>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3158AFEA-A3ED-4AC5-8303-84790C869500}"/>
              </a:ext>
            </a:extLst>
          </p:cNvPr>
          <p:cNvSpPr>
            <a:spLocks noGrp="1"/>
          </p:cNvSpPr>
          <p:nvPr>
            <p:ph idx="1"/>
          </p:nvPr>
        </p:nvSpPr>
        <p:spPr>
          <a:xfrm>
            <a:off x="1295401" y="2556932"/>
            <a:ext cx="5358617" cy="3318936"/>
          </a:xfrm>
        </p:spPr>
        <p:txBody>
          <a:bodyPr>
            <a:normAutofit fontScale="92500"/>
          </a:bodyPr>
          <a:lstStyle/>
          <a:p>
            <a:pPr algn="just"/>
            <a:r>
              <a:rPr lang="pt-BR"/>
              <a:t>Os tipos numéricos suportados em </a:t>
            </a:r>
            <a:r>
              <a:rPr lang="pt-BR" err="1"/>
              <a:t>Kotlin</a:t>
            </a:r>
            <a:r>
              <a:rPr lang="pt-BR"/>
              <a:t> são muito parecidos com os suportados pelo Java. Existem os tipos Double , </a:t>
            </a:r>
            <a:r>
              <a:rPr lang="pt-BR" err="1"/>
              <a:t>Float</a:t>
            </a:r>
            <a:r>
              <a:rPr lang="pt-BR"/>
              <a:t> , </a:t>
            </a:r>
            <a:r>
              <a:rPr lang="pt-BR" err="1"/>
              <a:t>Long</a:t>
            </a:r>
            <a:r>
              <a:rPr lang="pt-BR"/>
              <a:t> , </a:t>
            </a:r>
            <a:r>
              <a:rPr lang="pt-BR" err="1"/>
              <a:t>Int</a:t>
            </a:r>
            <a:r>
              <a:rPr lang="pt-BR"/>
              <a:t> , Short e Byte , todos eles muito parecidos com os tipos suportados em Java, mas com a principal diferença de que todos são objetos. A seguinte tabela mostra o tipo e a quantidade de bits que cada tipo ocupa na memória</a:t>
            </a:r>
          </a:p>
        </p:txBody>
      </p:sp>
      <p:pic>
        <p:nvPicPr>
          <p:cNvPr id="5" name="Imagem 4">
            <a:extLst>
              <a:ext uri="{FF2B5EF4-FFF2-40B4-BE49-F238E27FC236}">
                <a16:creationId xmlns:a16="http://schemas.microsoft.com/office/drawing/2014/main" id="{09876B6C-0668-4AE6-AD45-945513CE3387}"/>
              </a:ext>
            </a:extLst>
          </p:cNvPr>
          <p:cNvPicPr>
            <a:picLocks noChangeAspect="1"/>
          </p:cNvPicPr>
          <p:nvPr/>
        </p:nvPicPr>
        <p:blipFill>
          <a:blip r:embed="rId2"/>
          <a:stretch>
            <a:fillRect/>
          </a:stretch>
        </p:blipFill>
        <p:spPr>
          <a:xfrm>
            <a:off x="6654018" y="2556932"/>
            <a:ext cx="4825219" cy="3013874"/>
          </a:xfrm>
          <a:prstGeom prst="rect">
            <a:avLst/>
          </a:prstGeom>
        </p:spPr>
      </p:pic>
    </p:spTree>
    <p:extLst>
      <p:ext uri="{BB962C8B-B14F-4D97-AF65-F5344CB8AC3E}">
        <p14:creationId xmlns:p14="http://schemas.microsoft.com/office/powerpoint/2010/main" val="997481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3653D-6F70-47DB-A565-63DD5FA699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21336339-D18F-423E-9D4A-335BF427C127}"/>
              </a:ext>
            </a:extLst>
          </p:cNvPr>
          <p:cNvSpPr>
            <a:spLocks noGrp="1"/>
          </p:cNvSpPr>
          <p:nvPr>
            <p:ph idx="1"/>
          </p:nvPr>
        </p:nvSpPr>
        <p:spPr>
          <a:xfrm>
            <a:off x="1295401" y="2556932"/>
            <a:ext cx="3990972" cy="3318936"/>
          </a:xfrm>
        </p:spPr>
        <p:txBody>
          <a:bodyPr/>
          <a:lstStyle/>
          <a:p>
            <a:pPr algn="just"/>
            <a:r>
              <a:rPr lang="pt-BR"/>
              <a:t>Em alguns casos, além do valor, precisamos do índice em que aquele valor está na lista. Para esses casos poderíamos usar o seguinte código:</a:t>
            </a:r>
          </a:p>
        </p:txBody>
      </p:sp>
      <p:pic>
        <p:nvPicPr>
          <p:cNvPr id="5" name="Imagem 4">
            <a:extLst>
              <a:ext uri="{FF2B5EF4-FFF2-40B4-BE49-F238E27FC236}">
                <a16:creationId xmlns:a16="http://schemas.microsoft.com/office/drawing/2014/main" id="{8B0EDA15-92F3-4469-A780-B24007C707DC}"/>
              </a:ext>
            </a:extLst>
          </p:cNvPr>
          <p:cNvPicPr>
            <a:picLocks noChangeAspect="1"/>
          </p:cNvPicPr>
          <p:nvPr/>
        </p:nvPicPr>
        <p:blipFill>
          <a:blip r:embed="rId2"/>
          <a:stretch>
            <a:fillRect/>
          </a:stretch>
        </p:blipFill>
        <p:spPr>
          <a:xfrm>
            <a:off x="5542671" y="2669474"/>
            <a:ext cx="5353927" cy="2746588"/>
          </a:xfrm>
          <a:prstGeom prst="rect">
            <a:avLst/>
          </a:prstGeom>
        </p:spPr>
      </p:pic>
    </p:spTree>
    <p:extLst>
      <p:ext uri="{BB962C8B-B14F-4D97-AF65-F5344CB8AC3E}">
        <p14:creationId xmlns:p14="http://schemas.microsoft.com/office/powerpoint/2010/main" val="262650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9C4D7-7BF1-49D4-B252-3ED94C0C4B50}"/>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C2C06261-C440-4FBD-B279-58654CB6001C}"/>
              </a:ext>
            </a:extLst>
          </p:cNvPr>
          <p:cNvSpPr>
            <a:spLocks noGrp="1"/>
          </p:cNvSpPr>
          <p:nvPr>
            <p:ph idx="1"/>
          </p:nvPr>
        </p:nvSpPr>
        <p:spPr/>
        <p:txBody>
          <a:bodyPr/>
          <a:lstStyle/>
          <a:p>
            <a:r>
              <a:rPr lang="pt-BR"/>
              <a:t>Exemplo: </a:t>
            </a:r>
          </a:p>
          <a:p>
            <a:r>
              <a:rPr lang="pt-BR" err="1"/>
              <a:t>val</a:t>
            </a:r>
            <a:r>
              <a:rPr lang="pt-BR"/>
              <a:t> x: </a:t>
            </a:r>
            <a:r>
              <a:rPr lang="pt-BR" err="1"/>
              <a:t>Int</a:t>
            </a:r>
            <a:r>
              <a:rPr lang="pt-BR"/>
              <a:t> = 10;</a:t>
            </a:r>
          </a:p>
          <a:p>
            <a:r>
              <a:rPr lang="pt-BR"/>
              <a:t>var y: Double = </a:t>
            </a:r>
            <a:r>
              <a:rPr lang="pt-BR" err="1"/>
              <a:t>x.toDouble</a:t>
            </a:r>
            <a:r>
              <a:rPr lang="pt-BR"/>
              <a:t>() //Retorna um objeto Double a partir do valor de x</a:t>
            </a:r>
          </a:p>
          <a:p>
            <a:r>
              <a:rPr lang="pt-BR"/>
              <a:t>var z: </a:t>
            </a:r>
            <a:r>
              <a:rPr lang="pt-BR" err="1"/>
              <a:t>Float</a:t>
            </a:r>
            <a:r>
              <a:rPr lang="pt-BR"/>
              <a:t> = </a:t>
            </a:r>
            <a:r>
              <a:rPr lang="pt-BR" err="1"/>
              <a:t>x.toFloat</a:t>
            </a:r>
            <a:r>
              <a:rPr lang="pt-BR"/>
              <a:t>() //Retorna um objeto </a:t>
            </a:r>
            <a:r>
              <a:rPr lang="pt-BR" err="1"/>
              <a:t>Float</a:t>
            </a:r>
            <a:r>
              <a:rPr lang="pt-BR"/>
              <a:t> a partir d o valor de x     var a: </a:t>
            </a:r>
            <a:r>
              <a:rPr lang="pt-BR" err="1"/>
              <a:t>String</a:t>
            </a:r>
            <a:r>
              <a:rPr lang="pt-BR"/>
              <a:t> = </a:t>
            </a:r>
            <a:r>
              <a:rPr lang="pt-BR" err="1"/>
              <a:t>x.toString</a:t>
            </a:r>
            <a:r>
              <a:rPr lang="pt-BR"/>
              <a:t>() //Retorna um objeto </a:t>
            </a:r>
            <a:r>
              <a:rPr lang="pt-BR" err="1"/>
              <a:t>String</a:t>
            </a:r>
            <a:r>
              <a:rPr lang="pt-BR"/>
              <a:t> a parti r do valor de x</a:t>
            </a:r>
          </a:p>
        </p:txBody>
      </p:sp>
    </p:spTree>
    <p:extLst>
      <p:ext uri="{BB962C8B-B14F-4D97-AF65-F5344CB8AC3E}">
        <p14:creationId xmlns:p14="http://schemas.microsoft.com/office/powerpoint/2010/main" val="284045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61B83-E5EF-4901-A3CE-7EE06DD6A93A}"/>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66FD7D1A-9269-4CA0-957D-27FDBEDAD524}"/>
              </a:ext>
            </a:extLst>
          </p:cNvPr>
          <p:cNvSpPr>
            <a:spLocks noGrp="1"/>
          </p:cNvSpPr>
          <p:nvPr>
            <p:ph idx="1"/>
          </p:nvPr>
        </p:nvSpPr>
        <p:spPr/>
        <p:txBody>
          <a:bodyPr/>
          <a:lstStyle/>
          <a:p>
            <a:pPr algn="just"/>
            <a:r>
              <a:rPr lang="pt-BR"/>
              <a:t>Uma coisa interessante da linguagem é a utilização do </a:t>
            </a:r>
            <a:r>
              <a:rPr lang="pt-BR" err="1"/>
              <a:t>underline</a:t>
            </a:r>
            <a:r>
              <a:rPr lang="pt-BR"/>
              <a:t> para facilitar a legibilidade do código na definição de variáveis numéricas. Por exemplo, se eu definir uma variável com valor de 1 milhão, ela ficaria assim:</a:t>
            </a:r>
          </a:p>
          <a:p>
            <a:pPr algn="just"/>
            <a:r>
              <a:rPr lang="pt-BR" err="1"/>
              <a:t>val</a:t>
            </a:r>
            <a:r>
              <a:rPr lang="pt-BR"/>
              <a:t> </a:t>
            </a:r>
            <a:r>
              <a:rPr lang="pt-BR" err="1"/>
              <a:t>umMilhao</a:t>
            </a:r>
            <a:r>
              <a:rPr lang="pt-BR"/>
              <a:t> = 1000000</a:t>
            </a:r>
          </a:p>
          <a:p>
            <a:pPr algn="just"/>
            <a:r>
              <a:rPr lang="pt-BR"/>
              <a:t>O que não tem nada de errado, mas fica um pouco difícil de ler qual número é aquele sem contar a quantidade de zeros. Para facilitar a leitura desse código, poderíamos utilizar o caractere _ para fazer uma separação de milhar: </a:t>
            </a:r>
            <a:r>
              <a:rPr lang="pt-BR" err="1"/>
              <a:t>val</a:t>
            </a:r>
            <a:r>
              <a:rPr lang="pt-BR"/>
              <a:t> </a:t>
            </a:r>
            <a:r>
              <a:rPr lang="pt-BR" err="1"/>
              <a:t>umMilhao</a:t>
            </a:r>
            <a:r>
              <a:rPr lang="pt-BR"/>
              <a:t> = 1_000_000</a:t>
            </a:r>
          </a:p>
        </p:txBody>
      </p:sp>
    </p:spTree>
    <p:extLst>
      <p:ext uri="{BB962C8B-B14F-4D97-AF65-F5344CB8AC3E}">
        <p14:creationId xmlns:p14="http://schemas.microsoft.com/office/powerpoint/2010/main" val="388375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40376-8648-45D0-9CA1-F11897329FD8}"/>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2173C08F-84B8-40DB-AE8C-764535A4E684}"/>
              </a:ext>
            </a:extLst>
          </p:cNvPr>
          <p:cNvSpPr>
            <a:spLocks noGrp="1"/>
          </p:cNvSpPr>
          <p:nvPr>
            <p:ph idx="1"/>
          </p:nvPr>
        </p:nvSpPr>
        <p:spPr>
          <a:xfrm>
            <a:off x="1295401" y="2556932"/>
            <a:ext cx="9601196" cy="3675056"/>
          </a:xfrm>
        </p:spPr>
        <p:txBody>
          <a:bodyPr>
            <a:normAutofit fontScale="92500" lnSpcReduction="10000"/>
          </a:bodyPr>
          <a:lstStyle/>
          <a:p>
            <a:pPr algn="just"/>
            <a:r>
              <a:rPr lang="pt-BR"/>
              <a:t>Uma </a:t>
            </a:r>
            <a:r>
              <a:rPr lang="pt-BR" err="1"/>
              <a:t>String</a:t>
            </a:r>
            <a:r>
              <a:rPr lang="pt-BR"/>
              <a:t> é um tipo de dado utilizado para guardar conteúdos do tipo texto. Esse conteúdo deve ser definido utilizando aspas duplas, assim:</a:t>
            </a:r>
          </a:p>
          <a:p>
            <a:pPr lvl="1" algn="just"/>
            <a:r>
              <a:rPr lang="pt-BR"/>
              <a:t> </a:t>
            </a:r>
            <a:r>
              <a:rPr lang="pt-BR" err="1"/>
              <a:t>val</a:t>
            </a:r>
            <a:r>
              <a:rPr lang="pt-BR"/>
              <a:t> texto = "Boa tarde, seja bem-vindo ao sistema" </a:t>
            </a:r>
          </a:p>
          <a:p>
            <a:pPr algn="just"/>
            <a:r>
              <a:rPr lang="pt-BR"/>
              <a:t>Uma das coisas bem legais que a linguagem possui são os </a:t>
            </a:r>
            <a:r>
              <a:rPr lang="pt-BR" err="1"/>
              <a:t>templates</a:t>
            </a:r>
            <a:r>
              <a:rPr lang="pt-BR"/>
              <a:t>. </a:t>
            </a:r>
            <a:r>
              <a:rPr lang="pt-BR" err="1"/>
              <a:t>Templates</a:t>
            </a:r>
            <a:r>
              <a:rPr lang="pt-BR"/>
              <a:t> de </a:t>
            </a:r>
            <a:r>
              <a:rPr lang="pt-BR" err="1"/>
              <a:t>Strings</a:t>
            </a:r>
            <a:r>
              <a:rPr lang="pt-BR"/>
              <a:t> são trechos de código inseridos diretamente em uma </a:t>
            </a:r>
            <a:r>
              <a:rPr lang="pt-BR" err="1"/>
              <a:t>String</a:t>
            </a:r>
            <a:r>
              <a:rPr lang="pt-BR"/>
              <a:t> e que têm seu resultado concatenado junto à </a:t>
            </a:r>
            <a:r>
              <a:rPr lang="pt-BR" err="1"/>
              <a:t>String</a:t>
            </a:r>
            <a:r>
              <a:rPr lang="pt-BR"/>
              <a:t>. Uma vantagem dos </a:t>
            </a:r>
            <a:r>
              <a:rPr lang="pt-BR" err="1"/>
              <a:t>templates</a:t>
            </a:r>
            <a:r>
              <a:rPr lang="pt-BR"/>
              <a:t> é que se evita concatenação de </a:t>
            </a:r>
            <a:r>
              <a:rPr lang="pt-BR" err="1"/>
              <a:t>Strings</a:t>
            </a:r>
            <a:r>
              <a:rPr lang="pt-BR"/>
              <a:t>, e a operação de concatenação é custosa ao computador, pois ele deve realocar o texto em novo espaço de memória. E se essa operação for repetida diversas vezes durante o programa, com toda a certeza o desempenho geral do App será comprometido.</a:t>
            </a:r>
          </a:p>
        </p:txBody>
      </p:sp>
    </p:spTree>
    <p:extLst>
      <p:ext uri="{BB962C8B-B14F-4D97-AF65-F5344CB8AC3E}">
        <p14:creationId xmlns:p14="http://schemas.microsoft.com/office/powerpoint/2010/main" val="342052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FBEC4-11BA-4D0B-B16F-6275D4E170E0}"/>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7822ED30-9624-4740-8B71-1BE2D43A3DE3}"/>
              </a:ext>
            </a:extLst>
          </p:cNvPr>
          <p:cNvSpPr>
            <a:spLocks noGrp="1"/>
          </p:cNvSpPr>
          <p:nvPr>
            <p:ph idx="1"/>
          </p:nvPr>
        </p:nvSpPr>
        <p:spPr/>
        <p:txBody>
          <a:bodyPr/>
          <a:lstStyle/>
          <a:p>
            <a:r>
              <a:rPr lang="pt-BR"/>
              <a:t>Com esse recurso, é possível utilizar o valor de uma variável dentro da </a:t>
            </a:r>
            <a:r>
              <a:rPr lang="pt-BR" err="1"/>
              <a:t>String</a:t>
            </a:r>
            <a:r>
              <a:rPr lang="pt-BR"/>
              <a:t> através do </a:t>
            </a:r>
            <a:r>
              <a:rPr lang="pt-BR" b="1"/>
              <a:t>caractere $</a:t>
            </a:r>
            <a:r>
              <a:rPr lang="pt-BR"/>
              <a:t> . Veja um exemplo: </a:t>
            </a:r>
          </a:p>
          <a:p>
            <a:pPr lvl="1">
              <a:buSzPct val="114999"/>
            </a:pPr>
            <a:r>
              <a:rPr lang="pt-BR" err="1"/>
              <a:t>fun</a:t>
            </a:r>
            <a:r>
              <a:rPr lang="pt-BR"/>
              <a:t> </a:t>
            </a:r>
            <a:r>
              <a:rPr lang="pt-BR" err="1"/>
              <a:t>main</a:t>
            </a:r>
            <a:r>
              <a:rPr lang="pt-BR"/>
              <a:t>(</a:t>
            </a:r>
            <a:r>
              <a:rPr lang="pt-BR" err="1"/>
              <a:t>args</a:t>
            </a:r>
            <a:r>
              <a:rPr lang="pt-BR"/>
              <a:t>: </a:t>
            </a:r>
            <a:r>
              <a:rPr lang="pt-BR" err="1"/>
              <a:t>Array</a:t>
            </a:r>
            <a:r>
              <a:rPr lang="pt-BR"/>
              <a:t>) { </a:t>
            </a:r>
          </a:p>
          <a:p>
            <a:pPr lvl="1"/>
            <a:r>
              <a:rPr lang="pt-BR" err="1"/>
              <a:t>val</a:t>
            </a:r>
            <a:r>
              <a:rPr lang="pt-BR"/>
              <a:t> </a:t>
            </a:r>
            <a:r>
              <a:rPr lang="pt-BR" err="1"/>
              <a:t>nomeUsuario</a:t>
            </a:r>
            <a:r>
              <a:rPr lang="pt-BR"/>
              <a:t> = “</a:t>
            </a:r>
            <a:r>
              <a:rPr lang="pt-BR" err="1"/>
              <a:t>JSilva</a:t>
            </a:r>
            <a:r>
              <a:rPr lang="pt-BR"/>
              <a:t>“</a:t>
            </a:r>
          </a:p>
          <a:p>
            <a:pPr lvl="1"/>
            <a:r>
              <a:rPr lang="pt-BR"/>
              <a:t> </a:t>
            </a:r>
            <a:r>
              <a:rPr lang="pt-BR" err="1"/>
              <a:t>val</a:t>
            </a:r>
            <a:r>
              <a:rPr lang="pt-BR"/>
              <a:t> </a:t>
            </a:r>
            <a:r>
              <a:rPr lang="pt-BR" err="1"/>
              <a:t>saudacao</a:t>
            </a:r>
            <a:r>
              <a:rPr lang="pt-BR"/>
              <a:t> = "Bem-vindo, $</a:t>
            </a:r>
            <a:r>
              <a:rPr lang="pt-BR" err="1"/>
              <a:t>nomeUsuario</a:t>
            </a:r>
            <a:r>
              <a:rPr lang="pt-BR"/>
              <a:t>“</a:t>
            </a:r>
          </a:p>
          <a:p>
            <a:pPr lvl="1"/>
            <a:r>
              <a:rPr lang="pt-BR" err="1"/>
              <a:t>println</a:t>
            </a:r>
            <a:r>
              <a:rPr lang="pt-BR"/>
              <a:t>(</a:t>
            </a:r>
            <a:r>
              <a:rPr lang="pt-BR" err="1"/>
              <a:t>saudacao</a:t>
            </a:r>
            <a:r>
              <a:rPr lang="pt-BR"/>
              <a:t>) }</a:t>
            </a:r>
          </a:p>
          <a:p>
            <a:pPr lvl="1"/>
            <a:r>
              <a:rPr lang="pt-BR"/>
              <a:t>Execute esse código no play </a:t>
            </a:r>
            <a:r>
              <a:rPr lang="pt-BR" err="1"/>
              <a:t>Kotlin</a:t>
            </a:r>
            <a:r>
              <a:rPr lang="pt-BR"/>
              <a:t> e veja o resultado.</a:t>
            </a:r>
          </a:p>
        </p:txBody>
      </p:sp>
    </p:spTree>
    <p:extLst>
      <p:ext uri="{BB962C8B-B14F-4D97-AF65-F5344CB8AC3E}">
        <p14:creationId xmlns:p14="http://schemas.microsoft.com/office/powerpoint/2010/main" val="226389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4F393-884D-4C11-9566-75B3C31770D7}"/>
              </a:ext>
            </a:extLst>
          </p:cNvPr>
          <p:cNvSpPr>
            <a:spLocks noGrp="1"/>
          </p:cNvSpPr>
          <p:nvPr>
            <p:ph type="title"/>
          </p:nvPr>
        </p:nvSpPr>
        <p:spPr/>
        <p:txBody>
          <a:bodyPr/>
          <a:lstStyle/>
          <a:p>
            <a:r>
              <a:rPr lang="pt-BR" err="1"/>
              <a:t>Strings</a:t>
            </a:r>
            <a:r>
              <a:rPr lang="pt-BR"/>
              <a:t> e Caracteres</a:t>
            </a:r>
          </a:p>
        </p:txBody>
      </p:sp>
      <p:pic>
        <p:nvPicPr>
          <p:cNvPr id="5" name="Imagem 4">
            <a:extLst>
              <a:ext uri="{FF2B5EF4-FFF2-40B4-BE49-F238E27FC236}">
                <a16:creationId xmlns:a16="http://schemas.microsoft.com/office/drawing/2014/main" id="{1D3B394D-F9C1-41E3-9407-42F6534E84F4}"/>
              </a:ext>
            </a:extLst>
          </p:cNvPr>
          <p:cNvPicPr>
            <a:picLocks noChangeAspect="1"/>
          </p:cNvPicPr>
          <p:nvPr/>
        </p:nvPicPr>
        <p:blipFill>
          <a:blip r:embed="rId2"/>
          <a:stretch>
            <a:fillRect/>
          </a:stretch>
        </p:blipFill>
        <p:spPr>
          <a:xfrm>
            <a:off x="2359722" y="2628501"/>
            <a:ext cx="6277842" cy="2827020"/>
          </a:xfrm>
          <a:prstGeom prst="rect">
            <a:avLst/>
          </a:prstGeom>
        </p:spPr>
      </p:pic>
    </p:spTree>
    <p:extLst>
      <p:ext uri="{BB962C8B-B14F-4D97-AF65-F5344CB8AC3E}">
        <p14:creationId xmlns:p14="http://schemas.microsoft.com/office/powerpoint/2010/main" val="3236350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2" ma:contentTypeDescription="Crie um novo documento." ma:contentTypeScope="" ma:versionID="f4021a071d8cfcb71998d29bb097a779">
  <xsd:schema xmlns:xsd="http://www.w3.org/2001/XMLSchema" xmlns:xs="http://www.w3.org/2001/XMLSchema" xmlns:p="http://schemas.microsoft.com/office/2006/metadata/properties" xmlns:ns2="70bf03d2-b474-4d0e-8565-8e542d7c5d73" targetNamespace="http://schemas.microsoft.com/office/2006/metadata/properties" ma:root="true" ma:fieldsID="6b19a5d3ae1544f31c5f3f4b00d7f91d" ns2:_="">
    <xsd:import namespace="70bf03d2-b474-4d0e-8565-8e542d7c5d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963114-DF44-46F3-9E04-F24DF8819E76}">
  <ds:schemaRefs>
    <ds:schemaRef ds:uri="70bf03d2-b474-4d0e-8565-8e542d7c5d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A743D8-567B-4740-9970-7F8C46FD9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Orgânico</vt:lpstr>
      <vt:lpstr>Linguagem  Kotlin Desenvolvimento Android</vt:lpstr>
      <vt:lpstr>TIPOS DE DADOS</vt:lpstr>
      <vt:lpstr>TIPOS DE DADOS</vt:lpstr>
      <vt:lpstr>Dados numéricos</vt:lpstr>
      <vt:lpstr>TIPOS DE DADOS</vt:lpstr>
      <vt:lpstr>Dados numéricos</vt:lpstr>
      <vt:lpstr>Strings e Caracteres</vt:lpstr>
      <vt:lpstr>Strings e Caracteres</vt:lpstr>
      <vt:lpstr>Strings e Caracteres</vt:lpstr>
      <vt:lpstr>Strings e Caracteres</vt:lpstr>
      <vt:lpstr>Operadores Booleanos</vt:lpstr>
      <vt:lpstr>Operadores Booleanos</vt:lpstr>
      <vt:lpstr>Listas e Arrays</vt:lpstr>
      <vt:lpstr>Listas e Arrays</vt:lpstr>
      <vt:lpstr>Listas e Arrays</vt:lpstr>
      <vt:lpstr>Listas e Arrays</vt:lpstr>
      <vt:lpstr>Listas e Arrays</vt:lpstr>
      <vt:lpstr>Listas e Arrays</vt:lpstr>
      <vt:lpstr>Listas e Arrays</vt:lpstr>
      <vt:lpstr>Listas e Arrays</vt:lpstr>
      <vt:lpstr>Listas e Arrays</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PowerPoint Presentation</vt:lpstr>
      <vt:lpstr>ESTRUTURAS DE REPETIÇÃO</vt:lpstr>
      <vt:lpstr>ESTRUTURAS DE REPETIÇÃO</vt:lpstr>
      <vt:lpstr>ESTRUTURAS DE REPETIÇÃO</vt:lpstr>
      <vt:lpstr>ESTRUTURAS DE REPETIÇÃO</vt:lpstr>
      <vt:lpstr>ESTRUTURAS DE REPETIÇÃO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2023-04-12T16:31:04Z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