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imes New Roman" charset="1" panose="02030502070405020303"/>
      <p:regular r:id="rId18"/>
    </p:embeddedFont>
    <p:embeddedFont>
      <p:font typeface="Times New Roman Bold Italics" charset="1" panose="020308020704050903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jpeg" Type="http://schemas.openxmlformats.org/officeDocument/2006/relationships/image"/><Relationship Id="rId6" Target="../media/VAGvasqqWSA.mp4" Type="http://schemas.openxmlformats.org/officeDocument/2006/relationships/video"/><Relationship Id="rId7" Target="../media/VAGvasqqWSA.mp4" Type="http://schemas.microsoft.com/office/2007/relationships/media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https://github.com/P4L4K/signLang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1120" y="0"/>
            <a:ext cx="5237869" cy="1849649"/>
          </a:xfrm>
          <a:custGeom>
            <a:avLst/>
            <a:gdLst/>
            <a:ahLst/>
            <a:cxnLst/>
            <a:rect r="r" b="b" t="t" l="l"/>
            <a:pathLst>
              <a:path h="1849649" w="5237869">
                <a:moveTo>
                  <a:pt x="0" y="0"/>
                </a:moveTo>
                <a:lnTo>
                  <a:pt x="5237870" y="0"/>
                </a:lnTo>
                <a:lnTo>
                  <a:pt x="5237870" y="1849649"/>
                </a:lnTo>
                <a:lnTo>
                  <a:pt x="0" y="18496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10760" y="3548859"/>
            <a:ext cx="8602111" cy="194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Bridging Silence with AI: A Sign Language Detection Model</a:t>
            </a:r>
          </a:p>
          <a:p>
            <a:pPr algn="ctr">
              <a:lnSpc>
                <a:spcPts val="50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75558" y="6208545"/>
            <a:ext cx="5576531" cy="32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GestureGenius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Antra Bali - 2022A6R010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Sukriti Chadha - 2022A6R048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Palak - 2022A6R031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42305" y="2701956"/>
            <a:ext cx="7315200" cy="3857105"/>
          </a:xfrm>
          <a:custGeom>
            <a:avLst/>
            <a:gdLst/>
            <a:ahLst/>
            <a:cxnLst/>
            <a:rect r="r" b="b" t="t" l="l"/>
            <a:pathLst>
              <a:path h="3857105" w="7315200">
                <a:moveTo>
                  <a:pt x="0" y="0"/>
                </a:moveTo>
                <a:lnTo>
                  <a:pt x="7315200" y="0"/>
                </a:lnTo>
                <a:lnTo>
                  <a:pt x="7315200" y="3857105"/>
                </a:lnTo>
                <a:lnTo>
                  <a:pt x="0" y="3857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64925" y="6622138"/>
            <a:ext cx="5159454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welcome your questions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92602" y="2221897"/>
            <a:ext cx="5702796" cy="5843206"/>
          </a:xfrm>
          <a:custGeom>
            <a:avLst/>
            <a:gdLst/>
            <a:ahLst/>
            <a:cxnLst/>
            <a:rect r="r" b="b" t="t" l="l"/>
            <a:pathLst>
              <a:path h="5843206" w="5702796">
                <a:moveTo>
                  <a:pt x="0" y="0"/>
                </a:moveTo>
                <a:lnTo>
                  <a:pt x="5702796" y="0"/>
                </a:lnTo>
                <a:lnTo>
                  <a:pt x="5702796" y="5843206"/>
                </a:lnTo>
                <a:lnTo>
                  <a:pt x="0" y="5843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59302" y="1040797"/>
            <a:ext cx="8345554" cy="8551032"/>
          </a:xfrm>
          <a:custGeom>
            <a:avLst/>
            <a:gdLst/>
            <a:ahLst/>
            <a:cxnLst/>
            <a:rect r="r" b="b" t="t" l="l"/>
            <a:pathLst>
              <a:path h="8551032" w="8345554">
                <a:moveTo>
                  <a:pt x="0" y="0"/>
                </a:moveTo>
                <a:lnTo>
                  <a:pt x="8345554" y="0"/>
                </a:lnTo>
                <a:lnTo>
                  <a:pt x="8345554" y="8551032"/>
                </a:lnTo>
                <a:lnTo>
                  <a:pt x="0" y="8551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76359" y="4011560"/>
            <a:ext cx="6289776" cy="5539291"/>
          </a:xfrm>
          <a:custGeom>
            <a:avLst/>
            <a:gdLst/>
            <a:ahLst/>
            <a:cxnLst/>
            <a:rect r="r" b="b" t="t" l="l"/>
            <a:pathLst>
              <a:path h="5539291" w="6289776">
                <a:moveTo>
                  <a:pt x="0" y="0"/>
                </a:moveTo>
                <a:lnTo>
                  <a:pt x="6289776" y="0"/>
                </a:lnTo>
                <a:lnTo>
                  <a:pt x="6289776" y="5539292"/>
                </a:lnTo>
                <a:lnTo>
                  <a:pt x="0" y="5539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77933" y="1043608"/>
            <a:ext cx="2616994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8992" y="2606351"/>
            <a:ext cx="15114876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b="true" sz="3399" i="true">
                <a:solidFill>
                  <a:srgbClr val="1800AD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"According to WHO, over 430 million people worldwide have disabling hearing loss."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3114" y="4546641"/>
            <a:ext cx="10628515" cy="430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barriers still isolate the speech and hearing impaired.</a:t>
            </a:r>
          </a:p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language is powerful but often misunderstood or ignored.</a:t>
            </a:r>
          </a:p>
          <a:p>
            <a:pPr algn="just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bridge this silence with an innovative AI-based approach that enables real-time understanding of sign language.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458" y="2673667"/>
            <a:ext cx="10192278" cy="476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99"/>
              </a:lnSpc>
            </a:pPr>
            <a:r>
              <a:rPr lang="en-US" b="true" sz="3599" i="true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The Communication Gap</a:t>
            </a:r>
          </a:p>
          <a:p>
            <a:pPr algn="just">
              <a:lnSpc>
                <a:spcPts val="539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and hearing-impaired individuals face daily barriers in expressing themselves.</a:t>
            </a:r>
          </a:p>
          <a:p>
            <a:pPr algn="just">
              <a:lnSpc>
                <a:spcPts val="539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interpreters leads to misunderstanding, isolation, and reduced opportunities.</a:t>
            </a:r>
          </a:p>
          <a:p>
            <a:pPr algn="just">
              <a:lnSpc>
                <a:spcPts val="539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systems don’t offer real-time, scalable, or accessible solutions.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51962" y="1106601"/>
            <a:ext cx="3908774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02140" y="8324163"/>
            <a:ext cx="15457160" cy="119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b="true" sz="3099" i="true">
                <a:solidFill>
                  <a:srgbClr val="1800AD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8</a:t>
            </a:r>
            <a:r>
              <a:rPr lang="en-US" b="true" sz="3099" i="true">
                <a:solidFill>
                  <a:srgbClr val="1800AD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0% of deaf people live in low- or middle-income countries with limited access to interpreters. (World Federation of the Deaf)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978006" y="3565060"/>
            <a:ext cx="6810340" cy="4495823"/>
            <a:chOff x="0" y="0"/>
            <a:chExt cx="9080453" cy="59944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80453" cy="5994431"/>
            </a:xfrm>
            <a:custGeom>
              <a:avLst/>
              <a:gdLst/>
              <a:ahLst/>
              <a:cxnLst/>
              <a:rect r="r" b="b" t="t" l="l"/>
              <a:pathLst>
                <a:path h="5994431" w="9080453">
                  <a:moveTo>
                    <a:pt x="0" y="0"/>
                  </a:moveTo>
                  <a:lnTo>
                    <a:pt x="9080453" y="0"/>
                  </a:lnTo>
                  <a:lnTo>
                    <a:pt x="9080453" y="5994431"/>
                  </a:lnTo>
                  <a:lnTo>
                    <a:pt x="0" y="59944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164246" y="956004"/>
              <a:ext cx="649575" cy="970832"/>
            </a:xfrm>
            <a:custGeom>
              <a:avLst/>
              <a:gdLst/>
              <a:ahLst/>
              <a:cxnLst/>
              <a:rect r="r" b="b" t="t" l="l"/>
              <a:pathLst>
                <a:path h="970832" w="649575">
                  <a:moveTo>
                    <a:pt x="0" y="0"/>
                  </a:moveTo>
                  <a:lnTo>
                    <a:pt x="649575" y="0"/>
                  </a:lnTo>
                  <a:lnTo>
                    <a:pt x="649575" y="970832"/>
                  </a:lnTo>
                  <a:lnTo>
                    <a:pt x="0" y="970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254026" y="3446328"/>
              <a:ext cx="485720" cy="725940"/>
            </a:xfrm>
            <a:custGeom>
              <a:avLst/>
              <a:gdLst/>
              <a:ahLst/>
              <a:cxnLst/>
              <a:rect r="r" b="b" t="t" l="l"/>
              <a:pathLst>
                <a:path h="725940" w="485720">
                  <a:moveTo>
                    <a:pt x="0" y="0"/>
                  </a:moveTo>
                  <a:lnTo>
                    <a:pt x="485719" y="0"/>
                  </a:lnTo>
                  <a:lnTo>
                    <a:pt x="485719" y="725940"/>
                  </a:lnTo>
                  <a:lnTo>
                    <a:pt x="0" y="725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929238" y="956004"/>
              <a:ext cx="649575" cy="970832"/>
            </a:xfrm>
            <a:custGeom>
              <a:avLst/>
              <a:gdLst/>
              <a:ahLst/>
              <a:cxnLst/>
              <a:rect r="r" b="b" t="t" l="l"/>
              <a:pathLst>
                <a:path h="970832" w="649575">
                  <a:moveTo>
                    <a:pt x="0" y="0"/>
                  </a:moveTo>
                  <a:lnTo>
                    <a:pt x="649575" y="0"/>
                  </a:lnTo>
                  <a:lnTo>
                    <a:pt x="649575" y="970832"/>
                  </a:lnTo>
                  <a:lnTo>
                    <a:pt x="0" y="970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82785" y="847725"/>
            <a:ext cx="3422831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Offered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07558"/>
            <a:ext cx="12159677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built a CNN-based image classifier to detect sign gestures.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accuracy with augmentation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model for deployment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metrics included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433324" y="4304330"/>
            <a:ext cx="9357063" cy="4023537"/>
          </a:xfrm>
          <a:custGeom>
            <a:avLst/>
            <a:gdLst/>
            <a:ahLst/>
            <a:cxnLst/>
            <a:rect r="r" b="b" t="t" l="l"/>
            <a:pathLst>
              <a:path h="4023537" w="9357063">
                <a:moveTo>
                  <a:pt x="0" y="0"/>
                </a:moveTo>
                <a:lnTo>
                  <a:pt x="9357064" y="0"/>
                </a:lnTo>
                <a:lnTo>
                  <a:pt x="9357064" y="4023538"/>
                </a:lnTo>
                <a:lnTo>
                  <a:pt x="0" y="402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51404" y="8587740"/>
            <a:ext cx="5320903" cy="130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Training the Dataset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9593" y="4488939"/>
            <a:ext cx="14956504" cy="4804777"/>
          </a:xfrm>
          <a:custGeom>
            <a:avLst/>
            <a:gdLst/>
            <a:ahLst/>
            <a:cxnLst/>
            <a:rect r="r" b="b" t="t" l="l"/>
            <a:pathLst>
              <a:path h="4804777" w="14956504">
                <a:moveTo>
                  <a:pt x="0" y="0"/>
                </a:moveTo>
                <a:lnTo>
                  <a:pt x="14956504" y="0"/>
                </a:lnTo>
                <a:lnTo>
                  <a:pt x="14956504" y="4804777"/>
                </a:lnTo>
                <a:lnTo>
                  <a:pt x="0" y="4804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69139" y="994051"/>
            <a:ext cx="5699522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(Data Flow Diagram)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32182" y="2199130"/>
            <a:ext cx="15317625" cy="168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our Level 1 Data Flow Diagram representing the core pipeline — starting from image input, preprocessing for model readiness, classification using our CNN, and finally the predicted sign label as output.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27633" y="1343978"/>
            <a:ext cx="9680064" cy="8309573"/>
          </a:xfrm>
          <a:custGeom>
            <a:avLst/>
            <a:gdLst/>
            <a:ahLst/>
            <a:cxnLst/>
            <a:rect r="r" b="b" t="t" l="l"/>
            <a:pathLst>
              <a:path h="8309573" w="9680064">
                <a:moveTo>
                  <a:pt x="0" y="0"/>
                </a:moveTo>
                <a:lnTo>
                  <a:pt x="9680063" y="0"/>
                </a:lnTo>
                <a:lnTo>
                  <a:pt x="9680063" y="8309573"/>
                </a:lnTo>
                <a:lnTo>
                  <a:pt x="0" y="8309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30" r="0" b="-403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95312" y="593407"/>
            <a:ext cx="2241994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36610" y="4914900"/>
            <a:ext cx="6322212" cy="4741659"/>
          </a:xfrm>
          <a:custGeom>
            <a:avLst/>
            <a:gdLst/>
            <a:ahLst/>
            <a:cxnLst/>
            <a:rect r="r" b="b" t="t" l="l"/>
            <a:pathLst>
              <a:path h="4741659" w="6322212">
                <a:moveTo>
                  <a:pt x="0" y="0"/>
                </a:moveTo>
                <a:lnTo>
                  <a:pt x="6322212" y="0"/>
                </a:lnTo>
                <a:lnTo>
                  <a:pt x="6322212" y="4741659"/>
                </a:lnTo>
                <a:lnTo>
                  <a:pt x="0" y="4741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53411" y="4584031"/>
            <a:ext cx="6349113" cy="5403396"/>
          </a:xfrm>
          <a:custGeom>
            <a:avLst/>
            <a:gdLst/>
            <a:ahLst/>
            <a:cxnLst/>
            <a:rect r="r" b="b" t="t" l="l"/>
            <a:pathLst>
              <a:path h="5403396" w="6349113">
                <a:moveTo>
                  <a:pt x="0" y="0"/>
                </a:moveTo>
                <a:lnTo>
                  <a:pt x="6349113" y="0"/>
                </a:lnTo>
                <a:lnTo>
                  <a:pt x="6349113" y="5403396"/>
                </a:lnTo>
                <a:lnTo>
                  <a:pt x="0" y="5403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894" t="-5566" r="-989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20955" y="2480287"/>
            <a:ext cx="7938658" cy="2103744"/>
          </a:xfrm>
          <a:custGeom>
            <a:avLst/>
            <a:gdLst/>
            <a:ahLst/>
            <a:cxnLst/>
            <a:rect r="r" b="b" t="t" l="l"/>
            <a:pathLst>
              <a:path h="2103744" w="7938658">
                <a:moveTo>
                  <a:pt x="0" y="0"/>
                </a:moveTo>
                <a:lnTo>
                  <a:pt x="7938658" y="0"/>
                </a:lnTo>
                <a:lnTo>
                  <a:pt x="7938658" y="2103744"/>
                </a:lnTo>
                <a:lnTo>
                  <a:pt x="0" y="2103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657" r="0" b="657"/>
          <a:stretch>
            <a:fillRect/>
          </a:stretch>
        </p:blipFill>
        <p:spPr>
          <a:xfrm flipH="false" flipV="false" rot="0">
            <a:off x="545738" y="1426959"/>
            <a:ext cx="4690872" cy="8229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397716" y="1196641"/>
            <a:ext cx="1492567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704035"/>
            <a:ext cx="8115300" cy="4564856"/>
          </a:xfrm>
          <a:custGeom>
            <a:avLst/>
            <a:gdLst/>
            <a:ahLst/>
            <a:cxnLst/>
            <a:rect r="r" b="b" t="t" l="l"/>
            <a:pathLst>
              <a:path h="4564856" w="8115300">
                <a:moveTo>
                  <a:pt x="0" y="0"/>
                </a:moveTo>
                <a:lnTo>
                  <a:pt x="8115300" y="0"/>
                </a:lnTo>
                <a:lnTo>
                  <a:pt x="8115300" y="4564856"/>
                </a:lnTo>
                <a:lnTo>
                  <a:pt x="0" y="4564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17803" y="3720419"/>
            <a:ext cx="8041497" cy="4548472"/>
          </a:xfrm>
          <a:custGeom>
            <a:avLst/>
            <a:gdLst/>
            <a:ahLst/>
            <a:cxnLst/>
            <a:rect r="r" b="b" t="t" l="l"/>
            <a:pathLst>
              <a:path h="4548472" w="8041497">
                <a:moveTo>
                  <a:pt x="0" y="0"/>
                </a:moveTo>
                <a:lnTo>
                  <a:pt x="8041497" y="0"/>
                </a:lnTo>
                <a:lnTo>
                  <a:pt x="8041497" y="4548472"/>
                </a:lnTo>
                <a:lnTo>
                  <a:pt x="0" y="4548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34736" y="1196641"/>
            <a:ext cx="4418529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Application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39576" y="3984724"/>
            <a:ext cx="6200722" cy="6601330"/>
          </a:xfrm>
          <a:custGeom>
            <a:avLst/>
            <a:gdLst/>
            <a:ahLst/>
            <a:cxnLst/>
            <a:rect r="r" b="b" t="t" l="l"/>
            <a:pathLst>
              <a:path h="6601330" w="6200722">
                <a:moveTo>
                  <a:pt x="0" y="0"/>
                </a:moveTo>
                <a:lnTo>
                  <a:pt x="6200722" y="0"/>
                </a:lnTo>
                <a:lnTo>
                  <a:pt x="6200722" y="6601330"/>
                </a:lnTo>
                <a:lnTo>
                  <a:pt x="0" y="6601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7386" y="3040554"/>
            <a:ext cx="7688624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real-time video input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gesture dataset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as mobile/web app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voice synthesis of predicted signs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2369" y="1470833"/>
            <a:ext cx="4323268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Enhancements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67484" y="6422697"/>
            <a:ext cx="2845161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  <a:spcBef>
                <a:spcPct val="0"/>
              </a:spcBef>
            </a:pPr>
            <a:r>
              <a:rPr lang="en-US" sz="3799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s://github.com/P4L4K/signLang"/>
              </a:rPr>
              <a:t>Git Hub 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DAGvZo5Je6U</dc:identifier>
  <dcterms:modified xsi:type="dcterms:W3CDTF">2011-08-01T06:04:30Z</dcterms:modified>
  <cp:revision>1</cp:revision>
  <dc:title>Signs into Speech: An AI-Powered Approach to Sign Language Recognition</dc:title>
</cp:coreProperties>
</file>