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Dosis" pitchFamily="2" charset="0"/>
      <p:regular r:id="rId22"/>
      <p:bold r:id="rId23"/>
    </p:embeddedFont>
    <p:embeddedFont>
      <p:font typeface="Dosis Light" pitchFamily="2" charset="0"/>
      <p:regular r:id="rId24"/>
      <p:bold r:id="rId25"/>
    </p:embeddedFont>
    <p:embeddedFont>
      <p:font typeface="ETML" panose="020B0604020202020204" charset="0"/>
      <p:regular r:id="rId26"/>
    </p:embeddedFont>
    <p:embeddedFont>
      <p:font typeface="Titillium Web" panose="00000500000000000000" pitchFamily="2" charset="0"/>
      <p:regular r:id="rId27"/>
      <p:bold r:id="rId28"/>
      <p:italic r:id="rId29"/>
      <p:boldItalic r:id="rId30"/>
    </p:embeddedFont>
    <p:embeddedFont>
      <p:font typeface="Titillium Web Light" panose="000004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E2C71D-3E01-4A97-BA69-CECA333CCEB1}">
  <a:tblStyle styleId="{36E2C71D-3E01-4A97-BA69-CECA333CCE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9" autoAdjust="0"/>
  </p:normalViewPr>
  <p:slideViewPr>
    <p:cSldViewPr snapToGrid="0">
      <p:cViewPr varScale="1">
        <p:scale>
          <a:sx n="181" d="100"/>
          <a:sy n="181" d="100"/>
        </p:scale>
        <p:origin x="12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Shape 38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6" name="Shape 38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Shape 39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0" name="Shape 39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Shape 39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9" name="Shape 39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7" name="Shape 39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Shape 39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4" name="Shape 39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CH" dirty="0"/>
              <a:t>ID de l’utilisateur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fr-CH" dirty="0"/>
              <a:t>Google = </a:t>
            </a:r>
            <a:r>
              <a:rPr lang="fr-CH" dirty="0" err="1"/>
              <a:t>varchar</a:t>
            </a:r>
            <a:endParaRPr lang="fr-CH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fr-CH" dirty="0"/>
              <a:t>Anonyme = UUID</a:t>
            </a:r>
          </a:p>
          <a:p>
            <a:pPr marL="571500" lvl="1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CH" dirty="0"/>
          </a:p>
          <a:p>
            <a:pPr marL="571500" lvl="1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CH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Shape 39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4" name="Shape 39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Shape 4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1" name="Shape 4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" name="Shape 40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9" name="Shape 4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Shape 40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Shape 40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6" name="Shape 40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7" name="Shape 40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7" name="Shape 4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8" name="Shape 4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Shape 38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Shape 3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Shape 38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4" name="Shape 38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Shape 38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2" name="Shape 38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Shape 38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Shape 38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Shape 39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Shape 39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Shape 39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Shape 39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Shape 39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1" name="Shape 39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</a:pPr>
            <a:r>
              <a:rPr lang="fr-CH" sz="1800" dirty="0"/>
              <a:t>Login + inscription Google</a:t>
            </a:r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</a:pPr>
            <a:r>
              <a:rPr lang="fr-CH" sz="1800" dirty="0"/>
              <a:t>Création d’événements</a:t>
            </a:r>
          </a:p>
          <a:p>
            <a:pPr marL="914400" marR="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fr-CH" sz="1800" dirty="0"/>
              <a:t>Uniquement inscrits</a:t>
            </a:r>
          </a:p>
          <a:p>
            <a:pPr marL="914400" marR="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fr-CH" sz="1800" dirty="0"/>
              <a:t>Dates multiples</a:t>
            </a:r>
          </a:p>
          <a:p>
            <a:pPr marL="914400" marR="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fr-CH" sz="1800" dirty="0"/>
              <a:t>Choix mode réponse</a:t>
            </a:r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CH" sz="1800" dirty="0"/>
              <a:t>Participation aux événements</a:t>
            </a:r>
          </a:p>
          <a:p>
            <a:pPr marL="914400" marR="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fr-CH" sz="1800" dirty="0"/>
              <a:t>Lien généré</a:t>
            </a:r>
          </a:p>
          <a:p>
            <a:pPr marL="914400" marR="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fr-CH" sz="1800" dirty="0"/>
              <a:t>Connectés et visiteurs anonymes</a:t>
            </a:r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-CH" sz="1800" dirty="0"/>
              <a:t>Intégration calendrier Google</a:t>
            </a:r>
          </a:p>
          <a:p>
            <a:pPr marL="914400" marR="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fr-CH" sz="1800" dirty="0"/>
              <a:t>Vérification à la date de l’événement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Shape 1840"/>
          <p:cNvSpPr txBox="1">
            <a:spLocks/>
          </p:cNvSpPr>
          <p:nvPr userDrawn="1"/>
        </p:nvSpPr>
        <p:spPr>
          <a:xfrm>
            <a:off x="2715662" y="4704877"/>
            <a:ext cx="133138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CH" sz="1200" b="0" i="0" u="none" strike="noStrike" dirty="0">
                <a:solidFill>
                  <a:srgbClr val="80BFB7"/>
                </a:solidFill>
                <a:effectLst/>
                <a:latin typeface="Dosis" panose="020B0604020202020204" charset="0"/>
              </a:rPr>
              <a:t>David Carvalho</a:t>
            </a:r>
            <a:endParaRPr lang="fr-CH" dirty="0"/>
          </a:p>
        </p:txBody>
      </p:sp>
      <p:sp>
        <p:nvSpPr>
          <p:cNvPr id="531" name="Shape 1840"/>
          <p:cNvSpPr txBox="1">
            <a:spLocks/>
          </p:cNvSpPr>
          <p:nvPr userDrawn="1"/>
        </p:nvSpPr>
        <p:spPr>
          <a:xfrm>
            <a:off x="585077" y="4676615"/>
            <a:ext cx="104255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CH" sz="1200" b="0" i="0" u="none" strike="noStrike" dirty="0">
                <a:solidFill>
                  <a:srgbClr val="80BFB7"/>
                </a:solidFill>
                <a:effectLst/>
                <a:latin typeface="ETML" panose="020B0603050302020204" pitchFamily="34" charset="0"/>
              </a:rPr>
              <a:t>ETML</a:t>
            </a:r>
            <a:endParaRPr lang="fr-CH" dirty="0">
              <a:latin typeface="ETML" panose="020B0603050302020204" pitchFamily="34" charset="0"/>
            </a:endParaRPr>
          </a:p>
        </p:txBody>
      </p:sp>
      <p:sp>
        <p:nvSpPr>
          <p:cNvPr id="532" name="Shape 1840"/>
          <p:cNvSpPr txBox="1">
            <a:spLocks/>
          </p:cNvSpPr>
          <p:nvPr userDrawn="1"/>
        </p:nvSpPr>
        <p:spPr>
          <a:xfrm>
            <a:off x="5135076" y="4704877"/>
            <a:ext cx="102541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B13F3D5D-9230-43CB-A2BD-37BCA3BC04D6}" type="datetime1">
              <a:rPr lang="fr-CH" sz="1200" b="0" i="0" u="none" strike="noStrike" smtClean="0">
                <a:solidFill>
                  <a:srgbClr val="80BFB7"/>
                </a:solidFill>
                <a:effectLst/>
                <a:latin typeface="Dosis" panose="020B0604020202020204" charset="0"/>
              </a:rPr>
              <a:t>08.12.2021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2"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Shape 32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6" name="Shape 1840"/>
          <p:cNvSpPr txBox="1">
            <a:spLocks/>
          </p:cNvSpPr>
          <p:nvPr userDrawn="1"/>
        </p:nvSpPr>
        <p:spPr>
          <a:xfrm>
            <a:off x="3624428" y="4718695"/>
            <a:ext cx="116903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David Carvalho</a:t>
            </a:r>
            <a:endParaRPr lang="fr-CH" dirty="0"/>
          </a:p>
        </p:txBody>
      </p:sp>
      <p:sp>
        <p:nvSpPr>
          <p:cNvPr id="7" name="Shape 1840"/>
          <p:cNvSpPr txBox="1">
            <a:spLocks/>
          </p:cNvSpPr>
          <p:nvPr userDrawn="1"/>
        </p:nvSpPr>
        <p:spPr>
          <a:xfrm>
            <a:off x="718300" y="4714050"/>
            <a:ext cx="104255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ETML" panose="020B0603050302020204" pitchFamily="34" charset="0"/>
                <a:cs typeface="Arial"/>
                <a:sym typeface="Dosis Light"/>
              </a:rPr>
              <a:t>ETML</a:t>
            </a:r>
            <a:endParaRPr lang="fr-CH" dirty="0">
              <a:solidFill>
                <a:schemeClr val="tx1"/>
              </a:solidFill>
              <a:latin typeface="ETML" panose="020B0603050302020204" pitchFamily="34" charset="0"/>
            </a:endParaRPr>
          </a:p>
        </p:txBody>
      </p:sp>
      <p:sp>
        <p:nvSpPr>
          <p:cNvPr id="8" name="Shape 1840"/>
          <p:cNvSpPr txBox="1">
            <a:spLocks/>
          </p:cNvSpPr>
          <p:nvPr userDrawn="1"/>
        </p:nvSpPr>
        <p:spPr>
          <a:xfrm>
            <a:off x="6657033" y="4714050"/>
            <a:ext cx="102541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5B865CAB-BC44-4064-A8E2-4317CAF2B8F1}" type="datetime1">
              <a:rPr kumimoji="0" lang="fr-CH" sz="1200" b="0" i="0" u="none" strike="noStrike" kern="0" cap="none" spc="0" normalizeH="0" baseline="0" noProof="0" smtClean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08.12.2021</a:t>
            </a:fld>
            <a:endParaRPr lang="fr-CH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3" name="Shape 323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4" name="Shape 3234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1" name="Shape 329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2" name="Shape 3292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Shape 3352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Shape 3353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4" name="Shape 335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5" name="Shape 335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Shape 345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6" name="Shape 345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7" name="Shape 345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Shape 350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Shape 350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7" name="Shape 350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80BFB7"/>
                </a:solidFill>
              </a:defRPr>
            </a:lvl1pPr>
            <a:lvl2pPr lvl="1" rtl="0">
              <a:buNone/>
              <a:defRPr>
                <a:solidFill>
                  <a:srgbClr val="80BFB7"/>
                </a:solidFill>
              </a:defRPr>
            </a:lvl2pPr>
            <a:lvl3pPr lvl="2" rtl="0">
              <a:buNone/>
              <a:defRPr>
                <a:solidFill>
                  <a:srgbClr val="80BFB7"/>
                </a:solidFill>
              </a:defRPr>
            </a:lvl3pPr>
            <a:lvl4pPr lvl="3" rtl="0">
              <a:buNone/>
              <a:defRPr>
                <a:solidFill>
                  <a:srgbClr val="80BFB7"/>
                </a:solidFill>
              </a:defRPr>
            </a:lvl4pPr>
            <a:lvl5pPr lvl="4" rtl="0">
              <a:buNone/>
              <a:defRPr>
                <a:solidFill>
                  <a:srgbClr val="80BFB7"/>
                </a:solidFill>
              </a:defRPr>
            </a:lvl5pPr>
            <a:lvl6pPr lvl="5" rtl="0">
              <a:buNone/>
              <a:defRPr>
                <a:solidFill>
                  <a:srgbClr val="80BFB7"/>
                </a:solidFill>
              </a:defRPr>
            </a:lvl6pPr>
            <a:lvl7pPr lvl="6" rtl="0">
              <a:buNone/>
              <a:defRPr>
                <a:solidFill>
                  <a:srgbClr val="80BFB7"/>
                </a:solidFill>
              </a:defRPr>
            </a:lvl7pPr>
            <a:lvl8pPr lvl="7" rtl="0">
              <a:buNone/>
              <a:defRPr>
                <a:solidFill>
                  <a:srgbClr val="80BFB7"/>
                </a:solidFill>
              </a:defRPr>
            </a:lvl8pPr>
            <a:lvl9pPr lvl="8" rtl="0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283" name="Shape 1840"/>
          <p:cNvSpPr txBox="1">
            <a:spLocks/>
          </p:cNvSpPr>
          <p:nvPr userDrawn="1"/>
        </p:nvSpPr>
        <p:spPr>
          <a:xfrm>
            <a:off x="3624428" y="4718695"/>
            <a:ext cx="116903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fr-CH" sz="1200" b="0" i="0" u="none" strike="noStrike" kern="0" cap="none" spc="0" normalizeH="0" baseline="0" noProof="0" dirty="0">
                <a:ln>
                  <a:noFill/>
                </a:ln>
                <a:solidFill>
                  <a:srgbClr val="80BFB7"/>
                </a:solidFill>
                <a:effectLst/>
                <a:uLnTx/>
                <a:uFillTx/>
                <a:latin typeface="Dosis" panose="020B0604020202020204" charset="0"/>
                <a:sym typeface="Dosis Light"/>
              </a:rPr>
              <a:t>David Carvalho</a:t>
            </a:r>
            <a:endParaRPr lang="fr-CH" dirty="0"/>
          </a:p>
        </p:txBody>
      </p:sp>
      <p:sp>
        <p:nvSpPr>
          <p:cNvPr id="284" name="Shape 1840"/>
          <p:cNvSpPr txBox="1">
            <a:spLocks/>
          </p:cNvSpPr>
          <p:nvPr userDrawn="1"/>
        </p:nvSpPr>
        <p:spPr>
          <a:xfrm>
            <a:off x="718300" y="4714050"/>
            <a:ext cx="104255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CH" sz="1200" b="0" i="0" u="none" strike="noStrike" dirty="0">
                <a:solidFill>
                  <a:srgbClr val="80BFB7"/>
                </a:solidFill>
                <a:effectLst/>
                <a:latin typeface="ETML" panose="020B0603050302020204" pitchFamily="34" charset="0"/>
              </a:rPr>
              <a:t>ETML</a:t>
            </a:r>
            <a:endParaRPr lang="fr-CH" dirty="0">
              <a:solidFill>
                <a:schemeClr val="tx1"/>
              </a:solidFill>
              <a:latin typeface="ETML" panose="020B0603050302020204" pitchFamily="34" charset="0"/>
            </a:endParaRPr>
          </a:p>
        </p:txBody>
      </p:sp>
      <p:sp>
        <p:nvSpPr>
          <p:cNvPr id="285" name="Shape 1840"/>
          <p:cNvSpPr txBox="1">
            <a:spLocks/>
          </p:cNvSpPr>
          <p:nvPr userDrawn="1"/>
        </p:nvSpPr>
        <p:spPr>
          <a:xfrm>
            <a:off x="6657033" y="4714050"/>
            <a:ext cx="102541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37C61A9-9D62-4B13-BB3E-B4E4E8DDBAA7}" type="datetime1">
              <a:rPr lang="fr-CH" sz="1200" b="0" i="0" u="none" strike="noStrike" smtClean="0">
                <a:solidFill>
                  <a:srgbClr val="80BFB7"/>
                </a:solidFill>
                <a:effectLst/>
                <a:latin typeface="Dosis" panose="020B0604020202020204" charset="0"/>
              </a:rPr>
              <a:t>08.12.2021</a:t>
            </a:fld>
            <a:endParaRPr lang="fr-CH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9" name="Shape 3509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10" name="Shape 3510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Shape 366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Shape 367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503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1" name="Shape 3671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2" name="Shape 367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31" name="Shape 3831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  <p:sp>
          <p:nvSpPr>
            <p:cNvPr id="3832" name="Shape 383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>
                <a:alpha val="4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0BFB7"/>
                </a:solidFill>
              </a:endParaRPr>
            </a:p>
          </p:txBody>
        </p:sp>
      </p:grpSp>
      <p:sp>
        <p:nvSpPr>
          <p:cNvPr id="3833" name="Shape 38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Shape 1840"/>
          <p:cNvSpPr txBox="1">
            <a:spLocks/>
          </p:cNvSpPr>
          <p:nvPr userDrawn="1"/>
        </p:nvSpPr>
        <p:spPr>
          <a:xfrm>
            <a:off x="2845048" y="4751927"/>
            <a:ext cx="116903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David Carvalho</a:t>
            </a:r>
            <a:endParaRPr lang="fr-CH" dirty="0"/>
          </a:p>
        </p:txBody>
      </p:sp>
      <p:sp>
        <p:nvSpPr>
          <p:cNvPr id="1044" name="Shape 1840"/>
          <p:cNvSpPr txBox="1">
            <a:spLocks/>
          </p:cNvSpPr>
          <p:nvPr userDrawn="1"/>
        </p:nvSpPr>
        <p:spPr>
          <a:xfrm>
            <a:off x="5135567" y="4775281"/>
            <a:ext cx="102541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5B865CAB-BC44-4064-A8E2-4317CAF2B8F1}" type="datetime1">
              <a:rPr kumimoji="0" lang="fr-CH" sz="1200" b="0" i="0" u="none" strike="noStrike" kern="0" cap="none" spc="0" normalizeH="0" baseline="0" noProof="0" smtClean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08.12.2021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045" name="Shape 1840"/>
          <p:cNvSpPr txBox="1">
            <a:spLocks/>
          </p:cNvSpPr>
          <p:nvPr userDrawn="1"/>
        </p:nvSpPr>
        <p:spPr>
          <a:xfrm>
            <a:off x="718300" y="4714050"/>
            <a:ext cx="104255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ETML" panose="020B0603050302020204" pitchFamily="34" charset="0"/>
                <a:cs typeface="Arial"/>
                <a:sym typeface="Dosis Light"/>
              </a:rPr>
              <a:t>ETML</a:t>
            </a:r>
            <a:endParaRPr lang="fr-CH" dirty="0">
              <a:solidFill>
                <a:schemeClr val="tx1"/>
              </a:solidFill>
              <a:latin typeface="ETML" panose="020B06030503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85" name="Shape 1840"/>
          <p:cNvSpPr txBox="1">
            <a:spLocks/>
          </p:cNvSpPr>
          <p:nvPr userDrawn="1"/>
        </p:nvSpPr>
        <p:spPr>
          <a:xfrm>
            <a:off x="3624428" y="4718695"/>
            <a:ext cx="116903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David Carvalho</a:t>
            </a:r>
            <a:endParaRPr lang="fr-CH" dirty="0"/>
          </a:p>
        </p:txBody>
      </p:sp>
      <p:sp>
        <p:nvSpPr>
          <p:cNvPr id="286" name="Shape 1840"/>
          <p:cNvSpPr txBox="1">
            <a:spLocks/>
          </p:cNvSpPr>
          <p:nvPr userDrawn="1"/>
        </p:nvSpPr>
        <p:spPr>
          <a:xfrm>
            <a:off x="718300" y="4714050"/>
            <a:ext cx="104255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ETML" panose="020B0603050302020204" pitchFamily="34" charset="0"/>
                <a:cs typeface="Arial"/>
                <a:sym typeface="Dosis Light"/>
              </a:rPr>
              <a:t>ETML</a:t>
            </a:r>
            <a:endParaRPr lang="fr-CH" dirty="0">
              <a:solidFill>
                <a:schemeClr val="tx1"/>
              </a:solidFill>
              <a:latin typeface="ETML" panose="020B0603050302020204" pitchFamily="34" charset="0"/>
            </a:endParaRPr>
          </a:p>
        </p:txBody>
      </p:sp>
      <p:sp>
        <p:nvSpPr>
          <p:cNvPr id="287" name="Shape 1840"/>
          <p:cNvSpPr txBox="1">
            <a:spLocks/>
          </p:cNvSpPr>
          <p:nvPr userDrawn="1"/>
        </p:nvSpPr>
        <p:spPr>
          <a:xfrm>
            <a:off x="6657033" y="4714050"/>
            <a:ext cx="102541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5B865CAB-BC44-4064-A8E2-4317CAF2B8F1}" type="datetime1">
              <a:rPr kumimoji="0" lang="fr-CH" sz="1200" b="0" i="0" u="none" strike="noStrike" kern="0" cap="none" spc="0" normalizeH="0" baseline="0" noProof="0" smtClean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08.12.2021</a:t>
            </a:fld>
            <a:endParaRPr lang="fr-CH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95755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295755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286" name="Shape 1840"/>
          <p:cNvSpPr txBox="1">
            <a:spLocks/>
          </p:cNvSpPr>
          <p:nvPr userDrawn="1"/>
        </p:nvSpPr>
        <p:spPr>
          <a:xfrm>
            <a:off x="3624428" y="4718695"/>
            <a:ext cx="116903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David Carvalho</a:t>
            </a:r>
            <a:endParaRPr lang="fr-CH" dirty="0"/>
          </a:p>
        </p:txBody>
      </p:sp>
      <p:sp>
        <p:nvSpPr>
          <p:cNvPr id="287" name="Shape 1840"/>
          <p:cNvSpPr txBox="1">
            <a:spLocks/>
          </p:cNvSpPr>
          <p:nvPr userDrawn="1"/>
        </p:nvSpPr>
        <p:spPr>
          <a:xfrm>
            <a:off x="718300" y="4714050"/>
            <a:ext cx="104255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ETML" panose="020B0603050302020204" pitchFamily="34" charset="0"/>
                <a:cs typeface="Arial"/>
                <a:sym typeface="Dosis Light"/>
              </a:rPr>
              <a:t>ETML</a:t>
            </a:r>
            <a:endParaRPr lang="fr-CH" dirty="0">
              <a:solidFill>
                <a:schemeClr val="tx1"/>
              </a:solidFill>
              <a:latin typeface="ETML" panose="020B0603050302020204" pitchFamily="34" charset="0"/>
            </a:endParaRPr>
          </a:p>
        </p:txBody>
      </p:sp>
      <p:sp>
        <p:nvSpPr>
          <p:cNvPr id="288" name="Shape 1840"/>
          <p:cNvSpPr txBox="1">
            <a:spLocks/>
          </p:cNvSpPr>
          <p:nvPr userDrawn="1"/>
        </p:nvSpPr>
        <p:spPr>
          <a:xfrm>
            <a:off x="6657033" y="4714050"/>
            <a:ext cx="102541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5B865CAB-BC44-4064-A8E2-4317CAF2B8F1}" type="datetime1">
              <a:rPr kumimoji="0" lang="fr-CH" sz="1200" b="0" i="0" u="none" strike="noStrike" kern="0" cap="none" spc="0" normalizeH="0" baseline="0" noProof="0" smtClean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08.12.2021</a:t>
            </a:fld>
            <a:endParaRPr lang="fr-CH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Shape 2122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296472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Shape 2123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296472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4" name="Shape 2124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296472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grpSp>
        <p:nvGrpSpPr>
          <p:cNvPr id="2125" name="Shape 21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Shape 212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Shape 218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Shape 218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Shape 224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Shape 224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Shape 234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Shape 234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Shape 239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93" name="Shape 1840"/>
          <p:cNvSpPr txBox="1">
            <a:spLocks/>
          </p:cNvSpPr>
          <p:nvPr userDrawn="1"/>
        </p:nvSpPr>
        <p:spPr>
          <a:xfrm>
            <a:off x="3624428" y="4718695"/>
            <a:ext cx="116903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David Carvalho</a:t>
            </a:r>
            <a:endParaRPr lang="fr-CH" dirty="0"/>
          </a:p>
        </p:txBody>
      </p:sp>
      <p:sp>
        <p:nvSpPr>
          <p:cNvPr id="294" name="Shape 1840"/>
          <p:cNvSpPr txBox="1">
            <a:spLocks/>
          </p:cNvSpPr>
          <p:nvPr userDrawn="1"/>
        </p:nvSpPr>
        <p:spPr>
          <a:xfrm>
            <a:off x="718300" y="4714050"/>
            <a:ext cx="104255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ETML" panose="020B0603050302020204" pitchFamily="34" charset="0"/>
                <a:cs typeface="Arial"/>
                <a:sym typeface="Dosis Light"/>
              </a:rPr>
              <a:t>ETML</a:t>
            </a:r>
            <a:endParaRPr lang="fr-CH" dirty="0">
              <a:solidFill>
                <a:schemeClr val="tx1"/>
              </a:solidFill>
              <a:latin typeface="ETML" panose="020B0603050302020204" pitchFamily="34" charset="0"/>
            </a:endParaRPr>
          </a:p>
        </p:txBody>
      </p:sp>
      <p:sp>
        <p:nvSpPr>
          <p:cNvPr id="295" name="Shape 1840"/>
          <p:cNvSpPr txBox="1">
            <a:spLocks/>
          </p:cNvSpPr>
          <p:nvPr userDrawn="1"/>
        </p:nvSpPr>
        <p:spPr>
          <a:xfrm>
            <a:off x="6657033" y="4714050"/>
            <a:ext cx="102541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5B865CAB-BC44-4064-A8E2-4317CAF2B8F1}" type="datetime1">
              <a:rPr kumimoji="0" lang="fr-CH" sz="1200" b="0" i="0" u="none" strike="noStrike" kern="0" cap="none" spc="0" normalizeH="0" baseline="0" noProof="0" smtClean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08.12.2021</a:t>
            </a:fld>
            <a:endParaRPr lang="fr-CH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81" name="Shape 1840"/>
          <p:cNvSpPr txBox="1">
            <a:spLocks/>
          </p:cNvSpPr>
          <p:nvPr userDrawn="1"/>
        </p:nvSpPr>
        <p:spPr>
          <a:xfrm>
            <a:off x="3624428" y="4718695"/>
            <a:ext cx="116903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David Carvalho</a:t>
            </a:r>
            <a:endParaRPr lang="fr-CH" dirty="0"/>
          </a:p>
        </p:txBody>
      </p:sp>
      <p:sp>
        <p:nvSpPr>
          <p:cNvPr id="282" name="Shape 1840"/>
          <p:cNvSpPr txBox="1">
            <a:spLocks/>
          </p:cNvSpPr>
          <p:nvPr userDrawn="1"/>
        </p:nvSpPr>
        <p:spPr>
          <a:xfrm>
            <a:off x="718300" y="4714050"/>
            <a:ext cx="104255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ETML" panose="020B0603050302020204" pitchFamily="34" charset="0"/>
                <a:cs typeface="Arial"/>
                <a:sym typeface="Dosis Light"/>
              </a:rPr>
              <a:t>ETML</a:t>
            </a:r>
            <a:endParaRPr lang="fr-CH" dirty="0">
              <a:solidFill>
                <a:schemeClr val="tx1"/>
              </a:solidFill>
              <a:latin typeface="ETML" panose="020B0603050302020204" pitchFamily="34" charset="0"/>
            </a:endParaRPr>
          </a:p>
        </p:txBody>
      </p:sp>
      <p:sp>
        <p:nvSpPr>
          <p:cNvPr id="283" name="Shape 1840"/>
          <p:cNvSpPr txBox="1">
            <a:spLocks/>
          </p:cNvSpPr>
          <p:nvPr userDrawn="1"/>
        </p:nvSpPr>
        <p:spPr>
          <a:xfrm>
            <a:off x="6657033" y="4714050"/>
            <a:ext cx="102541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5B865CAB-BC44-4064-A8E2-4317CAF2B8F1}" type="datetime1">
              <a:rPr kumimoji="0" lang="fr-CH" sz="1200" b="0" i="0" u="none" strike="noStrike" kern="0" cap="none" spc="0" normalizeH="0" baseline="0" noProof="0" smtClean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08.12.2021</a:t>
            </a:fld>
            <a:endParaRPr lang="fr-CH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Shape 267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Shape 268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Shape 273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Shape 273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Shape 280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Shape 280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Shape 290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Shape 290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Shape 29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81" name="Shape 1840"/>
          <p:cNvSpPr txBox="1">
            <a:spLocks/>
          </p:cNvSpPr>
          <p:nvPr userDrawn="1"/>
        </p:nvSpPr>
        <p:spPr>
          <a:xfrm>
            <a:off x="3624428" y="4718695"/>
            <a:ext cx="116903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David Carvalho</a:t>
            </a:r>
            <a:endParaRPr lang="fr-CH" dirty="0"/>
          </a:p>
        </p:txBody>
      </p:sp>
      <p:sp>
        <p:nvSpPr>
          <p:cNvPr id="282" name="Shape 1840"/>
          <p:cNvSpPr txBox="1">
            <a:spLocks/>
          </p:cNvSpPr>
          <p:nvPr userDrawn="1"/>
        </p:nvSpPr>
        <p:spPr>
          <a:xfrm>
            <a:off x="718300" y="4714050"/>
            <a:ext cx="104255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ETML" panose="020B0603050302020204" pitchFamily="34" charset="0"/>
                <a:cs typeface="Arial"/>
                <a:sym typeface="Dosis Light"/>
              </a:rPr>
              <a:t>ETML</a:t>
            </a:r>
            <a:endParaRPr lang="fr-CH" dirty="0">
              <a:solidFill>
                <a:schemeClr val="tx1"/>
              </a:solidFill>
              <a:latin typeface="ETML" panose="020B0603050302020204" pitchFamily="34" charset="0"/>
            </a:endParaRPr>
          </a:p>
        </p:txBody>
      </p:sp>
      <p:sp>
        <p:nvSpPr>
          <p:cNvPr id="283" name="Shape 1840"/>
          <p:cNvSpPr txBox="1">
            <a:spLocks/>
          </p:cNvSpPr>
          <p:nvPr userDrawn="1"/>
        </p:nvSpPr>
        <p:spPr>
          <a:xfrm>
            <a:off x="6657033" y="4714050"/>
            <a:ext cx="102541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5B865CAB-BC44-4064-A8E2-4317CAF2B8F1}" type="datetime1">
              <a:rPr kumimoji="0" lang="fr-CH" sz="1200" b="0" i="0" u="none" strike="noStrike" kern="0" cap="none" spc="0" normalizeH="0" baseline="0" noProof="0" smtClean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08.12.2021</a:t>
            </a:fld>
            <a:endParaRPr lang="fr-CH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80" name="Shape 1840"/>
          <p:cNvSpPr txBox="1">
            <a:spLocks/>
          </p:cNvSpPr>
          <p:nvPr userDrawn="1"/>
        </p:nvSpPr>
        <p:spPr>
          <a:xfrm>
            <a:off x="3624428" y="4718695"/>
            <a:ext cx="116903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David Carvalho</a:t>
            </a:r>
            <a:endParaRPr lang="fr-CH" dirty="0"/>
          </a:p>
        </p:txBody>
      </p:sp>
      <p:sp>
        <p:nvSpPr>
          <p:cNvPr id="281" name="Shape 1840"/>
          <p:cNvSpPr txBox="1">
            <a:spLocks/>
          </p:cNvSpPr>
          <p:nvPr userDrawn="1"/>
        </p:nvSpPr>
        <p:spPr>
          <a:xfrm>
            <a:off x="718300" y="4714050"/>
            <a:ext cx="104255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ETML" panose="020B0603050302020204" pitchFamily="34" charset="0"/>
                <a:cs typeface="Arial"/>
                <a:sym typeface="Dosis Light"/>
              </a:rPr>
              <a:t>ETML</a:t>
            </a:r>
            <a:endParaRPr lang="fr-CH" dirty="0">
              <a:solidFill>
                <a:schemeClr val="tx1"/>
              </a:solidFill>
              <a:latin typeface="ETML" panose="020B0603050302020204" pitchFamily="34" charset="0"/>
            </a:endParaRPr>
          </a:p>
        </p:txBody>
      </p:sp>
      <p:sp>
        <p:nvSpPr>
          <p:cNvPr id="282" name="Shape 1840"/>
          <p:cNvSpPr txBox="1">
            <a:spLocks/>
          </p:cNvSpPr>
          <p:nvPr userDrawn="1"/>
        </p:nvSpPr>
        <p:spPr>
          <a:xfrm>
            <a:off x="6657033" y="4714050"/>
            <a:ext cx="102541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5B865CAB-BC44-4064-A8E2-4317CAF2B8F1}" type="datetime1">
              <a:rPr kumimoji="0" lang="fr-CH" sz="1200" b="0" i="0" u="none" strike="noStrike" kern="0" cap="none" spc="0" normalizeH="0" baseline="0" noProof="0" smtClean="0">
                <a:ln>
                  <a:noFill/>
                </a:ln>
                <a:solidFill>
                  <a:srgbClr val="0B87A1"/>
                </a:solidFill>
                <a:effectLst/>
                <a:uLnTx/>
                <a:uFillTx/>
                <a:latin typeface="Dosis Light"/>
                <a:sym typeface="Dosis Light"/>
              </a:rPr>
              <a:t>08.12.2021</a:t>
            </a:fld>
            <a:endParaRPr lang="fr-CH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504100" cy="20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Planix</a:t>
            </a:r>
            <a:endParaRPr dirty="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rgbClr val="FFFFFF"/>
              </a:solidFill>
            </a:endParaRPr>
          </a:p>
          <a:p>
            <a:pPr lvl="0"/>
            <a:r>
              <a:rPr lang="fr-CH" sz="2400" dirty="0">
                <a:latin typeface="Dosis" panose="020B0604020202020204" charset="0"/>
              </a:rPr>
              <a:t>Plateforme de planification d’événements</a:t>
            </a:r>
            <a:endParaRPr sz="2400" dirty="0">
              <a:solidFill>
                <a:srgbClr val="FFFFFF"/>
              </a:solidFill>
            </a:endParaRPr>
          </a:p>
        </p:txBody>
      </p:sp>
      <p:graphicFrame>
        <p:nvGraphicFramePr>
          <p:cNvPr id="3842" name="Shape 3842"/>
          <p:cNvGraphicFramePr/>
          <p:nvPr>
            <p:extLst>
              <p:ext uri="{D42A27DB-BD31-4B8C-83A1-F6EECF244321}">
                <p14:modId xmlns:p14="http://schemas.microsoft.com/office/powerpoint/2010/main" val="4013358760"/>
              </p:ext>
            </p:extLst>
          </p:nvPr>
        </p:nvGraphicFramePr>
        <p:xfrm>
          <a:off x="762000" y="2868300"/>
          <a:ext cx="4050375" cy="1617500"/>
        </p:xfrm>
        <a:graphic>
          <a:graphicData uri="http://schemas.openxmlformats.org/drawingml/2006/table">
            <a:tbl>
              <a:tblPr>
                <a:noFill/>
                <a:tableStyleId>{36E2C71D-3E01-4A97-BA69-CECA333CCEB1}</a:tableStyleId>
              </a:tblPr>
              <a:tblGrid>
                <a:gridCol w="87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5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Chef de projet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: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Expert 1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: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Expert 2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: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5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Période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: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Du lundi 7 mai au jeudi 7 juin à 15h45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But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: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Plateforme web de planification d’événements</a:t>
                      </a:r>
                      <a:endParaRPr sz="9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Shape 3932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connexion et inscription</a:t>
            </a:r>
            <a:endParaRPr/>
          </a:p>
        </p:txBody>
      </p:sp>
      <p:sp>
        <p:nvSpPr>
          <p:cNvPr id="3933" name="Shape 39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34" name="Shape 3934"/>
          <p:cNvSpPr txBox="1">
            <a:spLocks noGrp="1"/>
          </p:cNvSpPr>
          <p:nvPr>
            <p:ph type="body" idx="1"/>
          </p:nvPr>
        </p:nvSpPr>
        <p:spPr>
          <a:xfrm>
            <a:off x="820550" y="1646225"/>
            <a:ext cx="2075400" cy="502800"/>
          </a:xfrm>
          <a:prstGeom prst="rect">
            <a:avLst/>
          </a:prstGeom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Utilisation du bouton Google</a:t>
            </a:r>
            <a:endParaRPr sz="1200"/>
          </a:p>
        </p:txBody>
      </p:sp>
      <p:sp>
        <p:nvSpPr>
          <p:cNvPr id="3935" name="Shape 3935"/>
          <p:cNvSpPr txBox="1">
            <a:spLocks noGrp="1"/>
          </p:cNvSpPr>
          <p:nvPr>
            <p:ph type="body" idx="1"/>
          </p:nvPr>
        </p:nvSpPr>
        <p:spPr>
          <a:xfrm>
            <a:off x="5759650" y="1621500"/>
            <a:ext cx="17568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Choix du compte Google</a:t>
            </a:r>
            <a:endParaRPr sz="1200"/>
          </a:p>
        </p:txBody>
      </p:sp>
      <p:sp>
        <p:nvSpPr>
          <p:cNvPr id="3936" name="Shape 3936"/>
          <p:cNvSpPr txBox="1">
            <a:spLocks noGrp="1"/>
          </p:cNvSpPr>
          <p:nvPr>
            <p:ph type="body" idx="1"/>
          </p:nvPr>
        </p:nvSpPr>
        <p:spPr>
          <a:xfrm>
            <a:off x="5582350" y="2782700"/>
            <a:ext cx="2111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Consentement accès données</a:t>
            </a:r>
            <a:endParaRPr sz="1200"/>
          </a:p>
        </p:txBody>
      </p:sp>
      <p:sp>
        <p:nvSpPr>
          <p:cNvPr id="3937" name="Shape 3937"/>
          <p:cNvSpPr txBox="1">
            <a:spLocks noGrp="1"/>
          </p:cNvSpPr>
          <p:nvPr>
            <p:ph type="body" idx="1"/>
          </p:nvPr>
        </p:nvSpPr>
        <p:spPr>
          <a:xfrm>
            <a:off x="5489200" y="3999825"/>
            <a:ext cx="2297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Récupération “authcode” Google et POST à /user/oauth/google</a:t>
            </a:r>
            <a:endParaRPr sz="1200"/>
          </a:p>
        </p:txBody>
      </p:sp>
      <p:sp>
        <p:nvSpPr>
          <p:cNvPr id="3938" name="Shape 3938"/>
          <p:cNvSpPr txBox="1">
            <a:spLocks noGrp="1"/>
          </p:cNvSpPr>
          <p:nvPr>
            <p:ph type="body" idx="1"/>
          </p:nvPr>
        </p:nvSpPr>
        <p:spPr>
          <a:xfrm>
            <a:off x="820550" y="3999825"/>
            <a:ext cx="2075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Extraction “access_token” et “refresh_token”</a:t>
            </a:r>
            <a:endParaRPr sz="1200"/>
          </a:p>
        </p:txBody>
      </p:sp>
      <p:sp>
        <p:nvSpPr>
          <p:cNvPr id="3939" name="Shape 3939"/>
          <p:cNvSpPr txBox="1">
            <a:spLocks noGrp="1"/>
          </p:cNvSpPr>
          <p:nvPr>
            <p:ph type="body" idx="1"/>
          </p:nvPr>
        </p:nvSpPr>
        <p:spPr>
          <a:xfrm>
            <a:off x="820550" y="2823025"/>
            <a:ext cx="2075400" cy="5028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Obtient l’id Google à l’aide des tokens.</a:t>
            </a:r>
            <a:endParaRPr sz="1200"/>
          </a:p>
        </p:txBody>
      </p:sp>
      <p:cxnSp>
        <p:nvCxnSpPr>
          <p:cNvPr id="3940" name="Shape 3940"/>
          <p:cNvCxnSpPr/>
          <p:nvPr/>
        </p:nvCxnSpPr>
        <p:spPr>
          <a:xfrm rot="10800000" flipH="1">
            <a:off x="3814275" y="1895825"/>
            <a:ext cx="8979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1" name="Shape 3941"/>
          <p:cNvCxnSpPr/>
          <p:nvPr/>
        </p:nvCxnSpPr>
        <p:spPr>
          <a:xfrm>
            <a:off x="6637738" y="2149013"/>
            <a:ext cx="600" cy="66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2" name="Shape 3942"/>
          <p:cNvCxnSpPr/>
          <p:nvPr/>
        </p:nvCxnSpPr>
        <p:spPr>
          <a:xfrm>
            <a:off x="6637738" y="3285500"/>
            <a:ext cx="600" cy="66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3" name="Shape 3943"/>
          <p:cNvCxnSpPr/>
          <p:nvPr/>
        </p:nvCxnSpPr>
        <p:spPr>
          <a:xfrm rot="10800000">
            <a:off x="3711375" y="4246275"/>
            <a:ext cx="962400" cy="9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4" name="Shape 3944"/>
          <p:cNvCxnSpPr/>
          <p:nvPr/>
        </p:nvCxnSpPr>
        <p:spPr>
          <a:xfrm rot="10800000">
            <a:off x="1856900" y="3355175"/>
            <a:ext cx="2700" cy="61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Shape 3951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connexion et inscription</a:t>
            </a:r>
            <a:endParaRPr/>
          </a:p>
        </p:txBody>
      </p:sp>
      <p:sp>
        <p:nvSpPr>
          <p:cNvPr id="3952" name="Shape 395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53" name="Shape 3953"/>
          <p:cNvSpPr txBox="1">
            <a:spLocks noGrp="1"/>
          </p:cNvSpPr>
          <p:nvPr>
            <p:ph type="body" idx="1"/>
          </p:nvPr>
        </p:nvSpPr>
        <p:spPr>
          <a:xfrm>
            <a:off x="721300" y="1596775"/>
            <a:ext cx="2662800" cy="502800"/>
          </a:xfrm>
          <a:prstGeom prst="rect">
            <a:avLst/>
          </a:prstGeom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Obtient l’id Google à l’aide des tokens.</a:t>
            </a:r>
            <a:endParaRPr sz="1200"/>
          </a:p>
        </p:txBody>
      </p:sp>
      <p:sp>
        <p:nvSpPr>
          <p:cNvPr id="3954" name="Shape 3954"/>
          <p:cNvSpPr txBox="1">
            <a:spLocks noGrp="1"/>
          </p:cNvSpPr>
          <p:nvPr>
            <p:ph type="body" idx="1"/>
          </p:nvPr>
        </p:nvSpPr>
        <p:spPr>
          <a:xfrm>
            <a:off x="1171000" y="2640800"/>
            <a:ext cx="1769400" cy="3360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 l’id Google existe déjà</a:t>
            </a:r>
            <a:endParaRPr sz="1200"/>
          </a:p>
        </p:txBody>
      </p:sp>
      <p:sp>
        <p:nvSpPr>
          <p:cNvPr id="3955" name="Shape 3955"/>
          <p:cNvSpPr txBox="1">
            <a:spLocks noGrp="1"/>
          </p:cNvSpPr>
          <p:nvPr>
            <p:ph type="body" idx="1"/>
          </p:nvPr>
        </p:nvSpPr>
        <p:spPr>
          <a:xfrm>
            <a:off x="3945988" y="1684925"/>
            <a:ext cx="1769400" cy="3936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 l’id Google n’existe pas</a:t>
            </a:r>
            <a:endParaRPr sz="1200"/>
          </a:p>
        </p:txBody>
      </p:sp>
      <p:sp>
        <p:nvSpPr>
          <p:cNvPr id="3956" name="Shape 3956"/>
          <p:cNvSpPr txBox="1">
            <a:spLocks noGrp="1"/>
          </p:cNvSpPr>
          <p:nvPr>
            <p:ph type="body" idx="1"/>
          </p:nvPr>
        </p:nvSpPr>
        <p:spPr>
          <a:xfrm>
            <a:off x="6277275" y="1841175"/>
            <a:ext cx="1267800" cy="7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Crée utilisateur vide avec son id Google et adresse Gmail</a:t>
            </a:r>
            <a:endParaRPr sz="1200"/>
          </a:p>
        </p:txBody>
      </p:sp>
      <p:sp>
        <p:nvSpPr>
          <p:cNvPr id="3957" name="Shape 3957"/>
          <p:cNvSpPr txBox="1">
            <a:spLocks noGrp="1"/>
          </p:cNvSpPr>
          <p:nvPr>
            <p:ph type="body" idx="1"/>
          </p:nvPr>
        </p:nvSpPr>
        <p:spPr>
          <a:xfrm>
            <a:off x="721300" y="3484500"/>
            <a:ext cx="2662800" cy="1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Réponse HTTP avec token JWT (exp 7j)</a:t>
            </a:r>
            <a:endParaRPr sz="1200" dirty="0"/>
          </a:p>
        </p:txBody>
      </p:sp>
      <p:sp>
        <p:nvSpPr>
          <p:cNvPr id="3958" name="Shape 3958"/>
          <p:cNvSpPr txBox="1">
            <a:spLocks noGrp="1"/>
          </p:cNvSpPr>
          <p:nvPr>
            <p:ph type="body" idx="1"/>
          </p:nvPr>
        </p:nvSpPr>
        <p:spPr>
          <a:xfrm>
            <a:off x="820150" y="4238700"/>
            <a:ext cx="2625600" cy="2352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Stocke le token JWT puis connexion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959" name="Shape 3959"/>
          <p:cNvCxnSpPr/>
          <p:nvPr/>
        </p:nvCxnSpPr>
        <p:spPr>
          <a:xfrm rot="10800000" flipH="1">
            <a:off x="5833575" y="1878125"/>
            <a:ext cx="338700" cy="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0" name="Shape 3960"/>
          <p:cNvSpPr txBox="1">
            <a:spLocks noGrp="1"/>
          </p:cNvSpPr>
          <p:nvPr>
            <p:ph type="body" idx="1"/>
          </p:nvPr>
        </p:nvSpPr>
        <p:spPr>
          <a:xfrm>
            <a:off x="3860650" y="2420500"/>
            <a:ext cx="19401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Réponse HTTP avec token JWT (exp 10m)</a:t>
            </a:r>
            <a:endParaRPr sz="1200"/>
          </a:p>
        </p:txBody>
      </p:sp>
      <p:sp>
        <p:nvSpPr>
          <p:cNvPr id="3961" name="Shape 3961"/>
          <p:cNvSpPr txBox="1">
            <a:spLocks noGrp="1"/>
          </p:cNvSpPr>
          <p:nvPr>
            <p:ph type="body" idx="1"/>
          </p:nvPr>
        </p:nvSpPr>
        <p:spPr>
          <a:xfrm>
            <a:off x="3730750" y="3464650"/>
            <a:ext cx="2199900" cy="2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 inscription à /user/sign_up</a:t>
            </a:r>
            <a:endParaRPr sz="1200"/>
          </a:p>
        </p:txBody>
      </p:sp>
      <p:sp>
        <p:nvSpPr>
          <p:cNvPr id="3962" name="Shape 3962"/>
          <p:cNvSpPr txBox="1">
            <a:spLocks noGrp="1"/>
          </p:cNvSpPr>
          <p:nvPr>
            <p:ph type="body" idx="1"/>
          </p:nvPr>
        </p:nvSpPr>
        <p:spPr>
          <a:xfrm>
            <a:off x="6172275" y="3433875"/>
            <a:ext cx="2043000" cy="2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Màj informations utilisateur</a:t>
            </a:r>
            <a:endParaRPr sz="1200"/>
          </a:p>
        </p:txBody>
      </p:sp>
      <p:cxnSp>
        <p:nvCxnSpPr>
          <p:cNvPr id="3963" name="Shape 3963"/>
          <p:cNvCxnSpPr/>
          <p:nvPr/>
        </p:nvCxnSpPr>
        <p:spPr>
          <a:xfrm rot="10800000">
            <a:off x="5822475" y="2656900"/>
            <a:ext cx="360900" cy="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4" name="Shape 3964"/>
          <p:cNvCxnSpPr/>
          <p:nvPr/>
        </p:nvCxnSpPr>
        <p:spPr>
          <a:xfrm>
            <a:off x="2050900" y="2997325"/>
            <a:ext cx="3600" cy="35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5" name="Shape 3965"/>
          <p:cNvCxnSpPr/>
          <p:nvPr/>
        </p:nvCxnSpPr>
        <p:spPr>
          <a:xfrm>
            <a:off x="2050900" y="3751488"/>
            <a:ext cx="3600" cy="35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6" name="Shape 3966"/>
          <p:cNvCxnSpPr/>
          <p:nvPr/>
        </p:nvCxnSpPr>
        <p:spPr>
          <a:xfrm>
            <a:off x="2050900" y="2260575"/>
            <a:ext cx="3600" cy="35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7" name="Shape 3967"/>
          <p:cNvCxnSpPr/>
          <p:nvPr/>
        </p:nvCxnSpPr>
        <p:spPr>
          <a:xfrm rot="10800000" flipH="1">
            <a:off x="3529213" y="1878125"/>
            <a:ext cx="338700" cy="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8" name="Shape 3968"/>
          <p:cNvSpPr txBox="1">
            <a:spLocks noGrp="1"/>
          </p:cNvSpPr>
          <p:nvPr>
            <p:ph type="body" idx="1"/>
          </p:nvPr>
        </p:nvSpPr>
        <p:spPr>
          <a:xfrm>
            <a:off x="5754975" y="4241200"/>
            <a:ext cx="23124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Réponse HTTP avec token JWT (exp 7j)</a:t>
            </a:r>
            <a:endParaRPr sz="1200"/>
          </a:p>
        </p:txBody>
      </p:sp>
      <p:cxnSp>
        <p:nvCxnSpPr>
          <p:cNvPr id="3969" name="Shape 3969"/>
          <p:cNvCxnSpPr/>
          <p:nvPr/>
        </p:nvCxnSpPr>
        <p:spPr>
          <a:xfrm>
            <a:off x="6909375" y="3751500"/>
            <a:ext cx="3600" cy="35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0" name="Shape 3970"/>
          <p:cNvCxnSpPr/>
          <p:nvPr/>
        </p:nvCxnSpPr>
        <p:spPr>
          <a:xfrm rot="10800000">
            <a:off x="4205500" y="4353300"/>
            <a:ext cx="12504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1" name="Shape 3971"/>
          <p:cNvCxnSpPr/>
          <p:nvPr/>
        </p:nvCxnSpPr>
        <p:spPr>
          <a:xfrm rot="10800000" flipH="1">
            <a:off x="5833575" y="3572488"/>
            <a:ext cx="338700" cy="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2" name="Shape 3972"/>
          <p:cNvCxnSpPr/>
          <p:nvPr/>
        </p:nvCxnSpPr>
        <p:spPr>
          <a:xfrm>
            <a:off x="4828900" y="3011050"/>
            <a:ext cx="3600" cy="35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Shape 3979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Problèmes rencontrés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Shape 3986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Problèmes rencontrés</a:t>
            </a:r>
            <a:endParaRPr/>
          </a:p>
        </p:txBody>
      </p:sp>
      <p:sp>
        <p:nvSpPr>
          <p:cNvPr id="3987" name="Shape 3987"/>
          <p:cNvSpPr txBox="1">
            <a:spLocks noGrp="1"/>
          </p:cNvSpPr>
          <p:nvPr>
            <p:ph type="body" idx="1"/>
          </p:nvPr>
        </p:nvSpPr>
        <p:spPr>
          <a:xfrm>
            <a:off x="718300" y="1558500"/>
            <a:ext cx="3242400" cy="2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Base de données</a:t>
            </a:r>
            <a:endParaRPr dirty="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Dates et heures d’un événement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ID de l’utilisateur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Anon = champs NULL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Mot de passe</a:t>
            </a:r>
            <a:endParaRPr dirty="0"/>
          </a:p>
        </p:txBody>
      </p:sp>
      <p:sp>
        <p:nvSpPr>
          <p:cNvPr id="3988" name="Shape 3988"/>
          <p:cNvSpPr txBox="1">
            <a:spLocks noGrp="1"/>
          </p:cNvSpPr>
          <p:nvPr>
            <p:ph type="body" idx="2"/>
          </p:nvPr>
        </p:nvSpPr>
        <p:spPr>
          <a:xfrm>
            <a:off x="4237000" y="1558500"/>
            <a:ext cx="3242400" cy="25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Événements</a:t>
            </a:r>
            <a:endParaRPr dirty="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Type de réponse et discrétion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Lien pour l’événement (UUID)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Stockage du token</a:t>
            </a:r>
            <a:endParaRPr dirty="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sessionManager =&gt; localManager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9" name="Shape 398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Shape 399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14</a:t>
            </a:fld>
            <a:endParaRPr>
              <a:solidFill>
                <a:srgbClr val="80BFB7"/>
              </a:solidFill>
            </a:endParaRPr>
          </a:p>
        </p:txBody>
      </p:sp>
      <p:pic>
        <p:nvPicPr>
          <p:cNvPr id="3997" name="Shape 39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753163"/>
            <a:ext cx="7493325" cy="36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8" name="Shape 3998"/>
          <p:cNvSpPr txBox="1">
            <a:spLocks noGrp="1"/>
          </p:cNvSpPr>
          <p:nvPr>
            <p:ph type="sldNum" idx="12"/>
          </p:nvPr>
        </p:nvSpPr>
        <p:spPr>
          <a:xfrm>
            <a:off x="6698025" y="4720200"/>
            <a:ext cx="103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Carvalho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Shape 400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04" name="Shape 4004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Bilan et auto-évaluation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Shape 4011"/>
          <p:cNvSpPr txBox="1">
            <a:spLocks noGrp="1"/>
          </p:cNvSpPr>
          <p:nvPr>
            <p:ph type="title" idx="4294967295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 planification</a:t>
            </a:r>
            <a:endParaRPr/>
          </a:p>
        </p:txBody>
      </p:sp>
      <p:sp>
        <p:nvSpPr>
          <p:cNvPr id="4012" name="Shape 40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013" name="Shape 4013"/>
          <p:cNvPicPr preferRelativeResize="0"/>
          <p:nvPr/>
        </p:nvPicPr>
        <p:blipFill rotWithShape="1">
          <a:blip r:embed="rId3">
            <a:alphaModFix/>
          </a:blip>
          <a:srcRect l="1401" t="690" r="558" b="680"/>
          <a:stretch/>
        </p:blipFill>
        <p:spPr>
          <a:xfrm>
            <a:off x="553175" y="827375"/>
            <a:ext cx="8037625" cy="3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4" name="Shape 4014"/>
          <p:cNvSpPr txBox="1">
            <a:spLocks noGrp="1"/>
          </p:cNvSpPr>
          <p:nvPr>
            <p:ph type="body" idx="4294967295"/>
          </p:nvPr>
        </p:nvSpPr>
        <p:spPr>
          <a:xfrm>
            <a:off x="6579704" y="766250"/>
            <a:ext cx="1543879" cy="131434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  <a:p>
            <a:pPr marL="165100" indent="0">
              <a:spcBef>
                <a:spcPts val="0"/>
              </a:spcBef>
              <a:buSzPts val="1000"/>
              <a:buNone/>
            </a:pPr>
            <a:r>
              <a:rPr lang="fr-CH" sz="1000" dirty="0"/>
              <a:t>Le </a:t>
            </a:r>
            <a:r>
              <a:rPr lang="fr-CH" sz="1000" dirty="0" err="1"/>
              <a:t>backend</a:t>
            </a:r>
            <a:endParaRPr lang="fr-CH" sz="1000" dirty="0"/>
          </a:p>
          <a:p>
            <a:pPr marL="622300" lvl="1" indent="0">
              <a:buSzPts val="1000"/>
              <a:buNone/>
            </a:pPr>
            <a:r>
              <a:rPr lang="fr-CH" sz="1000" dirty="0"/>
              <a:t>5 heures –</a:t>
            </a:r>
          </a:p>
          <a:p>
            <a:pPr marL="165100" indent="0">
              <a:spcBef>
                <a:spcPts val="0"/>
              </a:spcBef>
              <a:buSzPts val="1000"/>
              <a:buNone/>
            </a:pPr>
            <a:r>
              <a:rPr lang="en" sz="1000" dirty="0"/>
              <a:t>Le frontend</a:t>
            </a:r>
            <a:endParaRPr sz="1000" dirty="0"/>
          </a:p>
          <a:p>
            <a:pPr marL="622300" lvl="1" indent="0">
              <a:buSzPts val="1000"/>
              <a:buNone/>
            </a:pPr>
            <a:r>
              <a:rPr lang="en" sz="1000" dirty="0"/>
              <a:t>2 heures –</a:t>
            </a:r>
          </a:p>
          <a:p>
            <a:pPr marL="165100" indent="0">
              <a:spcBef>
                <a:spcPts val="0"/>
              </a:spcBef>
              <a:buSzPts val="1000"/>
              <a:buNone/>
            </a:pPr>
            <a:r>
              <a:rPr lang="en" sz="1000" dirty="0"/>
              <a:t>Le rapport</a:t>
            </a:r>
          </a:p>
          <a:p>
            <a:pPr marL="622300" lvl="1" indent="0">
              <a:buSzPts val="1000"/>
              <a:buNone/>
            </a:pPr>
            <a:r>
              <a:rPr lang="en" sz="1000" dirty="0"/>
              <a:t>6 heures +</a:t>
            </a:r>
            <a:endParaRPr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Shape 40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022" name="Shape 4022"/>
          <p:cNvSpPr txBox="1">
            <a:spLocks noGrp="1"/>
          </p:cNvSpPr>
          <p:nvPr>
            <p:ph type="title"/>
          </p:nvPr>
        </p:nvSpPr>
        <p:spPr>
          <a:xfrm>
            <a:off x="870700" y="2188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 fonctionnalités</a:t>
            </a:r>
            <a:endParaRPr/>
          </a:p>
        </p:txBody>
      </p:sp>
      <p:sp>
        <p:nvSpPr>
          <p:cNvPr id="6" name="Shape 4031"/>
          <p:cNvSpPr/>
          <p:nvPr/>
        </p:nvSpPr>
        <p:spPr>
          <a:xfrm>
            <a:off x="3184750" y="161968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80BFB7"/>
              </a:buClr>
              <a:buSzPts val="2400"/>
            </a:pPr>
            <a:r>
              <a:rPr lang="fr-CH" sz="4400" dirty="0">
                <a:solidFill>
                  <a:srgbClr val="80BFB7"/>
                </a:solidFill>
                <a:latin typeface="Titillium Web Light"/>
                <a:sym typeface="Titillium Web Light"/>
              </a:rPr>
              <a:t>100%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84819" y="1542583"/>
            <a:ext cx="109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D3EBD5"/>
              </a:buClr>
              <a:buSzPts val="2400"/>
            </a:pPr>
            <a:r>
              <a:rPr lang="fr-CH" sz="1200" dirty="0">
                <a:solidFill>
                  <a:srgbClr val="003B55"/>
                </a:solidFill>
                <a:latin typeface="Titillium Web Light"/>
                <a:sym typeface="Titillium Web Light"/>
              </a:rPr>
              <a:t>Page d’accueil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737263" y="3513584"/>
            <a:ext cx="161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D3EBD5"/>
              </a:buClr>
              <a:buSzPts val="2400"/>
            </a:pPr>
            <a:r>
              <a:rPr lang="fr-CH" sz="1200" dirty="0">
                <a:solidFill>
                  <a:srgbClr val="003B55"/>
                </a:solidFill>
                <a:latin typeface="Titillium Web Light"/>
                <a:sym typeface="Titillium Web Light"/>
              </a:rPr>
              <a:t>Créer un compte avec Google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058434" y="3460446"/>
            <a:ext cx="196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D3EBD5"/>
              </a:buClr>
              <a:buSzPts val="2400"/>
            </a:pPr>
            <a:r>
              <a:rPr lang="fr-CH" sz="1200" dirty="0">
                <a:solidFill>
                  <a:srgbClr val="003B55"/>
                </a:solidFill>
                <a:latin typeface="Titillium Web Light"/>
                <a:sym typeface="Titillium Web Light"/>
              </a:rPr>
              <a:t>Créer événement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316252" y="1450251"/>
            <a:ext cx="115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D3EBD5"/>
              </a:buClr>
              <a:buSzPts val="2400"/>
            </a:pPr>
            <a:r>
              <a:rPr lang="fr-CH" sz="1200" dirty="0">
                <a:solidFill>
                  <a:srgbClr val="003B55"/>
                </a:solidFill>
                <a:latin typeface="Titillium Web Light"/>
                <a:sym typeface="Titillium Web Light"/>
              </a:rPr>
              <a:t>Participer aux événements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444066" y="3975249"/>
            <a:ext cx="161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D3EBD5"/>
              </a:buClr>
              <a:buSzPts val="2400"/>
            </a:pPr>
            <a:r>
              <a:rPr lang="fr-CH" sz="1200" dirty="0">
                <a:solidFill>
                  <a:srgbClr val="003B55"/>
                </a:solidFill>
                <a:latin typeface="Titillium Web Light"/>
                <a:sym typeface="Titillium Web Light"/>
              </a:rPr>
              <a:t>Se connecter avec Google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316252" y="2455349"/>
            <a:ext cx="196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D3EBD5"/>
              </a:buClr>
              <a:buSzPts val="2400"/>
            </a:pPr>
            <a:r>
              <a:rPr lang="fr-CH" sz="1200" dirty="0">
                <a:solidFill>
                  <a:srgbClr val="003B55"/>
                </a:solidFill>
                <a:latin typeface="Titillium Web Light"/>
                <a:sym typeface="Titillium Web Light"/>
              </a:rPr>
              <a:t>Intégration calendrier Google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218631" y="2455349"/>
            <a:ext cx="179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D3EBD5"/>
              </a:buClr>
              <a:buSzPts val="2400"/>
            </a:pPr>
            <a:r>
              <a:rPr lang="fr-CH" sz="1200" dirty="0">
                <a:solidFill>
                  <a:srgbClr val="003B55"/>
                </a:solidFill>
                <a:latin typeface="Titillium Web Light"/>
                <a:sym typeface="Titillium Web Light"/>
              </a:rPr>
              <a:t>Aperçu des participations et événements créés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496717" y="988586"/>
            <a:ext cx="150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D3EBD5"/>
              </a:buClr>
              <a:buSzPts val="2400"/>
            </a:pPr>
            <a:r>
              <a:rPr lang="fr-CH" sz="1200" dirty="0">
                <a:solidFill>
                  <a:srgbClr val="003B55"/>
                </a:solidFill>
                <a:latin typeface="Titillium Web Light"/>
                <a:sym typeface="Titillium Web Light"/>
              </a:rPr>
              <a:t>Manuel d’utilisation et de déploiement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Shape 4029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Auto-évaluation</a:t>
            </a:r>
            <a:endParaRPr/>
          </a:p>
        </p:txBody>
      </p:sp>
      <p:sp>
        <p:nvSpPr>
          <p:cNvPr id="4030" name="Shape 4030"/>
          <p:cNvSpPr/>
          <p:nvPr/>
        </p:nvSpPr>
        <p:spPr>
          <a:xfrm>
            <a:off x="3140769" y="1632934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520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Difficulté de temps à gérer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1" name="Shape 4031"/>
          <p:cNvSpPr/>
          <p:nvPr/>
        </p:nvSpPr>
        <p:spPr>
          <a:xfrm>
            <a:off x="1318644" y="1632934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Très intéressant =&gt; Backend / frontend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Shape 4032"/>
          <p:cNvSpPr/>
          <p:nvPr/>
        </p:nvSpPr>
        <p:spPr>
          <a:xfrm>
            <a:off x="4962894" y="1632934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Produits fonctionnels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Shape 40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0" name="Shape 4040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Questions ?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41" name="Shape 4041"/>
          <p:cNvSpPr txBox="1">
            <a:spLocks noGrp="1"/>
          </p:cNvSpPr>
          <p:nvPr>
            <p:ph type="body" idx="4294967295"/>
          </p:nvPr>
        </p:nvSpPr>
        <p:spPr>
          <a:xfrm>
            <a:off x="685800" y="2649932"/>
            <a:ext cx="4863900" cy="1444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CH" dirty="0" err="1">
                <a:solidFill>
                  <a:srgbClr val="D3EBD5"/>
                </a:solidFill>
              </a:rPr>
              <a:t>Planix</a:t>
            </a:r>
            <a:endParaRPr dirty="0">
              <a:solidFill>
                <a:srgbClr val="D3E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David Carvalho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42" name="Shape 40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3630000" cy="17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Planix, c’est quoi 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Objectifs et flow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Problèmes rencontrés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Conclusion</a:t>
            </a:r>
            <a:endParaRPr/>
          </a:p>
        </p:txBody>
      </p:sp>
      <p:sp>
        <p:nvSpPr>
          <p:cNvPr id="3849" name="Shape 384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Shape 385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Planix, c’est quoi ?</a:t>
            </a:r>
            <a:endParaRPr/>
          </a:p>
        </p:txBody>
      </p:sp>
      <p:sp>
        <p:nvSpPr>
          <p:cNvPr id="3857" name="Shape 3857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et technologies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Planix, c’est quoi ?</a:t>
            </a:r>
            <a:endParaRPr/>
          </a:p>
        </p:txBody>
      </p:sp>
      <p:sp>
        <p:nvSpPr>
          <p:cNvPr id="3865" name="Shape 3865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Plateforme web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Planification d’événements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Gestion des participants</a:t>
            </a:r>
            <a:endParaRPr/>
          </a:p>
        </p:txBody>
      </p:sp>
      <p:sp>
        <p:nvSpPr>
          <p:cNvPr id="3866" name="Shape 3866"/>
          <p:cNvSpPr txBox="1">
            <a:spLocks noGrp="1"/>
          </p:cNvSpPr>
          <p:nvPr>
            <p:ph type="body" idx="2"/>
          </p:nvPr>
        </p:nvSpPr>
        <p:spPr>
          <a:xfrm>
            <a:off x="4156075" y="1762650"/>
            <a:ext cx="36165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Connexion / inscription Google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Participer anonymement</a:t>
            </a:r>
            <a:endParaRPr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Frontend / backend</a:t>
            </a:r>
            <a:endParaRPr/>
          </a:p>
        </p:txBody>
      </p:sp>
      <p:sp>
        <p:nvSpPr>
          <p:cNvPr id="3867" name="Shape 386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principales </a:t>
            </a:r>
            <a:endParaRPr sz="1400"/>
          </a:p>
        </p:txBody>
      </p:sp>
      <p:sp>
        <p:nvSpPr>
          <p:cNvPr id="3875" name="Shape 387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876" name="Shape 38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648" y="1108712"/>
            <a:ext cx="1267814" cy="7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7" name="Shape 3877"/>
          <p:cNvPicPr preferRelativeResize="0"/>
          <p:nvPr/>
        </p:nvPicPr>
        <p:blipFill rotWithShape="1">
          <a:blip r:embed="rId4">
            <a:alphaModFix/>
          </a:blip>
          <a:srcRect l="20141" t="20331" r="15362" b="21546"/>
          <a:stretch/>
        </p:blipFill>
        <p:spPr>
          <a:xfrm>
            <a:off x="5601768" y="1156100"/>
            <a:ext cx="756657" cy="6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8" name="Shape 3878"/>
          <p:cNvSpPr txBox="1">
            <a:spLocks noGrp="1"/>
          </p:cNvSpPr>
          <p:nvPr>
            <p:ph type="body" idx="1"/>
          </p:nvPr>
        </p:nvSpPr>
        <p:spPr>
          <a:xfrm>
            <a:off x="718300" y="2149500"/>
            <a:ext cx="3436500" cy="2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/>
              <a:t>Backend:</a:t>
            </a:r>
            <a:endParaRPr u="sng" dirty="0"/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Javascript sur le serveur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Applications rapides (V8)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Non-bloquant (asynchrone)</a:t>
            </a:r>
            <a:endParaRPr dirty="0"/>
          </a:p>
        </p:txBody>
      </p:sp>
      <p:sp>
        <p:nvSpPr>
          <p:cNvPr id="3879" name="Shape 3879"/>
          <p:cNvSpPr txBox="1">
            <a:spLocks noGrp="1"/>
          </p:cNvSpPr>
          <p:nvPr>
            <p:ph type="body" idx="1"/>
          </p:nvPr>
        </p:nvSpPr>
        <p:spPr>
          <a:xfrm>
            <a:off x="4437700" y="2149500"/>
            <a:ext cx="4316400" cy="26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Frontend:</a:t>
            </a:r>
            <a:endParaRPr u="sng"/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Framework Javascript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Le “V” de MVC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Composants réutilisables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Rendu des vues asynchrone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Shape 3886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et outils</a:t>
            </a:r>
            <a:endParaRPr/>
          </a:p>
        </p:txBody>
      </p:sp>
      <p:sp>
        <p:nvSpPr>
          <p:cNvPr id="3887" name="Shape 388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888" name="Shape 38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75" y="1869725"/>
            <a:ext cx="76105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9" name="Shape 38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825" y="1940013"/>
            <a:ext cx="761050" cy="375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0" name="Shape 38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3875" y="1879975"/>
            <a:ext cx="373100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" name="Shape 38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5100" y="2785600"/>
            <a:ext cx="42641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" name="Shape 38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4225" y="2821950"/>
            <a:ext cx="473576" cy="4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" name="Shape 38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33625" y="2800324"/>
            <a:ext cx="473575" cy="444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4" name="Shape 38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0423" y="3701480"/>
            <a:ext cx="515750" cy="43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" name="Shape 38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0523" y="3743048"/>
            <a:ext cx="840990" cy="3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6" name="Shape 38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89847" y="3792447"/>
            <a:ext cx="647125" cy="25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7" name="Shape 389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36962" y="1324675"/>
            <a:ext cx="647125" cy="738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8" name="Shape 3898"/>
          <p:cNvCxnSpPr/>
          <p:nvPr/>
        </p:nvCxnSpPr>
        <p:spPr>
          <a:xfrm>
            <a:off x="4615988" y="1596775"/>
            <a:ext cx="14400" cy="29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99" name="Shape 389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09427" y="3318563"/>
            <a:ext cx="902175" cy="489435"/>
          </a:xfrm>
          <a:prstGeom prst="rect">
            <a:avLst/>
          </a:prstGeom>
          <a:noFill/>
          <a:ln>
            <a:noFill/>
          </a:ln>
        </p:spPr>
      </p:pic>
      <p:sp>
        <p:nvSpPr>
          <p:cNvPr id="3900" name="Shape 3900"/>
          <p:cNvSpPr txBox="1">
            <a:spLocks noGrp="1"/>
          </p:cNvSpPr>
          <p:nvPr>
            <p:ph type="body" idx="1"/>
          </p:nvPr>
        </p:nvSpPr>
        <p:spPr>
          <a:xfrm>
            <a:off x="4940600" y="2179075"/>
            <a:ext cx="2537400" cy="10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RS 2000 SSD G7SEa3 iv</a:t>
            </a:r>
            <a:endParaRPr sz="1200"/>
          </a:p>
          <a:p>
            <a:pPr marL="457200" marR="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Intel® Xeon® E5-2680V4</a:t>
            </a:r>
            <a:endParaRPr sz="1200"/>
          </a:p>
          <a:p>
            <a:pPr marL="457200" marR="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4 coeurs</a:t>
            </a:r>
            <a:endParaRPr sz="1200"/>
          </a:p>
          <a:p>
            <a:pPr marL="457200" marR="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12 Go DDR4 ECC</a:t>
            </a:r>
            <a:endParaRPr sz="1200"/>
          </a:p>
          <a:p>
            <a:pPr marL="457200" marR="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60 Go SSD</a:t>
            </a:r>
            <a:br>
              <a:rPr lang="en" sz="1200"/>
            </a:br>
            <a:endParaRPr sz="1200"/>
          </a:p>
        </p:txBody>
      </p:sp>
      <p:sp>
        <p:nvSpPr>
          <p:cNvPr id="3901" name="Shape 3901"/>
          <p:cNvSpPr txBox="1">
            <a:spLocks noGrp="1"/>
          </p:cNvSpPr>
          <p:nvPr>
            <p:ph type="body" idx="1"/>
          </p:nvPr>
        </p:nvSpPr>
        <p:spPr>
          <a:xfrm>
            <a:off x="5099825" y="3820975"/>
            <a:ext cx="2887500" cy="10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Dell XPS 15</a:t>
            </a:r>
            <a:endParaRPr sz="1200"/>
          </a:p>
          <a:p>
            <a:pPr marL="457200" marR="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Intel Core i7 6700HQ @ 2.60GHz</a:t>
            </a:r>
            <a:endParaRPr sz="1200"/>
          </a:p>
          <a:p>
            <a:pPr marL="457200" marR="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16.0 Go RAM</a:t>
            </a:r>
            <a:endParaRPr sz="1200"/>
          </a:p>
          <a:p>
            <a:pPr marL="457200" marR="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/>
              <a:t>512 Go SSD</a:t>
            </a: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Shape 390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7</a:t>
            </a:fld>
            <a:endParaRPr>
              <a:solidFill>
                <a:srgbClr val="80BFB7"/>
              </a:solidFill>
            </a:endParaRPr>
          </a:p>
        </p:txBody>
      </p:sp>
      <p:pic>
        <p:nvPicPr>
          <p:cNvPr id="3909" name="Shape 39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5" y="221800"/>
            <a:ext cx="7405225" cy="4456075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Shape 39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et flow</a:t>
            </a:r>
            <a:endParaRPr/>
          </a:p>
        </p:txBody>
      </p:sp>
      <p:sp>
        <p:nvSpPr>
          <p:cNvPr id="3916" name="Shape 39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JWT, OAuth, Uh 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Shape 3923"/>
          <p:cNvSpPr txBox="1">
            <a:spLocks noGrp="1"/>
          </p:cNvSpPr>
          <p:nvPr>
            <p:ph type="title"/>
          </p:nvPr>
        </p:nvSpPr>
        <p:spPr>
          <a:xfrm>
            <a:off x="718300" y="664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</a:t>
            </a:r>
            <a:endParaRPr/>
          </a:p>
        </p:txBody>
      </p:sp>
      <p:sp>
        <p:nvSpPr>
          <p:cNvPr id="3924" name="Shape 3924"/>
          <p:cNvSpPr txBox="1">
            <a:spLocks noGrp="1"/>
          </p:cNvSpPr>
          <p:nvPr>
            <p:ph type="body" idx="1"/>
          </p:nvPr>
        </p:nvSpPr>
        <p:spPr>
          <a:xfrm>
            <a:off x="845796" y="1757361"/>
            <a:ext cx="5223699" cy="1403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</a:pPr>
            <a:r>
              <a:rPr lang="en" sz="1800" dirty="0"/>
              <a:t>Login + inscription Google</a:t>
            </a:r>
            <a:endParaRPr sz="1800" dirty="0"/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</a:pPr>
            <a:r>
              <a:rPr lang="en" sz="1800" dirty="0"/>
              <a:t>Création d’événements</a:t>
            </a:r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</a:pPr>
            <a:r>
              <a:rPr lang="en" sz="1800" dirty="0"/>
              <a:t>Participation aux événements</a:t>
            </a:r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</a:pPr>
            <a:r>
              <a:rPr lang="en" sz="1800" dirty="0"/>
              <a:t>Intégration calendrier Google</a:t>
            </a:r>
          </a:p>
          <a:p>
            <a:pPr marL="4572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</a:pPr>
            <a:r>
              <a:rPr lang="en" sz="1800" dirty="0"/>
              <a:t>Aperçu des participations et événements créés</a:t>
            </a:r>
            <a:endParaRPr sz="1800" dirty="0"/>
          </a:p>
        </p:txBody>
      </p:sp>
      <p:sp>
        <p:nvSpPr>
          <p:cNvPr id="3925" name="Shape 39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473</Words>
  <Application>Microsoft Office PowerPoint</Application>
  <PresentationFormat>Affichage à l'écran (16:9)</PresentationFormat>
  <Paragraphs>143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Dosis</vt:lpstr>
      <vt:lpstr>Titillium Web</vt:lpstr>
      <vt:lpstr>Arial</vt:lpstr>
      <vt:lpstr>Dosis Light</vt:lpstr>
      <vt:lpstr>ETML</vt:lpstr>
      <vt:lpstr>Titillium Web Light</vt:lpstr>
      <vt:lpstr>Mowbray template</vt:lpstr>
      <vt:lpstr>Planix  Plateforme de planification d’événements</vt:lpstr>
      <vt:lpstr>Sommaire</vt:lpstr>
      <vt:lpstr>Planix, c’est quoi ?</vt:lpstr>
      <vt:lpstr>Planix, c’est quoi ?</vt:lpstr>
      <vt:lpstr>Technologies principales </vt:lpstr>
      <vt:lpstr>Technologies et outils</vt:lpstr>
      <vt:lpstr>Présentation PowerPoint</vt:lpstr>
      <vt:lpstr>Objectifs et flow</vt:lpstr>
      <vt:lpstr>Objectifs</vt:lpstr>
      <vt:lpstr>Flow connexion et inscription</vt:lpstr>
      <vt:lpstr>Flow connexion et inscription</vt:lpstr>
      <vt:lpstr>Problèmes rencontrés</vt:lpstr>
      <vt:lpstr>Problèmes rencontrés</vt:lpstr>
      <vt:lpstr>Présentation PowerPoint</vt:lpstr>
      <vt:lpstr>3. Conclusion</vt:lpstr>
      <vt:lpstr>Bilan planification</vt:lpstr>
      <vt:lpstr>Bilan fonctionnalités</vt:lpstr>
      <vt:lpstr>Auto-évaluation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Planix  Plateforme de planification d’événements</dc:title>
  <cp:lastModifiedBy>Carvalho David</cp:lastModifiedBy>
  <cp:revision>14</cp:revision>
  <dcterms:modified xsi:type="dcterms:W3CDTF">2021-12-08T01:26:39Z</dcterms:modified>
</cp:coreProperties>
</file>