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332" r:id="rId5"/>
    <p:sldId id="333" r:id="rId6"/>
    <p:sldId id="258" r:id="rId7"/>
    <p:sldId id="260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28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铭" initials="陈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E2023"/>
    <a:srgbClr val="FF3366"/>
    <a:srgbClr val="00008B"/>
    <a:srgbClr val="001F2C"/>
    <a:srgbClr val="0000CD"/>
    <a:srgbClr val="483D8B"/>
    <a:srgbClr val="FF33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pace.bilibili.com/7761039/channel/seriesdetail?sid=374645" TargetMode="External"/><Relationship Id="rId2" Type="http://schemas.openxmlformats.org/officeDocument/2006/relationships/hyperlink" Target="https://github.com/P4nda0s/SycRevLearn" TargetMode="Externa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55"/>
            <a:ext cx="12192000" cy="506533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453005" y="1275514"/>
            <a:ext cx="11576807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三叶草技术小组</a:t>
            </a:r>
            <a:br>
              <a:rPr lang="zh-CN" altLang="en-US" sz="5400" dirty="0">
                <a:solidFill>
                  <a:schemeClr val="bg1"/>
                </a:solidFill>
              </a:rPr>
            </a:br>
            <a:r>
              <a:rPr lang="zh-CN" altLang="en-US" sz="5400" dirty="0">
                <a:solidFill>
                  <a:schemeClr val="bg1"/>
                </a:solidFill>
              </a:rPr>
              <a:t>二进制方向入门培训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061200" y="5303520"/>
            <a:ext cx="5130800" cy="476849"/>
          </a:xfrm>
        </p:spPr>
        <p:txBody>
          <a:bodyPr/>
          <a:lstStyle/>
          <a:p>
            <a:r>
              <a:rPr lang="en-US" altLang="zh-CN">
                <a:latin typeface="+mn-ea"/>
              </a:rPr>
              <a:t>—PandaOS</a:t>
            </a:r>
            <a:endParaRPr lang="en-US" altLang="zh-CN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32" y="396477"/>
            <a:ext cx="940779" cy="12447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40" y="675158"/>
            <a:ext cx="1869440" cy="462861"/>
          </a:xfrm>
          <a:prstGeom prst="rect">
            <a:avLst/>
          </a:prstGeom>
        </p:spPr>
      </p:pic>
      <p:pic>
        <p:nvPicPr>
          <p:cNvPr id="2" name="图片 1" descr="sy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5073650"/>
            <a:ext cx="1598930" cy="1598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代码修复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15" y="1130300"/>
            <a:ext cx="8004175" cy="37287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17295" y="5091430"/>
            <a:ext cx="8957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 </a:t>
            </a:r>
            <a:r>
              <a:rPr lang="en-US" altLang="zh-CN"/>
              <a:t>a1 </a:t>
            </a:r>
            <a:r>
              <a:rPr lang="zh-CN" altLang="en-US"/>
              <a:t>和 </a:t>
            </a:r>
            <a:r>
              <a:rPr lang="en-US" altLang="zh-CN"/>
              <a:t>a3 </a:t>
            </a:r>
            <a:r>
              <a:rPr lang="zh-CN" altLang="en-US"/>
              <a:t>标识符上按下 </a:t>
            </a:r>
            <a:r>
              <a:rPr lang="en-US" altLang="zh-CN"/>
              <a:t>Y </a:t>
            </a:r>
            <a:r>
              <a:rPr lang="zh-CN" altLang="en-US"/>
              <a:t>键，输入对应的类型之后，</a:t>
            </a:r>
            <a:r>
              <a:rPr lang="en-US" altLang="zh-CN"/>
              <a:t>IDA </a:t>
            </a:r>
            <a:r>
              <a:rPr lang="zh-CN" altLang="en-US"/>
              <a:t>显示出来的代码更好看了。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代码修复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69315" y="1032510"/>
            <a:ext cx="103886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数组实体的类型修复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dword_404040 是一个整数数组，位于</a:t>
            </a:r>
            <a:r>
              <a:rPr lang="zh-CN" altLang="en-US">
                <a:solidFill>
                  <a:srgbClr val="FF0000"/>
                </a:solidFill>
              </a:rPr>
              <a:t>全局数据段</a:t>
            </a:r>
            <a:r>
              <a:rPr lang="zh-CN" altLang="en-US"/>
              <a:t>，每个元素</a:t>
            </a:r>
            <a:r>
              <a:rPr lang="en-US" altLang="zh-CN"/>
              <a:t>4</a:t>
            </a:r>
            <a:r>
              <a:rPr lang="zh-CN" altLang="en-US"/>
              <a:t>个字节，根据上下文分析，大小为</a:t>
            </a:r>
            <a:r>
              <a:rPr lang="en-US" altLang="zh-CN"/>
              <a:t>32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1348105"/>
            <a:ext cx="6515735" cy="105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0" y="2907665"/>
            <a:ext cx="5013325" cy="37096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50305" y="3239770"/>
            <a:ext cx="5746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全局数据段的呈现形式，不容易理解，只有第一项数据的定义是 </a:t>
            </a:r>
            <a:r>
              <a:rPr lang="en-US" altLang="zh-CN"/>
              <a:t>dd (4</a:t>
            </a:r>
            <a:r>
              <a:rPr lang="zh-CN" altLang="en-US"/>
              <a:t>字节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代码修复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088390"/>
            <a:ext cx="5581650" cy="2320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2425" y="3525520"/>
            <a:ext cx="65246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第一个元素地址处，右键，</a:t>
            </a:r>
            <a:r>
              <a:rPr lang="en-US" altLang="zh-CN"/>
              <a:t>Array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Array element size </a:t>
            </a:r>
            <a:r>
              <a:rPr lang="zh-CN" altLang="en-US"/>
              <a:t>表示一个元素的大小，</a:t>
            </a:r>
            <a:r>
              <a:rPr lang="en-US" altLang="zh-CN"/>
              <a:t>Array Size </a:t>
            </a:r>
            <a:r>
              <a:rPr lang="zh-CN" altLang="en-US"/>
              <a:t>表示数组大小，根据上下文分析，dword_404040 的元素大小为</a:t>
            </a:r>
            <a:r>
              <a:rPr lang="en-US" altLang="zh-CN"/>
              <a:t>4</a:t>
            </a:r>
            <a:r>
              <a:rPr lang="zh-CN" altLang="en-US"/>
              <a:t>字节，</a:t>
            </a:r>
            <a:endParaRPr lang="zh-CN" altLang="en-US"/>
          </a:p>
          <a:p>
            <a:r>
              <a:rPr lang="zh-CN" altLang="en-US"/>
              <a:t>数组长度为 </a:t>
            </a:r>
            <a:r>
              <a:rPr lang="en-US" altLang="zh-CN"/>
              <a:t>32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Array element size </a:t>
            </a:r>
            <a:r>
              <a:rPr lang="zh-CN" altLang="en-US"/>
              <a:t>可以通过调节第一个元素的大小来调整。</a:t>
            </a:r>
            <a:endParaRPr lang="zh-CN" altLang="en-US"/>
          </a:p>
          <a:p>
            <a:r>
              <a:rPr lang="zh-CN" altLang="en-US"/>
              <a:t>在第一个元素地址上按下 </a:t>
            </a:r>
            <a:r>
              <a:rPr lang="en-US" altLang="zh-CN"/>
              <a:t>d </a:t>
            </a:r>
            <a:r>
              <a:rPr lang="zh-CN" altLang="en-US"/>
              <a:t>键切换大小。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1088390"/>
            <a:ext cx="4965700" cy="486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代码修复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1137920"/>
            <a:ext cx="9159240" cy="10515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4530" y="2407285"/>
            <a:ext cx="91592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修复后，元素数据以</a:t>
            </a:r>
            <a:r>
              <a:rPr lang="en-US" altLang="zh-CN"/>
              <a:t>4</a:t>
            </a:r>
            <a:r>
              <a:rPr lang="zh-CN" altLang="en-US"/>
              <a:t>字节整数解析，更加直观。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提取数组数据成 </a:t>
            </a:r>
            <a:r>
              <a:rPr lang="en-US" altLang="zh-CN"/>
              <a:t>Python </a:t>
            </a:r>
            <a:r>
              <a:rPr lang="zh-CN" altLang="en-US"/>
              <a:t>代码可以用 </a:t>
            </a:r>
            <a:r>
              <a:rPr lang="en-US" altLang="zh-CN"/>
              <a:t>LazyIDA </a:t>
            </a:r>
            <a:r>
              <a:rPr lang="zh-CN" altLang="en-US"/>
              <a:t>插件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      注意选择 </a:t>
            </a:r>
            <a:r>
              <a:rPr lang="en-US" altLang="zh-CN"/>
              <a:t>DWORD </a:t>
            </a:r>
            <a:r>
              <a:rPr lang="zh-CN" altLang="en-US"/>
              <a:t>解析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70" y="2407285"/>
            <a:ext cx="6304915" cy="4100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282" y="47946"/>
            <a:ext cx="55015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6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sym typeface="+mn-ea"/>
              </a:rPr>
              <a:t>实验文件下载</a:t>
            </a:r>
            <a:endParaRPr kumimoji="1" lang="zh-CN" altLang="en-US" sz="3600" b="1" dirty="0">
              <a:solidFill>
                <a:schemeClr val="bg1"/>
              </a:solidFill>
              <a:latin typeface="Arial Rounded MT Bold" panose="020F0704030504030204" pitchFamily="34" charset="0"/>
              <a:ea typeface="Segoe UI Black" panose="020B0A02040204020203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4660" y="1101725"/>
            <a:ext cx="44818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https://github.com/P4nda0s/SycRevLearn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可以去学一下 </a:t>
            </a:r>
            <a:r>
              <a:rPr lang="en-US" altLang="zh-CN"/>
              <a:t>git </a:t>
            </a:r>
            <a:r>
              <a:rPr lang="zh-CN" altLang="en-US"/>
              <a:t>的用法（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78568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thanks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课程资源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673" y="84141"/>
            <a:ext cx="220717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课程资源</a:t>
            </a:r>
            <a:endParaRPr lang="zh-CN" alt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97485" y="1697355"/>
            <a:ext cx="59467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1.  github </a:t>
            </a:r>
            <a:r>
              <a:rPr kumimoji="1" lang="zh-CN" altLang="en-US" dirty="0">
                <a:sym typeface="+mn-ea"/>
              </a:rPr>
              <a:t>课程主页 （视频错误、问题都可以发 </a:t>
            </a:r>
            <a:r>
              <a:rPr kumimoji="1" lang="en-US" altLang="zh-CN" dirty="0">
                <a:sym typeface="+mn-ea"/>
              </a:rPr>
              <a:t>issue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2" action="ppaction://hlinkfile"/>
              </a:rPr>
              <a:t>https://github.com/P4nda0s/SycRevLearn</a:t>
            </a:r>
            <a:endParaRPr kumimoji="1" lang="zh-CN" altLang="en-US" dirty="0">
              <a:sym typeface="+mn-ea"/>
              <a:hlinkClick r:id="rId2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2.  bilibili </a:t>
            </a:r>
            <a:r>
              <a:rPr kumimoji="1" lang="zh-CN" altLang="en-US" dirty="0">
                <a:sym typeface="+mn-ea"/>
              </a:rPr>
              <a:t>播放列表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3" action="ppaction://hlinkfile"/>
              </a:rPr>
              <a:t>https://space.bilibili.com/7761039/channel/seriesdetail?sid=374645</a:t>
            </a:r>
            <a:endParaRPr kumimoji="1" lang="zh-CN" altLang="en-US" dirty="0">
              <a:sym typeface="+mn-ea"/>
              <a:hlinkClick r:id="rId3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3.  21 </a:t>
            </a:r>
            <a:r>
              <a:rPr kumimoji="1" lang="zh-CN" altLang="en-US" dirty="0">
                <a:sym typeface="+mn-ea"/>
              </a:rPr>
              <a:t>级招新群 （仅</a:t>
            </a:r>
            <a:r>
              <a:rPr kumimoji="1" lang="en-US" altLang="zh-CN" dirty="0">
                <a:sym typeface="+mn-ea"/>
              </a:rPr>
              <a:t>2021</a:t>
            </a:r>
            <a:r>
              <a:rPr kumimoji="1" lang="zh-CN" altLang="en-US" dirty="0">
                <a:sym typeface="+mn-ea"/>
              </a:rPr>
              <a:t>年有效）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</a:rPr>
              <a:t>群号:668990078</a:t>
            </a:r>
            <a:endParaRPr kumimoji="1"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dirty="0">
                <a:solidFill>
                  <a:schemeClr val="bg1"/>
                </a:solidFill>
              </a:rPr>
              <a:t>IDA 代码修复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代码修复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156335" y="1158240"/>
            <a:ext cx="3738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、判断返回值是否有意义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、判断参数的类型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、判断局部变量的类型与数组大小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........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代码修复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84530" y="1318895"/>
            <a:ext cx="1127633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判断函数的返回值是否有意义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4011F0 </a:t>
            </a:r>
            <a:r>
              <a:rPr lang="zh-CN" altLang="en-US"/>
              <a:t>这个函数的返回值没有用，我们查找一下这个函数的所有交叉引用，确保这个函数每一处调用都用不到返回值，如下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点击函数名，按下 </a:t>
            </a:r>
            <a:r>
              <a:rPr lang="en-US" altLang="zh-CN"/>
              <a:t>Y </a:t>
            </a:r>
            <a:r>
              <a:rPr lang="zh-CN" altLang="en-US"/>
              <a:t>键，将函数的返回值类型修改为 </a:t>
            </a:r>
            <a:r>
              <a:rPr lang="en-US" altLang="zh-CN"/>
              <a:t>void</a:t>
            </a:r>
            <a:r>
              <a:rPr lang="zh-CN" altLang="en-US"/>
              <a:t>（也可以直接按下</a:t>
            </a:r>
            <a:r>
              <a:rPr lang="en-US" altLang="zh-CN"/>
              <a:t>V</a:t>
            </a:r>
            <a:r>
              <a:rPr lang="zh-CN" altLang="en-US"/>
              <a:t>键）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5" y="1914525"/>
            <a:ext cx="4775200" cy="41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5" y="3095625"/>
            <a:ext cx="5880100" cy="1536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95" y="5474335"/>
            <a:ext cx="5803900" cy="105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代码修复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0" y="982980"/>
            <a:ext cx="10132695" cy="4072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代码修复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18160" y="990600"/>
            <a:ext cx="1115568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数组修复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数组修复分为以下情况（可能不全）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数组指针修复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数组数据修复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数组指针修复是指修正指向数组指针的类型，</a:t>
            </a:r>
            <a:r>
              <a:rPr lang="en-US" altLang="zh-CN"/>
              <a:t>IDA </a:t>
            </a:r>
            <a:r>
              <a:rPr lang="zh-CN" altLang="en-US"/>
              <a:t>可能将一些指针变量识别成整数变量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数组数据修复是指的修复数组实际数据定义处的类型，数组实体可能存放在</a:t>
            </a:r>
            <a:r>
              <a:rPr lang="zh-CN" altLang="en-US">
                <a:solidFill>
                  <a:srgbClr val="FF0000"/>
                </a:solidFill>
              </a:rPr>
              <a:t>栈</a:t>
            </a:r>
            <a:r>
              <a:rPr lang="zh-CN" altLang="en-US"/>
              <a:t>中，也可能存放在</a:t>
            </a:r>
            <a:r>
              <a:rPr lang="zh-CN" altLang="en-US">
                <a:solidFill>
                  <a:srgbClr val="FF0000"/>
                </a:solidFill>
              </a:rPr>
              <a:t>全局数据段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Tips: </a:t>
            </a:r>
            <a:r>
              <a:rPr lang="zh-CN" altLang="en-US"/>
              <a:t>字符串也是数组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总的来说，</a:t>
            </a:r>
            <a:r>
              <a:rPr lang="en-US" altLang="zh-CN"/>
              <a:t>IDA </a:t>
            </a:r>
            <a:r>
              <a:rPr lang="zh-CN" altLang="en-US"/>
              <a:t>对标识符按下快捷键 </a:t>
            </a:r>
            <a:r>
              <a:rPr lang="en-US" altLang="zh-CN"/>
              <a:t>Y </a:t>
            </a:r>
            <a:r>
              <a:rPr lang="zh-CN" altLang="en-US"/>
              <a:t>可以修改类型定义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代码修复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1047115"/>
            <a:ext cx="8014335" cy="4676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4530" y="5810885"/>
            <a:ext cx="8163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v5 </a:t>
            </a:r>
            <a:r>
              <a:rPr lang="zh-CN" altLang="en-US"/>
              <a:t>是下标， </a:t>
            </a:r>
            <a:r>
              <a:rPr lang="en-US" altLang="zh-CN"/>
              <a:t>a1 </a:t>
            </a:r>
            <a:r>
              <a:rPr lang="zh-CN" altLang="en-US"/>
              <a:t>是指针，</a:t>
            </a:r>
            <a:r>
              <a:rPr lang="en-US" altLang="zh-CN"/>
              <a:t>IDA </a:t>
            </a:r>
            <a:r>
              <a:rPr lang="zh-CN" altLang="en-US"/>
              <a:t>标记 </a:t>
            </a:r>
            <a:r>
              <a:rPr lang="en-US" altLang="zh-CN"/>
              <a:t>a1 </a:t>
            </a:r>
            <a:r>
              <a:rPr lang="zh-CN" altLang="en-US"/>
              <a:t>的类型为 </a:t>
            </a:r>
            <a:r>
              <a:rPr lang="en-US" altLang="zh-CN"/>
              <a:t>int</a:t>
            </a:r>
            <a:endParaRPr lang="en-US" altLang="zh-CN"/>
          </a:p>
          <a:p>
            <a:r>
              <a:rPr lang="zh-CN" altLang="en-US"/>
              <a:t>根据代码我们可以推断</a:t>
            </a:r>
            <a:r>
              <a:rPr lang="en-US" altLang="zh-CN"/>
              <a:t>: a1 </a:t>
            </a:r>
            <a:r>
              <a:rPr lang="zh-CN" altLang="en-US"/>
              <a:t>指向 </a:t>
            </a:r>
            <a:r>
              <a:rPr lang="en-US" altLang="zh-CN"/>
              <a:t>4 </a:t>
            </a:r>
            <a:r>
              <a:rPr lang="zh-CN" altLang="en-US"/>
              <a:t>字节整数数组 </a:t>
            </a:r>
            <a:r>
              <a:rPr lang="en-US" altLang="zh-CN"/>
              <a:t>(int *)</a:t>
            </a:r>
            <a:r>
              <a:rPr lang="zh-CN" altLang="en-US"/>
              <a:t>， </a:t>
            </a:r>
            <a:r>
              <a:rPr lang="en-US" altLang="zh-CN"/>
              <a:t>a3 </a:t>
            </a:r>
            <a:r>
              <a:rPr lang="zh-CN" altLang="en-US"/>
              <a:t>是一个 </a:t>
            </a:r>
            <a:r>
              <a:rPr lang="en-US" altLang="zh-CN"/>
              <a:t>1</a:t>
            </a:r>
            <a:r>
              <a:rPr lang="zh-CN" altLang="en-US"/>
              <a:t>字节字符数组</a:t>
            </a:r>
            <a:r>
              <a:rPr lang="en-US" altLang="zh-CN"/>
              <a:t>(char *)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698865" y="1425575"/>
            <a:ext cx="315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我们可以根据上下文信息判断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参数或者变量的类型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1224</Words>
  <Application>WPS 演示</Application>
  <PresentationFormat>宽屏</PresentationFormat>
  <Paragraphs>139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方正书宋_GBK</vt:lpstr>
      <vt:lpstr>Wingdings</vt:lpstr>
      <vt:lpstr>Segoe UI Black</vt:lpstr>
      <vt:lpstr>苹方-简</vt:lpstr>
      <vt:lpstr>Arial Rounded MT Bold</vt:lpstr>
      <vt:lpstr>Calibri</vt:lpstr>
      <vt:lpstr>Helvetica Neue</vt:lpstr>
      <vt:lpstr>等线 Light</vt:lpstr>
      <vt:lpstr>汉仪中等线KW</vt:lpstr>
      <vt:lpstr>Calibri Light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1_Office 主题​​</vt:lpstr>
      <vt:lpstr>三叶草技术小组 二进制方向入门培训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dddddddd</dc:title>
  <dc:creator>Sun David</dc:creator>
  <cp:lastModifiedBy>chenyuxin</cp:lastModifiedBy>
  <cp:revision>167</cp:revision>
  <dcterms:created xsi:type="dcterms:W3CDTF">2021-10-04T17:03:48Z</dcterms:created>
  <dcterms:modified xsi:type="dcterms:W3CDTF">2021-10-04T17:03:48Z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