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332" r:id="rId5"/>
    <p:sldId id="333" r:id="rId6"/>
    <p:sldId id="258" r:id="rId7"/>
    <p:sldId id="260" r:id="rId8"/>
    <p:sldId id="358" r:id="rId9"/>
    <p:sldId id="361" r:id="rId10"/>
    <p:sldId id="362" r:id="rId11"/>
    <p:sldId id="328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铭" initials="陈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E2023"/>
    <a:srgbClr val="FF3366"/>
    <a:srgbClr val="00008B"/>
    <a:srgbClr val="001F2C"/>
    <a:srgbClr val="0000CD"/>
    <a:srgbClr val="483D8B"/>
    <a:srgbClr val="FF33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space.bilibili.com/7761039/channel/seriesdetail?sid=374645" TargetMode="External"/><Relationship Id="rId2" Type="http://schemas.openxmlformats.org/officeDocument/2006/relationships/hyperlink" Target="https://github.com/P4nda0s/SycRevLearn" TargetMode="Externa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55"/>
            <a:ext cx="12192000" cy="506533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453005" y="1275514"/>
            <a:ext cx="11576807" cy="23876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三叶草技术小组</a:t>
            </a:r>
            <a:br>
              <a:rPr lang="zh-CN" altLang="en-US" sz="5400" dirty="0">
                <a:solidFill>
                  <a:schemeClr val="bg1"/>
                </a:solidFill>
              </a:rPr>
            </a:br>
            <a:r>
              <a:rPr lang="zh-CN" altLang="en-US" sz="5400" dirty="0">
                <a:solidFill>
                  <a:schemeClr val="bg1"/>
                </a:solidFill>
              </a:rPr>
              <a:t>二进制方向入门培训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7061200" y="5303520"/>
            <a:ext cx="5130800" cy="476849"/>
          </a:xfrm>
        </p:spPr>
        <p:txBody>
          <a:bodyPr/>
          <a:lstStyle/>
          <a:p>
            <a:r>
              <a:rPr lang="en-US" altLang="zh-CN">
                <a:latin typeface="+mn-ea"/>
              </a:rPr>
              <a:t>—PandaOS</a:t>
            </a:r>
            <a:endParaRPr lang="en-US" altLang="zh-CN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532" y="396477"/>
            <a:ext cx="940779" cy="12447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40" y="675158"/>
            <a:ext cx="1869440" cy="462861"/>
          </a:xfrm>
          <a:prstGeom prst="rect">
            <a:avLst/>
          </a:prstGeom>
        </p:spPr>
      </p:pic>
      <p:pic>
        <p:nvPicPr>
          <p:cNvPr id="2" name="图片 1" descr="sy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5073650"/>
            <a:ext cx="1598930" cy="15989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78568"/>
            <a:ext cx="12192000" cy="4772447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2" name="L 形 1"/>
          <p:cNvSpPr/>
          <p:nvPr/>
        </p:nvSpPr>
        <p:spPr>
          <a:xfrm>
            <a:off x="1243222" y="4241103"/>
            <a:ext cx="9585436" cy="558549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 形 4"/>
          <p:cNvSpPr/>
          <p:nvPr/>
        </p:nvSpPr>
        <p:spPr>
          <a:xfrm rot="10800000">
            <a:off x="1459436" y="947038"/>
            <a:ext cx="9369222" cy="57319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243223" y="2078605"/>
            <a:ext cx="279275" cy="218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43223" y="947037"/>
            <a:ext cx="279275" cy="1138515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0540376" y="1104330"/>
            <a:ext cx="288282" cy="98122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0549383" y="2078605"/>
            <a:ext cx="279275" cy="2441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963917" y="2598003"/>
            <a:ext cx="636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thanks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4295" y="2085552"/>
            <a:ext cx="279275" cy="120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824295" y="1587976"/>
            <a:ext cx="279275" cy="490629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85553"/>
            <a:ext cx="12192000" cy="4772447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2" name="L 形 1"/>
          <p:cNvSpPr/>
          <p:nvPr/>
        </p:nvSpPr>
        <p:spPr>
          <a:xfrm>
            <a:off x="1243222" y="4241103"/>
            <a:ext cx="9585436" cy="558549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 形 4"/>
          <p:cNvSpPr/>
          <p:nvPr/>
        </p:nvSpPr>
        <p:spPr>
          <a:xfrm rot="10800000">
            <a:off x="1459436" y="947038"/>
            <a:ext cx="9369222" cy="57319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243223" y="2078605"/>
            <a:ext cx="279275" cy="218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43223" y="947037"/>
            <a:ext cx="279275" cy="1138515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0540376" y="1104330"/>
            <a:ext cx="288282" cy="98122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0549383" y="2078605"/>
            <a:ext cx="279275" cy="2441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963917" y="2598003"/>
            <a:ext cx="636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课程资源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4295" y="2085552"/>
            <a:ext cx="279275" cy="120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824295" y="1587976"/>
            <a:ext cx="279275" cy="490629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4673" y="84141"/>
            <a:ext cx="220717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课程资源</a:t>
            </a:r>
            <a:endParaRPr lang="zh-CN" alt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97485" y="1697355"/>
            <a:ext cx="59467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Tx/>
              <a:buNone/>
            </a:pPr>
            <a:r>
              <a:rPr kumimoji="1" lang="en-US" altLang="zh-CN" dirty="0">
                <a:sym typeface="+mn-ea"/>
              </a:rPr>
              <a:t>1.  github </a:t>
            </a:r>
            <a:r>
              <a:rPr kumimoji="1" lang="zh-CN" altLang="en-US" dirty="0">
                <a:sym typeface="+mn-ea"/>
              </a:rPr>
              <a:t>课程主页 （视频错误、问题都可以发 </a:t>
            </a:r>
            <a:r>
              <a:rPr kumimoji="1" lang="en-US" altLang="zh-CN" dirty="0">
                <a:sym typeface="+mn-ea"/>
              </a:rPr>
              <a:t>issue</a:t>
            </a:r>
            <a:r>
              <a:rPr kumimoji="1" lang="zh-CN" altLang="en-US" dirty="0">
                <a:sym typeface="+mn-ea"/>
              </a:rPr>
              <a:t>）</a:t>
            </a: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zh-CN" altLang="en-US" dirty="0">
                <a:sym typeface="+mn-ea"/>
                <a:hlinkClick r:id="rId2" action="ppaction://hlinkfile"/>
              </a:rPr>
              <a:t>https://github.com/P4nda0s/SycRevLearn</a:t>
            </a:r>
            <a:endParaRPr kumimoji="1" lang="zh-CN" altLang="en-US" dirty="0">
              <a:sym typeface="+mn-ea"/>
              <a:hlinkClick r:id="rId2" action="ppaction://hlinkfile"/>
            </a:endParaRPr>
          </a:p>
          <a:p>
            <a:pPr indent="0">
              <a:buFontTx/>
              <a:buNone/>
            </a:pP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en-US" altLang="zh-CN" dirty="0">
                <a:sym typeface="+mn-ea"/>
              </a:rPr>
              <a:t>2.  bilibili </a:t>
            </a:r>
            <a:r>
              <a:rPr kumimoji="1" lang="zh-CN" altLang="en-US" dirty="0">
                <a:sym typeface="+mn-ea"/>
              </a:rPr>
              <a:t>播放列表</a:t>
            </a: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zh-CN" altLang="en-US" dirty="0">
                <a:sym typeface="+mn-ea"/>
                <a:hlinkClick r:id="rId3" action="ppaction://hlinkfile"/>
              </a:rPr>
              <a:t>https://space.bilibili.com/7761039/channel/seriesdetail?sid=374645</a:t>
            </a:r>
            <a:endParaRPr kumimoji="1" lang="zh-CN" altLang="en-US" dirty="0">
              <a:sym typeface="+mn-ea"/>
              <a:hlinkClick r:id="rId3" action="ppaction://hlinkfile"/>
            </a:endParaRPr>
          </a:p>
          <a:p>
            <a:pPr indent="0">
              <a:buFontTx/>
              <a:buNone/>
            </a:pP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en-US" altLang="zh-CN" dirty="0">
                <a:sym typeface="+mn-ea"/>
              </a:rPr>
              <a:t>3.  21 </a:t>
            </a:r>
            <a:r>
              <a:rPr kumimoji="1" lang="zh-CN" altLang="en-US" dirty="0">
                <a:sym typeface="+mn-ea"/>
              </a:rPr>
              <a:t>级招新群 （仅</a:t>
            </a:r>
            <a:r>
              <a:rPr kumimoji="1" lang="en-US" altLang="zh-CN" dirty="0">
                <a:sym typeface="+mn-ea"/>
              </a:rPr>
              <a:t>2021</a:t>
            </a:r>
            <a:r>
              <a:rPr kumimoji="1" lang="zh-CN" altLang="en-US" dirty="0">
                <a:sym typeface="+mn-ea"/>
              </a:rPr>
              <a:t>年有效）</a:t>
            </a: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zh-CN" altLang="en-US" dirty="0">
                <a:sym typeface="+mn-ea"/>
              </a:rPr>
              <a:t>群号:668990078</a:t>
            </a:r>
            <a:endParaRPr kumimoji="1"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85553"/>
            <a:ext cx="12192000" cy="4772447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2" name="L 形 1"/>
          <p:cNvSpPr/>
          <p:nvPr/>
        </p:nvSpPr>
        <p:spPr>
          <a:xfrm>
            <a:off x="1243222" y="4241103"/>
            <a:ext cx="9585436" cy="558549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 形 4"/>
          <p:cNvSpPr/>
          <p:nvPr/>
        </p:nvSpPr>
        <p:spPr>
          <a:xfrm rot="10800000">
            <a:off x="1459436" y="947038"/>
            <a:ext cx="9369222" cy="57319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243223" y="2078605"/>
            <a:ext cx="279275" cy="218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43223" y="947037"/>
            <a:ext cx="279275" cy="1138515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0540376" y="1104330"/>
            <a:ext cx="288282" cy="98122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0549383" y="2078605"/>
            <a:ext cx="279275" cy="2441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963917" y="2598003"/>
            <a:ext cx="636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简单的加密算法</a:t>
            </a:r>
            <a:r>
              <a:rPr lang="en-US" altLang="zh-CN" sz="4800" dirty="0">
                <a:solidFill>
                  <a:schemeClr val="bg1"/>
                </a:solidFill>
              </a:rPr>
              <a:t>2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4295" y="2085552"/>
            <a:ext cx="279275" cy="120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824295" y="1587976"/>
            <a:ext cx="279275" cy="490629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sym typeface="+mn-ea"/>
              </a:rPr>
              <a:t>简单的加密算法</a:t>
            </a:r>
            <a:r>
              <a:rPr lang="en-US" altLang="zh-CN" sz="3600" dirty="0">
                <a:solidFill>
                  <a:schemeClr val="bg1"/>
                </a:solidFill>
                <a:sym typeface="+mn-ea"/>
              </a:rPr>
              <a:t>2</a:t>
            </a:r>
            <a:endParaRPr lang="zh-CN" altLang="en-US" sz="3600" dirty="0">
              <a:solidFill>
                <a:schemeClr val="bg1"/>
              </a:solidFill>
            </a:endParaRPr>
          </a:p>
          <a:p>
            <a:pPr algn="ctr"/>
            <a:endParaRPr lang="en-US" altLang="zh-CN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340995" y="926465"/>
            <a:ext cx="10579735" cy="6000750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zh-CN" altLang="en-US" sz="1600" dirty="0">
                <a:sym typeface="+mn-ea"/>
              </a:rPr>
              <a:t>上一讲的题目演示了什么是逆运算，这一讲中我们学习一个出现频率非常高的运算</a:t>
            </a:r>
            <a:r>
              <a:rPr lang="en-US" altLang="zh-CN" sz="1600" dirty="0">
                <a:sym typeface="+mn-ea"/>
              </a:rPr>
              <a:t>: </a:t>
            </a:r>
            <a:r>
              <a:rPr lang="zh-CN" altLang="en-US" sz="1600" dirty="0">
                <a:sym typeface="+mn-ea"/>
              </a:rPr>
              <a:t>异或</a:t>
            </a:r>
            <a:endParaRPr lang="zh-CN" altLang="en-US" sz="1600" dirty="0"/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zh-CN" altLang="en-US" sz="1600" dirty="0">
                <a:sym typeface="+mn-ea"/>
              </a:rPr>
              <a:t>异或运算是一个二元运算，在C语言中的运算符号为  ^</a:t>
            </a:r>
            <a:endParaRPr lang="zh-CN" altLang="en-US" sz="1600" dirty="0"/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zh-CN" altLang="en-US" sz="1600" dirty="0">
                <a:sym typeface="+mn-ea"/>
              </a:rPr>
              <a:t>A ^ B 的意思不是 A 的 B 次方，而是 A 异或 B，异或有如下的可逆性质</a:t>
            </a:r>
            <a:endParaRPr lang="zh-CN" altLang="en-US" sz="1600" dirty="0"/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zh-CN" altLang="en-US" sz="1600" dirty="0">
                <a:sym typeface="+mn-ea"/>
              </a:rPr>
              <a:t>A ^ B = C</a:t>
            </a:r>
            <a:endParaRPr lang="zh-CN" altLang="en-US" sz="1600" dirty="0"/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zh-CN" altLang="en-US" sz="1600" dirty="0">
                <a:sym typeface="+mn-ea"/>
              </a:rPr>
              <a:t>C ^ B = A</a:t>
            </a:r>
            <a:endParaRPr lang="zh-CN" altLang="en-US" sz="1600" dirty="0"/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zh-CN" altLang="en-US" sz="1600" dirty="0">
                <a:sym typeface="+mn-ea"/>
              </a:rPr>
              <a:t>C ^ A = B</a:t>
            </a:r>
            <a:endParaRPr lang="zh-CN" altLang="en-US" sz="1600" dirty="0"/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endParaRPr lang="zh-CN" altLang="en-US" sz="1600" dirty="0"/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zh-CN" altLang="en-US" sz="1600" dirty="0">
                <a:sym typeface="+mn-ea"/>
              </a:rPr>
              <a:t>明文 ^ 密钥 = 密文</a:t>
            </a:r>
            <a:endParaRPr lang="zh-CN" altLang="en-US" sz="1600" dirty="0"/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zh-CN" altLang="en-US" sz="1600" dirty="0">
                <a:sym typeface="+mn-ea"/>
              </a:rPr>
              <a:t>密文 ^ 密钥 = 明文</a:t>
            </a:r>
            <a:endParaRPr lang="zh-CN" altLang="en-US" sz="1600" dirty="0">
              <a:sym typeface="+mn-ea"/>
            </a:endParaRPr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endParaRPr lang="zh-CN" altLang="en-US" sz="1600" dirty="0">
              <a:sym typeface="+mn-ea"/>
            </a:endParaRPr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zh-CN" altLang="en-US" sz="1600" dirty="0">
                <a:sym typeface="+mn-ea"/>
              </a:rPr>
              <a:t>对于异或运算而言，它的逆运算就是本身。</a:t>
            </a:r>
            <a:endParaRPr lang="zh-CN" altLang="en-US" sz="1600" dirty="0"/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endParaRPr lang="zh-CN" altLang="en-US" sz="1600" dirty="0">
              <a:sym typeface="+mn-ea"/>
            </a:endParaRPr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zh-CN" altLang="en-US" sz="1600" dirty="0">
                <a:sym typeface="+mn-ea"/>
              </a:rPr>
              <a:t>计算例子</a:t>
            </a:r>
            <a:r>
              <a:rPr lang="en-US" altLang="zh-CN" sz="1600" dirty="0">
                <a:sym typeface="+mn-ea"/>
              </a:rPr>
              <a:t>:</a:t>
            </a:r>
            <a:endParaRPr lang="en-US" altLang="zh-CN" sz="1600" dirty="0">
              <a:sym typeface="+mn-ea"/>
            </a:endParaRPr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en-US" altLang="zh-CN" sz="1600" dirty="0">
                <a:sym typeface="+mn-ea"/>
              </a:rPr>
              <a:t>3 ^ 5 = 6</a:t>
            </a:r>
            <a:endParaRPr lang="en-US" altLang="zh-CN" sz="1600" dirty="0">
              <a:sym typeface="+mn-ea"/>
            </a:endParaRPr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en-US" altLang="zh-CN" sz="1600" dirty="0">
                <a:sym typeface="+mn-ea"/>
              </a:rPr>
              <a:t>6 ^ 5 = 3</a:t>
            </a:r>
            <a:endParaRPr lang="zh-CN" altLang="en-US" sz="1600" dirty="0"/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sym typeface="+mn-ea"/>
              </a:rPr>
              <a:t>简单的加密算法</a:t>
            </a:r>
            <a:r>
              <a:rPr lang="en-US" altLang="zh-CN" sz="3600" dirty="0">
                <a:solidFill>
                  <a:schemeClr val="bg1"/>
                </a:solidFill>
                <a:sym typeface="+mn-ea"/>
              </a:rPr>
              <a:t>2</a:t>
            </a:r>
            <a:endParaRPr lang="zh-CN" altLang="en-US" sz="3600" dirty="0">
              <a:solidFill>
                <a:schemeClr val="bg1"/>
              </a:solidFill>
            </a:endParaRPr>
          </a:p>
          <a:p>
            <a:pPr algn="ctr"/>
            <a:endParaRPr lang="en-US" altLang="zh-CN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69365"/>
            <a:ext cx="7194550" cy="4676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sym typeface="+mn-ea"/>
              </a:rPr>
              <a:t>简单的加密算法</a:t>
            </a:r>
            <a:r>
              <a:rPr lang="en-US" altLang="zh-CN" sz="3600" dirty="0">
                <a:solidFill>
                  <a:schemeClr val="bg1"/>
                </a:solidFill>
                <a:sym typeface="+mn-ea"/>
              </a:rPr>
              <a:t>2</a:t>
            </a:r>
            <a:endParaRPr lang="zh-CN" altLang="en-US" sz="3600" dirty="0">
              <a:solidFill>
                <a:schemeClr val="bg1"/>
              </a:solidFill>
            </a:endParaRPr>
          </a:p>
          <a:p>
            <a:pPr algn="ctr"/>
            <a:endParaRPr lang="en-US" altLang="zh-CN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814070" y="921385"/>
            <a:ext cx="83165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题目流程： 输入数据 -&gt; 每个字符与下标异或 -&gt; 与 unk_503E78 数据比较。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逆向过程，只需将 unk_503E78 每个字符数据与下标异或即可得到输入，也就是直接对目标数据再次调用以上代码就可以解出 flag，因为异或的逆运算就是本身.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5" y="2339975"/>
            <a:ext cx="5170170" cy="3208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sym typeface="+mn-ea"/>
              </a:rPr>
              <a:t>简单的加密算法</a:t>
            </a:r>
            <a:r>
              <a:rPr lang="en-US" altLang="zh-CN" sz="3600" dirty="0">
                <a:solidFill>
                  <a:schemeClr val="bg1"/>
                </a:solidFill>
                <a:sym typeface="+mn-ea"/>
              </a:rPr>
              <a:t>2</a:t>
            </a:r>
            <a:endParaRPr lang="zh-CN" altLang="en-US" sz="3600" dirty="0">
              <a:solidFill>
                <a:schemeClr val="bg1"/>
              </a:solidFill>
            </a:endParaRPr>
          </a:p>
          <a:p>
            <a:pPr algn="ctr"/>
            <a:endParaRPr lang="en-US" altLang="zh-CN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814070" y="921385"/>
            <a:ext cx="83165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unk_503E78 的实际数据是 [0x66, 0x6D, 0x63, 0x64, 0x7F, 0x5C, 0x49, 0x52, 0x57, 0x4F, 0x43, 0x45, 0x48, 0x52, 0x47, 0x5B, 0x4F, 0x59, 0x53, 0x5B, 0x55, 0x68, 0x00]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由于 unk_503E78 中有不可见的字符，所以转换成字符串形式表式可能会出问题，于是直接提取每个数据对应的数字。这里的每项数据异或下标即可得到输入的flag ASCII值。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3030220"/>
            <a:ext cx="6674485" cy="2253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8282" y="47946"/>
            <a:ext cx="550152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6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sym typeface="+mn-ea"/>
              </a:rPr>
              <a:t>实验文件下载</a:t>
            </a:r>
            <a:endParaRPr kumimoji="1" lang="zh-CN" altLang="en-US" sz="3600" b="1" dirty="0">
              <a:solidFill>
                <a:schemeClr val="bg1"/>
              </a:solidFill>
              <a:latin typeface="Arial Rounded MT Bold" panose="020F0704030504030204" pitchFamily="34" charset="0"/>
              <a:ea typeface="Segoe UI Black" panose="020B0A02040204020203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4660" y="1101725"/>
            <a:ext cx="448183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https://github.com/P4nda0s/SycRevLearn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可以去学一下 </a:t>
            </a:r>
            <a:r>
              <a:rPr lang="en-US" altLang="zh-CN"/>
              <a:t>git </a:t>
            </a:r>
            <a:r>
              <a:rPr lang="zh-CN" altLang="en-US"/>
              <a:t>的用法（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0</TotalTime>
  <Words>897</Words>
  <Application>WPS 演示</Application>
  <PresentationFormat>宽屏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32" baseType="lpstr">
      <vt:lpstr>Arial</vt:lpstr>
      <vt:lpstr>方正书宋_GBK</vt:lpstr>
      <vt:lpstr>Wingdings</vt:lpstr>
      <vt:lpstr>Segoe UI Black</vt:lpstr>
      <vt:lpstr>苹方-简</vt:lpstr>
      <vt:lpstr>黑体</vt:lpstr>
      <vt:lpstr>汉仪中黑KW</vt:lpstr>
      <vt:lpstr>Wingdings 2</vt:lpstr>
      <vt:lpstr>Arial Rounded MT Bold</vt:lpstr>
      <vt:lpstr>Calibri</vt:lpstr>
      <vt:lpstr>Helvetica Neue</vt:lpstr>
      <vt:lpstr>等线 Light</vt:lpstr>
      <vt:lpstr>汉仪中等线KW</vt:lpstr>
      <vt:lpstr>Calibri Light</vt:lpstr>
      <vt:lpstr>等线</vt:lpstr>
      <vt:lpstr>微软雅黑</vt:lpstr>
      <vt:lpstr>汉仪旗黑</vt:lpstr>
      <vt:lpstr>宋体</vt:lpstr>
      <vt:lpstr>Arial Unicode MS</vt:lpstr>
      <vt:lpstr>汉仪书宋二KW</vt:lpstr>
      <vt:lpstr>Office 主题​​</vt:lpstr>
      <vt:lpstr>1_Office 主题​​</vt:lpstr>
      <vt:lpstr>三叶草技术小组 二进制方向入门培训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dddddddd</dc:title>
  <dc:creator>Sun David</dc:creator>
  <cp:lastModifiedBy>pandaos</cp:lastModifiedBy>
  <cp:revision>103</cp:revision>
  <dcterms:created xsi:type="dcterms:W3CDTF">2021-09-30T10:53:54Z</dcterms:created>
  <dcterms:modified xsi:type="dcterms:W3CDTF">2021-09-30T10:53:54Z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