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332" r:id="rId5"/>
    <p:sldId id="333" r:id="rId6"/>
    <p:sldId id="258" r:id="rId7"/>
    <p:sldId id="260" r:id="rId8"/>
    <p:sldId id="361" r:id="rId9"/>
    <p:sldId id="364" r:id="rId10"/>
    <p:sldId id="328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铭" initials="陈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E2023"/>
    <a:srgbClr val="FF3366"/>
    <a:srgbClr val="00008B"/>
    <a:srgbClr val="001F2C"/>
    <a:srgbClr val="0000CD"/>
    <a:srgbClr val="483D8B"/>
    <a:srgbClr val="FF33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pace.bilibili.com/7761039/channel/seriesdetail?sid=374645" TargetMode="External"/><Relationship Id="rId2" Type="http://schemas.openxmlformats.org/officeDocument/2006/relationships/hyperlink" Target="https://github.com/P4nda0s/SycRevLearn" TargetMode="Externa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55"/>
            <a:ext cx="12192000" cy="506533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453005" y="1275514"/>
            <a:ext cx="11576807" cy="23876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三叶草技术小组</a:t>
            </a:r>
            <a:br>
              <a:rPr lang="zh-CN" altLang="en-US" sz="5400" dirty="0">
                <a:solidFill>
                  <a:schemeClr val="bg1"/>
                </a:solidFill>
              </a:rPr>
            </a:br>
            <a:r>
              <a:rPr lang="zh-CN" altLang="en-US" sz="5400" dirty="0">
                <a:solidFill>
                  <a:schemeClr val="bg1"/>
                </a:solidFill>
              </a:rPr>
              <a:t>二进制方向入门培训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061200" y="5303520"/>
            <a:ext cx="5130800" cy="476849"/>
          </a:xfrm>
        </p:spPr>
        <p:txBody>
          <a:bodyPr/>
          <a:lstStyle/>
          <a:p>
            <a:r>
              <a:rPr lang="en-US" altLang="zh-CN">
                <a:latin typeface="+mn-ea"/>
              </a:rPr>
              <a:t>—PandaOS</a:t>
            </a:r>
            <a:endParaRPr lang="en-US" altLang="zh-CN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32" y="396477"/>
            <a:ext cx="940779" cy="12447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40" y="675158"/>
            <a:ext cx="1869440" cy="462861"/>
          </a:xfrm>
          <a:prstGeom prst="rect">
            <a:avLst/>
          </a:prstGeom>
        </p:spPr>
      </p:pic>
      <p:pic>
        <p:nvPicPr>
          <p:cNvPr id="2" name="图片 1" descr="sy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5073650"/>
            <a:ext cx="1598930" cy="1598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85553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课程资源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673" y="84141"/>
            <a:ext cx="220717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课程资源</a:t>
            </a:r>
            <a:endParaRPr lang="zh-CN" alt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97485" y="1697355"/>
            <a:ext cx="59467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1.  github </a:t>
            </a:r>
            <a:r>
              <a:rPr kumimoji="1" lang="zh-CN" altLang="en-US" dirty="0">
                <a:sym typeface="+mn-ea"/>
              </a:rPr>
              <a:t>课程主页 （视频错误、问题都可以发 </a:t>
            </a:r>
            <a:r>
              <a:rPr kumimoji="1" lang="en-US" altLang="zh-CN" dirty="0">
                <a:sym typeface="+mn-ea"/>
              </a:rPr>
              <a:t>issue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  <a:hlinkClick r:id="rId2" action="ppaction://hlinkfile"/>
              </a:rPr>
              <a:t>https://github.com/P4nda0s/SycRevLearn</a:t>
            </a:r>
            <a:endParaRPr kumimoji="1" lang="zh-CN" altLang="en-US" dirty="0">
              <a:sym typeface="+mn-ea"/>
              <a:hlinkClick r:id="rId2" action="ppaction://hlinkfile"/>
            </a:endParaRPr>
          </a:p>
          <a:p>
            <a:pPr indent="0">
              <a:buFontTx/>
              <a:buNone/>
            </a:pP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2.  bilibili </a:t>
            </a:r>
            <a:r>
              <a:rPr kumimoji="1" lang="zh-CN" altLang="en-US" dirty="0">
                <a:sym typeface="+mn-ea"/>
              </a:rPr>
              <a:t>播放列表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  <a:hlinkClick r:id="rId3" action="ppaction://hlinkfile"/>
              </a:rPr>
              <a:t>https://space.bilibili.com/7761039/channel/seriesdetail?sid=374645</a:t>
            </a:r>
            <a:endParaRPr kumimoji="1" lang="zh-CN" altLang="en-US" dirty="0">
              <a:sym typeface="+mn-ea"/>
              <a:hlinkClick r:id="rId3" action="ppaction://hlinkfile"/>
            </a:endParaRPr>
          </a:p>
          <a:p>
            <a:pPr indent="0">
              <a:buFontTx/>
              <a:buNone/>
            </a:pP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3.  21 </a:t>
            </a:r>
            <a:r>
              <a:rPr kumimoji="1" lang="zh-CN" altLang="en-US" dirty="0">
                <a:sym typeface="+mn-ea"/>
              </a:rPr>
              <a:t>级招新群 （仅</a:t>
            </a:r>
            <a:r>
              <a:rPr kumimoji="1" lang="en-US" altLang="zh-CN" dirty="0">
                <a:sym typeface="+mn-ea"/>
              </a:rPr>
              <a:t>2021</a:t>
            </a:r>
            <a:r>
              <a:rPr kumimoji="1" lang="zh-CN" altLang="en-US" dirty="0">
                <a:sym typeface="+mn-ea"/>
              </a:rPr>
              <a:t>年有效）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</a:rPr>
              <a:t>群号:668990078</a:t>
            </a:r>
            <a:endParaRPr kumimoji="1"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85553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dirty="0">
                <a:solidFill>
                  <a:schemeClr val="bg1"/>
                </a:solidFill>
              </a:rPr>
              <a:t>Base64 编码</a:t>
            </a:r>
            <a:r>
              <a:rPr lang="zh-CN" sz="4800" dirty="0">
                <a:solidFill>
                  <a:schemeClr val="bg1"/>
                </a:solidFill>
              </a:rPr>
              <a:t>变表</a:t>
            </a:r>
            <a:r>
              <a:rPr sz="4800" dirty="0">
                <a:solidFill>
                  <a:schemeClr val="bg1"/>
                </a:solidFill>
              </a:rPr>
              <a:t>逆向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Base64 编码</a:t>
            </a:r>
            <a:r>
              <a:rPr lang="zh-CN" sz="3600" dirty="0">
                <a:solidFill>
                  <a:schemeClr val="bg1"/>
                </a:solidFill>
                <a:sym typeface="+mn-ea"/>
              </a:rPr>
              <a:t>变表</a:t>
            </a:r>
            <a:r>
              <a:rPr sz="3600" dirty="0">
                <a:solidFill>
                  <a:schemeClr val="bg1"/>
                </a:solidFill>
                <a:sym typeface="+mn-ea"/>
              </a:rPr>
              <a:t>逆向</a:t>
            </a:r>
            <a:endParaRPr lang="en-US" altLang="zh-CN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1043940"/>
            <a:ext cx="5719445" cy="36588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1375" y="4735830"/>
            <a:ext cx="65443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如果认真分析过 T4 的题目就能发现， T5 和 T4 的逻辑基本没有区别，只不过 T5 的目标数据是 Wj1gWE9xPSGUQ0KCPCGET09WR1qSzZ== 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利用上节课的解题脚本对 Wj1gWE9xPSGUQ0KCPCGET09WR1qSzZ== 解密，却无法得到正确的 Flag， 这是什么原因呢？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Base64 编码</a:t>
            </a:r>
            <a:r>
              <a:rPr lang="zh-CN" sz="3600" dirty="0">
                <a:solidFill>
                  <a:schemeClr val="bg1"/>
                </a:solidFill>
                <a:sym typeface="+mn-ea"/>
              </a:rPr>
              <a:t>变表</a:t>
            </a:r>
            <a:r>
              <a:rPr sz="3600" dirty="0">
                <a:solidFill>
                  <a:schemeClr val="bg1"/>
                </a:solidFill>
                <a:sym typeface="+mn-ea"/>
              </a:rPr>
              <a:t>逆向</a:t>
            </a:r>
            <a:endParaRPr lang="en-US" altLang="zh-CN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10540" y="1108710"/>
            <a:ext cx="1109218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如果仔细检查的话就会发现 base64_encode 函数中的 off_529000 (也就是 Base64 的字母表) 似乎与 T4 的字母表略有不同。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标准编码表</a:t>
            </a:r>
            <a:endParaRPr lang="zh-CN" altLang="en-US"/>
          </a:p>
          <a:p>
            <a:r>
              <a:rPr lang="zh-CN" altLang="en-US">
                <a:sym typeface="+mn-ea"/>
              </a:rPr>
              <a:t>ABCDEFGHIJKLMNOPQRSTUVWXYZabcdefghijklmnopqrstuvwxyz0123456789+/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魔改之后的编码表</a:t>
            </a:r>
            <a:endParaRPr lang="zh-CN" altLang="en-US"/>
          </a:p>
          <a:p>
            <a:r>
              <a:rPr lang="zh-CN" altLang="en-US">
                <a:sym typeface="+mn-ea"/>
              </a:rPr>
              <a:t>ZYXABCDEFGHIJKLMNOPQRSTUVWzyxabcdefghijklmnopqrstuvw0123456789+/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base64 </a:t>
            </a:r>
            <a:r>
              <a:rPr lang="zh-CN" altLang="en-US">
                <a:sym typeface="+mn-ea"/>
              </a:rPr>
              <a:t>编码原理</a:t>
            </a:r>
            <a:endParaRPr lang="zh-CN" altLang="en-US">
              <a:sym typeface="+mn-ea"/>
            </a:endParaRPr>
          </a:p>
          <a:p>
            <a:r>
              <a:rPr lang="zh-CN" altLang="en-US"/>
              <a:t>类似于进制转换，</a:t>
            </a:r>
            <a:r>
              <a:rPr lang="en-US" altLang="zh-CN"/>
              <a:t>256 -&gt; 64 </a:t>
            </a:r>
            <a:r>
              <a:rPr lang="zh-CN" altLang="en-US"/>
              <a:t>进制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数据取每 </a:t>
            </a:r>
            <a:r>
              <a:rPr lang="en-US" altLang="zh-CN"/>
              <a:t>6 bit</a:t>
            </a:r>
            <a:r>
              <a:rPr lang="zh-CN" altLang="en-US"/>
              <a:t> </a:t>
            </a:r>
            <a:r>
              <a:rPr lang="en-US" altLang="zh-CN"/>
              <a:t>-&gt; v (0- 64) -&gt; </a:t>
            </a:r>
            <a:r>
              <a:rPr lang="zh-CN" altLang="en-US"/>
              <a:t>从编码表中取出下标 </a:t>
            </a:r>
            <a:r>
              <a:rPr lang="en-US" altLang="zh-CN"/>
              <a:t>v </a:t>
            </a:r>
            <a:r>
              <a:rPr lang="zh-CN" altLang="en-US"/>
              <a:t>对应的字符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5644515"/>
            <a:ext cx="5511800" cy="88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sym typeface="+mn-ea"/>
              </a:rPr>
              <a:t>Base64 编码</a:t>
            </a:r>
            <a:r>
              <a:rPr lang="zh-CN" sz="3600" dirty="0">
                <a:solidFill>
                  <a:schemeClr val="bg1"/>
                </a:solidFill>
                <a:sym typeface="+mn-ea"/>
              </a:rPr>
              <a:t>变表</a:t>
            </a:r>
            <a:r>
              <a:rPr sz="3600" dirty="0">
                <a:solidFill>
                  <a:schemeClr val="bg1"/>
                </a:solidFill>
                <a:sym typeface="+mn-ea"/>
              </a:rPr>
              <a:t>逆向</a:t>
            </a:r>
            <a:endParaRPr lang="en-US" altLang="zh-CN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09905" y="1120775"/>
            <a:ext cx="104978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解决方法</a:t>
            </a:r>
            <a:endParaRPr lang="zh-CN" altLang="en-US"/>
          </a:p>
          <a:p>
            <a:r>
              <a:rPr lang="zh-CN" altLang="en-US">
                <a:sym typeface="+mn-ea"/>
              </a:rPr>
              <a:t>Wj1gWE9xPSGUQ0KCPCGET09WR1qSzZ== 中的首字符 W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W 在 T5 中的位置对应到 T4 则是 Z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j   在 T5 中的位置对应到 T4 则是 m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因此将把Wj 替换成 Zm，后续也是同样的操作，最后用 T4 的脚本即可解密 Flag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282" y="47946"/>
            <a:ext cx="55015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6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sym typeface="+mn-ea"/>
              </a:rPr>
              <a:t>实验文件下载</a:t>
            </a:r>
            <a:endParaRPr kumimoji="1" lang="zh-CN" altLang="en-US" sz="3600" b="1" dirty="0">
              <a:solidFill>
                <a:schemeClr val="bg1"/>
              </a:solidFill>
              <a:latin typeface="Arial Rounded MT Bold" panose="020F0704030504030204" pitchFamily="34" charset="0"/>
              <a:ea typeface="Segoe UI Black" panose="020B0A02040204020203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4660" y="1101725"/>
            <a:ext cx="44818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https://github.com/P4nda0s/SycRevLearn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可以去学一下 </a:t>
            </a:r>
            <a:r>
              <a:rPr lang="en-US" altLang="zh-CN"/>
              <a:t>git </a:t>
            </a:r>
            <a:r>
              <a:rPr lang="zh-CN" altLang="en-US"/>
              <a:t>的用法（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78568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thanks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923</Words>
  <Application>WPS 演示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方正书宋_GBK</vt:lpstr>
      <vt:lpstr>Wingdings</vt:lpstr>
      <vt:lpstr>Segoe UI Black</vt:lpstr>
      <vt:lpstr>苹方-简</vt:lpstr>
      <vt:lpstr>Wingdings 2</vt:lpstr>
      <vt:lpstr>Arial Rounded MT Bold</vt:lpstr>
      <vt:lpstr>Calibri</vt:lpstr>
      <vt:lpstr>Helvetica Neue</vt:lpstr>
      <vt:lpstr>等线 Light</vt:lpstr>
      <vt:lpstr>汉仪中等线KW</vt:lpstr>
      <vt:lpstr>Calibri Light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1_Office 主题​​</vt:lpstr>
      <vt:lpstr>三叶草技术小组 二进制方向入门培训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dddddddd</dc:title>
  <dc:creator>Sun David</dc:creator>
  <cp:lastModifiedBy>chenyuxin</cp:lastModifiedBy>
  <cp:revision>122</cp:revision>
  <dcterms:created xsi:type="dcterms:W3CDTF">2021-10-04T07:43:28Z</dcterms:created>
  <dcterms:modified xsi:type="dcterms:W3CDTF">2021-10-04T07:43:28Z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