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332" r:id="rId5"/>
    <p:sldId id="333" r:id="rId6"/>
    <p:sldId id="258" r:id="rId7"/>
    <p:sldId id="260" r:id="rId8"/>
    <p:sldId id="367" r:id="rId9"/>
    <p:sldId id="368" r:id="rId10"/>
    <p:sldId id="369" r:id="rId11"/>
    <p:sldId id="370" r:id="rId12"/>
    <p:sldId id="371" r:id="rId13"/>
    <p:sldId id="372" r:id="rId14"/>
    <p:sldId id="328"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铭" initials="陈"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1E2023"/>
    <a:srgbClr val="FF3366"/>
    <a:srgbClr val="00008B"/>
    <a:srgbClr val="001F2C"/>
    <a:srgbClr val="0000CD"/>
    <a:srgbClr val="483D8B"/>
    <a:srgbClr val="FF33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13" autoAdjust="0"/>
    <p:restoredTop sz="94660"/>
  </p:normalViewPr>
  <p:slideViewPr>
    <p:cSldViewPr snapToGrid="0">
      <p:cViewPr varScale="1">
        <p:scale>
          <a:sx n="117" d="100"/>
          <a:sy n="117" d="100"/>
        </p:scale>
        <p:origin x="126"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
第二级
第三级
第四级
第五级</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
第二级
第三级
第四级
第五级</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
第二级
第三级
第四级
第五级</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zh-CN" alt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
第二级
第三级
第四级
第五级</a:t>
            </a:r>
            <a:endParaRPr 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
第二级
第三级
第四级
第五级</a:t>
            </a:r>
            <a:endParaRPr lang="en-US"/>
          </a:p>
        </p:txBody>
      </p:sp>
      <p:sp>
        <p:nvSpPr>
          <p:cNvPr id="5" name="日期占位符 4"/>
          <p:cNvSpPr>
            <a:spLocks noGrp="1"/>
          </p:cNvSpPr>
          <p:nvPr>
            <p:ph type="dt" sz="half" idx="10"/>
          </p:nvPr>
        </p:nvSpPr>
        <p:spPr/>
        <p:txBody>
          <a:bodyPr/>
          <a:lstStyle/>
          <a:p>
            <a:fld id="{06C77D8E-A505-4420-B671-5292AA95B34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
第二级
第三级
第四级
第五级</a:t>
            </a:r>
            <a:endParaRPr 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
第二级
第三级
第四级
第五级</a:t>
            </a:r>
            <a:endParaRPr lang="en-US"/>
          </a:p>
        </p:txBody>
      </p:sp>
      <p:sp>
        <p:nvSpPr>
          <p:cNvPr id="7" name="日期占位符 6"/>
          <p:cNvSpPr>
            <a:spLocks noGrp="1"/>
          </p:cNvSpPr>
          <p:nvPr>
            <p:ph type="dt" sz="half" idx="10"/>
          </p:nvPr>
        </p:nvSpPr>
        <p:spPr/>
        <p:txBody>
          <a:bodyPr/>
          <a:lstStyle/>
          <a:p>
            <a:fld id="{06C77D8E-A505-4420-B671-5292AA95B34A}"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06C77D8E-A505-4420-B671-5292AA95B34A}"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C77D8E-A505-4420-B671-5292AA95B34A}"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
第二级
第三级
第四级
第五级</a:t>
            </a:r>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zh-CN" altLang="en-US"/>
          </a:p>
        </p:txBody>
      </p:sp>
      <p:sp>
        <p:nvSpPr>
          <p:cNvPr id="5" name="日期占位符 4"/>
          <p:cNvSpPr>
            <a:spLocks noGrp="1"/>
          </p:cNvSpPr>
          <p:nvPr>
            <p:ph type="dt" sz="half" idx="10"/>
          </p:nvPr>
        </p:nvSpPr>
        <p:spPr/>
        <p:txBody>
          <a:bodyPr/>
          <a:lstStyle/>
          <a:p>
            <a:fld id="{06C77D8E-A505-4420-B671-5292AA95B34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
第二级
第三级
第四级
第五级</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zh-CN" altLang="en-US"/>
          </a:p>
        </p:txBody>
      </p:sp>
      <p:sp>
        <p:nvSpPr>
          <p:cNvPr id="5" name="日期占位符 4"/>
          <p:cNvSpPr>
            <a:spLocks noGrp="1"/>
          </p:cNvSpPr>
          <p:nvPr>
            <p:ph type="dt" sz="half" idx="10"/>
          </p:nvPr>
        </p:nvSpPr>
        <p:spPr/>
        <p:txBody>
          <a:bodyPr/>
          <a:lstStyle/>
          <a:p>
            <a:fld id="{06C77D8E-A505-4420-B671-5292AA95B34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
第二级
第三级
第四级
第五级</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
第二级
第三级
第四级
第五级</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zh-CN" alt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
第二级
第三级
第四级
第五级</a:t>
            </a:r>
            <a:endParaRPr 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
第二级
第三级
第四级
第五级</a:t>
            </a:r>
            <a:endParaRPr lang="en-US"/>
          </a:p>
        </p:txBody>
      </p:sp>
      <p:sp>
        <p:nvSpPr>
          <p:cNvPr id="5" name="日期占位符 4"/>
          <p:cNvSpPr>
            <a:spLocks noGrp="1"/>
          </p:cNvSpPr>
          <p:nvPr>
            <p:ph type="dt" sz="half" idx="10"/>
          </p:nvPr>
        </p:nvSpPr>
        <p:spPr/>
        <p:txBody>
          <a:bodyPr/>
          <a:lstStyle/>
          <a:p>
            <a:fld id="{06C77D8E-A505-4420-B671-5292AA95B34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
第二级
第三级
第四级
第五级</a:t>
            </a:r>
            <a:endParaRPr 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
第二级
第三级
第四级
第五级</a:t>
            </a:r>
            <a:endParaRPr lang="en-US"/>
          </a:p>
        </p:txBody>
      </p:sp>
      <p:sp>
        <p:nvSpPr>
          <p:cNvPr id="7" name="日期占位符 6"/>
          <p:cNvSpPr>
            <a:spLocks noGrp="1"/>
          </p:cNvSpPr>
          <p:nvPr>
            <p:ph type="dt" sz="half" idx="10"/>
          </p:nvPr>
        </p:nvSpPr>
        <p:spPr/>
        <p:txBody>
          <a:bodyPr/>
          <a:lstStyle/>
          <a:p>
            <a:fld id="{06C77D8E-A505-4420-B671-5292AA95B34A}"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06C77D8E-A505-4420-B671-5292AA95B34A}"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C77D8E-A505-4420-B671-5292AA95B34A}"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
第二级
第三级
第四级
第五级</a:t>
            </a:r>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zh-CN" altLang="en-US"/>
          </a:p>
        </p:txBody>
      </p:sp>
      <p:sp>
        <p:nvSpPr>
          <p:cNvPr id="5" name="日期占位符 4"/>
          <p:cNvSpPr>
            <a:spLocks noGrp="1"/>
          </p:cNvSpPr>
          <p:nvPr>
            <p:ph type="dt" sz="half" idx="10"/>
          </p:nvPr>
        </p:nvSpPr>
        <p:spPr/>
        <p:txBody>
          <a:bodyPr/>
          <a:lstStyle/>
          <a:p>
            <a:fld id="{06C77D8E-A505-4420-B671-5292AA95B34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zh-CN" altLang="en-US"/>
          </a:p>
        </p:txBody>
      </p:sp>
      <p:sp>
        <p:nvSpPr>
          <p:cNvPr id="5" name="日期占位符 4"/>
          <p:cNvSpPr>
            <a:spLocks noGrp="1"/>
          </p:cNvSpPr>
          <p:nvPr>
            <p:ph type="dt" sz="half" idx="10"/>
          </p:nvPr>
        </p:nvSpPr>
        <p:spPr/>
        <p:txBody>
          <a:bodyPr/>
          <a:lstStyle/>
          <a:p>
            <a:fld id="{06C77D8E-A505-4420-B671-5292AA95B34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77D8E-A505-4420-B671-5292AA95B34A}" type="datetimeFigureOut">
              <a:rPr lang="en-US" smtClean="0"/>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D4CAB-4814-4E6E-8D5F-EDF6BEBAF73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77D8E-A505-4420-B671-5292AA95B34A}" type="datetimeFigureOut">
              <a:rPr lang="en-US" smtClean="0"/>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D4CAB-4814-4E6E-8D5F-EDF6BEBAF73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space.bilibili.com/7761039/channel/seriesdetail?sid=374645" TargetMode="External"/><Relationship Id="rId2" Type="http://schemas.openxmlformats.org/officeDocument/2006/relationships/hyperlink" Target="https://github.com/P4nda0s/SycRevLearn" TargetMode="Externa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255"/>
            <a:ext cx="12192000" cy="5065332"/>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6" name="标题 1"/>
          <p:cNvSpPr>
            <a:spLocks noGrp="1"/>
          </p:cNvSpPr>
          <p:nvPr>
            <p:ph type="ctrTitle"/>
          </p:nvPr>
        </p:nvSpPr>
        <p:spPr>
          <a:xfrm>
            <a:off x="453005" y="1275514"/>
            <a:ext cx="11576807" cy="2387600"/>
          </a:xfrm>
        </p:spPr>
        <p:txBody>
          <a:bodyPr>
            <a:normAutofit/>
          </a:bodyPr>
          <a:lstStyle/>
          <a:p>
            <a:r>
              <a:rPr lang="zh-CN" altLang="en-US" sz="5400" dirty="0">
                <a:solidFill>
                  <a:schemeClr val="bg1"/>
                </a:solidFill>
              </a:rPr>
              <a:t>三叶草技术小组</a:t>
            </a:r>
            <a:br>
              <a:rPr lang="zh-CN" altLang="en-US" sz="5400" dirty="0">
                <a:solidFill>
                  <a:schemeClr val="bg1"/>
                </a:solidFill>
              </a:rPr>
            </a:br>
            <a:r>
              <a:rPr lang="zh-CN" altLang="en-US" sz="5400" dirty="0">
                <a:solidFill>
                  <a:schemeClr val="bg1"/>
                </a:solidFill>
              </a:rPr>
              <a:t>二进制方向入门培训</a:t>
            </a:r>
            <a:endParaRPr lang="zh-CN" altLang="en-US" sz="5400" dirty="0">
              <a:solidFill>
                <a:schemeClr val="bg1"/>
              </a:solidFill>
            </a:endParaRPr>
          </a:p>
        </p:txBody>
      </p:sp>
      <p:sp>
        <p:nvSpPr>
          <p:cNvPr id="7" name="副标题 2"/>
          <p:cNvSpPr>
            <a:spLocks noGrp="1"/>
          </p:cNvSpPr>
          <p:nvPr>
            <p:ph type="subTitle" idx="1"/>
          </p:nvPr>
        </p:nvSpPr>
        <p:spPr>
          <a:xfrm>
            <a:off x="7061200" y="5303520"/>
            <a:ext cx="5130800" cy="476849"/>
          </a:xfrm>
        </p:spPr>
        <p:txBody>
          <a:bodyPr/>
          <a:lstStyle/>
          <a:p>
            <a:r>
              <a:rPr lang="en-US" altLang="zh-CN">
                <a:latin typeface="+mn-ea"/>
              </a:rPr>
              <a:t>—PandaOS</a:t>
            </a:r>
            <a:endParaRPr lang="en-US" altLang="zh-CN">
              <a:latin typeface="+mn-ea"/>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48532" y="396477"/>
            <a:ext cx="940779" cy="1244747"/>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6640" y="675158"/>
            <a:ext cx="1869440" cy="462861"/>
          </a:xfrm>
          <a:prstGeom prst="rect">
            <a:avLst/>
          </a:prstGeom>
        </p:spPr>
      </p:pic>
      <p:pic>
        <p:nvPicPr>
          <p:cNvPr id="2" name="图片 1" descr="syc"/>
          <p:cNvPicPr>
            <a:picLocks noChangeAspect="1"/>
          </p:cNvPicPr>
          <p:nvPr/>
        </p:nvPicPr>
        <p:blipFill>
          <a:blip r:embed="rId3"/>
          <a:stretch>
            <a:fillRect/>
          </a:stretch>
        </p:blipFill>
        <p:spPr>
          <a:xfrm>
            <a:off x="368300" y="5073650"/>
            <a:ext cx="1598930" cy="159893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28375"/>
            <a:ext cx="12192000" cy="970704"/>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6" name="文本框 5"/>
          <p:cNvSpPr txBox="1"/>
          <p:nvPr/>
        </p:nvSpPr>
        <p:spPr>
          <a:xfrm>
            <a:off x="203200" y="0"/>
            <a:ext cx="5013325" cy="645160"/>
          </a:xfrm>
          <a:prstGeom prst="rect">
            <a:avLst/>
          </a:prstGeom>
          <a:noFill/>
        </p:spPr>
        <p:txBody>
          <a:bodyPr wrap="square" rtlCol="0">
            <a:spAutoFit/>
          </a:bodyPr>
          <a:lstStyle/>
          <a:p>
            <a:pPr algn="ctr"/>
            <a:r>
              <a:rPr sz="3600" dirty="0">
                <a:solidFill>
                  <a:schemeClr val="bg1"/>
                </a:solidFill>
                <a:sym typeface="+mn-ea"/>
              </a:rPr>
              <a:t>IDA 动态调试</a:t>
            </a:r>
            <a:endParaRPr sz="3600" dirty="0">
              <a:solidFill>
                <a:schemeClr val="bg1"/>
              </a:solidFill>
              <a:sym typeface="+mn-ea"/>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07619" y="10205"/>
            <a:ext cx="711132" cy="720639"/>
          </a:xfrm>
          <a:prstGeom prst="rect">
            <a:avLst/>
          </a:prstGeom>
        </p:spPr>
      </p:pic>
      <p:sp>
        <p:nvSpPr>
          <p:cNvPr id="2" name="文本框 1"/>
          <p:cNvSpPr txBox="1"/>
          <p:nvPr/>
        </p:nvSpPr>
        <p:spPr>
          <a:xfrm>
            <a:off x="1093470" y="1268095"/>
            <a:ext cx="7313295" cy="3969385"/>
          </a:xfrm>
          <a:prstGeom prst="rect">
            <a:avLst/>
          </a:prstGeom>
          <a:noFill/>
        </p:spPr>
        <p:txBody>
          <a:bodyPr wrap="square" rtlCol="0">
            <a:spAutoFit/>
          </a:bodyPr>
          <a:p>
            <a:pPr algn="l"/>
            <a:r>
              <a:rPr lang="zh-CN" altLang="en-US" sz="1400"/>
              <a:t>⚠️ 如果你用的是 Windows 版 IDA 7.0，你可能会调试失败，可以尝试换用 IDA 7.2 或者 IDA 6.8 解决。</a:t>
            </a:r>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r>
              <a:rPr lang="zh-CN" altLang="en-US" sz="1400"/>
              <a:t>当然动态调试远不止如此，更多的还需要你自己去探索，例如：</a:t>
            </a:r>
            <a:endParaRPr lang="zh-CN" altLang="en-US" sz="1400"/>
          </a:p>
          <a:p>
            <a:pPr algn="l"/>
            <a:r>
              <a:rPr lang="zh-CN" altLang="en-US" sz="1400"/>
              <a:t>- 单步执行</a:t>
            </a:r>
            <a:endParaRPr lang="zh-CN" altLang="en-US" sz="1400"/>
          </a:p>
          <a:p>
            <a:pPr algn="l"/>
            <a:r>
              <a:rPr lang="zh-CN" altLang="en-US" sz="1400"/>
              <a:t>- 步入执行</a:t>
            </a:r>
            <a:endParaRPr lang="zh-CN" altLang="en-US" sz="1400"/>
          </a:p>
          <a:p>
            <a:pPr algn="l"/>
            <a:r>
              <a:rPr lang="zh-CN" altLang="en-US" sz="1400"/>
              <a:t>- 查看寄存器</a:t>
            </a:r>
            <a:endParaRPr lang="zh-CN" altLang="en-US" sz="1400"/>
          </a:p>
          <a:p>
            <a:pPr algn="l"/>
            <a:r>
              <a:rPr lang="zh-CN" altLang="en-US" sz="1400"/>
              <a:t>- 查看内存</a:t>
            </a:r>
            <a:endParaRPr lang="zh-CN" altLang="en-US" sz="1400"/>
          </a:p>
          <a:p>
            <a:pPr algn="l"/>
            <a:r>
              <a:rPr lang="zh-CN" altLang="en-US" sz="1400"/>
              <a:t>- 查看堆栈</a:t>
            </a:r>
            <a:endParaRPr lang="zh-CN" altLang="en-US" sz="1400"/>
          </a:p>
          <a:p>
            <a:pPr algn="l"/>
            <a:r>
              <a:rPr lang="zh-CN" altLang="en-US" sz="1400"/>
              <a:t>- 修改寄存器/内存/堆栈</a:t>
            </a:r>
            <a:endParaRPr lang="zh-CN" altLang="en-US" sz="1400"/>
          </a:p>
        </p:txBody>
      </p:sp>
      <p:pic>
        <p:nvPicPr>
          <p:cNvPr id="7" name="图片 6"/>
          <p:cNvPicPr>
            <a:picLocks noChangeAspect="1"/>
          </p:cNvPicPr>
          <p:nvPr/>
        </p:nvPicPr>
        <p:blipFill>
          <a:blip r:embed="rId2"/>
          <a:stretch>
            <a:fillRect/>
          </a:stretch>
        </p:blipFill>
        <p:spPr>
          <a:xfrm>
            <a:off x="1033780" y="1790065"/>
            <a:ext cx="4867275" cy="18002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28375"/>
            <a:ext cx="12192000" cy="970704"/>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6" name="文本框 5"/>
          <p:cNvSpPr txBox="1"/>
          <p:nvPr/>
        </p:nvSpPr>
        <p:spPr>
          <a:xfrm>
            <a:off x="203200" y="0"/>
            <a:ext cx="5013325" cy="645160"/>
          </a:xfrm>
          <a:prstGeom prst="rect">
            <a:avLst/>
          </a:prstGeom>
          <a:noFill/>
        </p:spPr>
        <p:txBody>
          <a:bodyPr wrap="square" rtlCol="0">
            <a:spAutoFit/>
          </a:bodyPr>
          <a:lstStyle/>
          <a:p>
            <a:pPr algn="ctr"/>
            <a:r>
              <a:rPr lang="zh-CN" altLang="en-US" sz="3600" dirty="0">
                <a:solidFill>
                  <a:schemeClr val="bg1"/>
                </a:solidFill>
                <a:sym typeface="+mn-ea"/>
              </a:rPr>
              <a:t>查资料，自己尝试</a:t>
            </a:r>
            <a:endParaRPr lang="zh-CN" altLang="en-US" sz="3600" dirty="0">
              <a:solidFill>
                <a:schemeClr val="bg1"/>
              </a:solidFill>
              <a:sym typeface="+mn-ea"/>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07619" y="10205"/>
            <a:ext cx="711132" cy="720639"/>
          </a:xfrm>
          <a:prstGeom prst="rect">
            <a:avLst/>
          </a:prstGeom>
        </p:spPr>
      </p:pic>
      <p:sp>
        <p:nvSpPr>
          <p:cNvPr id="5" name="文本框 4"/>
          <p:cNvSpPr txBox="1"/>
          <p:nvPr/>
        </p:nvSpPr>
        <p:spPr>
          <a:xfrm>
            <a:off x="1043305" y="1586865"/>
            <a:ext cx="8221345" cy="2030095"/>
          </a:xfrm>
          <a:prstGeom prst="rect">
            <a:avLst/>
          </a:prstGeom>
          <a:noFill/>
        </p:spPr>
        <p:txBody>
          <a:bodyPr wrap="none" rtlCol="0">
            <a:spAutoFit/>
          </a:bodyPr>
          <a:p>
            <a:endParaRPr lang="zh-CN" altLang="en-US"/>
          </a:p>
          <a:p>
            <a:endParaRPr lang="zh-CN" altLang="en-US"/>
          </a:p>
          <a:p>
            <a:r>
              <a:rPr lang="en-US" altLang="zh-CN"/>
              <a:t>1. </a:t>
            </a:r>
            <a:r>
              <a:rPr lang="zh-CN" altLang="en-US"/>
              <a:t>尝试下载并安装 </a:t>
            </a:r>
            <a:r>
              <a:rPr lang="en-US" altLang="zh-CN"/>
              <a:t>VMware </a:t>
            </a:r>
            <a:r>
              <a:rPr lang="zh-CN" altLang="en-US"/>
              <a:t>虚拟机软件，并在虚拟机里面安装 </a:t>
            </a:r>
            <a:r>
              <a:rPr lang="en-US" altLang="zh-CN"/>
              <a:t>Ubuntu </a:t>
            </a:r>
            <a:r>
              <a:rPr lang="zh-CN" altLang="en-US"/>
              <a:t>操作系统</a:t>
            </a:r>
            <a:endParaRPr lang="zh-CN" altLang="en-US"/>
          </a:p>
          <a:p>
            <a:r>
              <a:rPr lang="en-US" altLang="zh-CN"/>
              <a:t>2. </a:t>
            </a:r>
            <a:r>
              <a:rPr lang="zh-CN" altLang="en-US"/>
              <a:t>尝试在 </a:t>
            </a:r>
            <a:r>
              <a:rPr lang="en-US" altLang="zh-CN"/>
              <a:t>Ubuntu </a:t>
            </a:r>
            <a:r>
              <a:rPr lang="zh-CN" altLang="en-US"/>
              <a:t>系统中用 </a:t>
            </a:r>
            <a:r>
              <a:rPr lang="en-US" altLang="zh-CN"/>
              <a:t>gcc </a:t>
            </a:r>
            <a:r>
              <a:rPr lang="zh-CN" altLang="en-US"/>
              <a:t>编译器编译 </a:t>
            </a:r>
            <a:r>
              <a:rPr lang="en-US" altLang="zh-CN"/>
              <a:t>Hello world </a:t>
            </a:r>
            <a:r>
              <a:rPr lang="zh-CN" altLang="en-US"/>
              <a:t>程序并运行</a:t>
            </a:r>
            <a:endParaRPr lang="zh-CN" altLang="en-US"/>
          </a:p>
          <a:p>
            <a:r>
              <a:rPr lang="en-US" altLang="zh-CN"/>
              <a:t>3. </a:t>
            </a:r>
            <a:r>
              <a:rPr lang="zh-CN" altLang="en-US"/>
              <a:t>尝试用 </a:t>
            </a:r>
            <a:r>
              <a:rPr lang="en-US" altLang="zh-CN"/>
              <a:t>IDA </a:t>
            </a:r>
            <a:r>
              <a:rPr lang="zh-CN" altLang="en-US"/>
              <a:t>分析上一步编译的 </a:t>
            </a:r>
            <a:r>
              <a:rPr lang="en-US" altLang="zh-CN"/>
              <a:t>Hello world </a:t>
            </a:r>
            <a:r>
              <a:rPr lang="zh-CN" altLang="en-US"/>
              <a:t>程序</a:t>
            </a:r>
            <a:endParaRPr lang="zh-CN" altLang="en-US"/>
          </a:p>
          <a:p>
            <a:r>
              <a:rPr lang="en-US" altLang="zh-CN"/>
              <a:t>4. </a:t>
            </a:r>
            <a:r>
              <a:rPr lang="zh-CN" altLang="en-US"/>
              <a:t>尝试查找 </a:t>
            </a:r>
            <a:r>
              <a:rPr lang="en-US" altLang="zh-CN"/>
              <a:t>IDA </a:t>
            </a:r>
            <a:r>
              <a:rPr lang="zh-CN" altLang="en-US"/>
              <a:t>远程调试资料，调试虚拟机 </a:t>
            </a:r>
            <a:r>
              <a:rPr lang="en-US" altLang="zh-CN"/>
              <a:t>Ubuntu </a:t>
            </a:r>
            <a:r>
              <a:rPr lang="zh-CN" altLang="en-US"/>
              <a:t>系统中的程序</a:t>
            </a:r>
            <a:endParaRPr lang="zh-CN" altLang="en-US"/>
          </a:p>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3"/>
          <p:cNvSpPr/>
          <p:nvPr/>
        </p:nvSpPr>
        <p:spPr>
          <a:xfrm>
            <a:off x="0" y="-128375"/>
            <a:ext cx="12192000" cy="970704"/>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6" name="文本框 5"/>
          <p:cNvSpPr txBox="1"/>
          <p:nvPr/>
        </p:nvSpPr>
        <p:spPr>
          <a:xfrm>
            <a:off x="358282" y="47946"/>
            <a:ext cx="5501523" cy="645160"/>
          </a:xfrm>
          <a:prstGeom prst="rect">
            <a:avLst/>
          </a:prstGeom>
          <a:noFill/>
        </p:spPr>
        <p:txBody>
          <a:bodyPr wrap="square" rtlCol="0">
            <a:spAutoFit/>
          </a:bodyPr>
          <a:lstStyle/>
          <a:p>
            <a:pPr algn="l"/>
            <a:r>
              <a:rPr kumimoji="1" lang="zh-CN" altLang="en-US" sz="3600" b="1" dirty="0">
                <a:solidFill>
                  <a:schemeClr val="bg1"/>
                </a:solidFill>
                <a:latin typeface="Arial Rounded MT Bold" panose="020F0704030504030204" pitchFamily="34" charset="0"/>
                <a:ea typeface="Segoe UI Black" panose="020B0A02040204020203" pitchFamily="34" charset="0"/>
                <a:sym typeface="+mn-ea"/>
              </a:rPr>
              <a:t>实验文件下载</a:t>
            </a:r>
            <a:endParaRPr kumimoji="1" lang="zh-CN" altLang="en-US" sz="3600" b="1" dirty="0">
              <a:solidFill>
                <a:schemeClr val="bg1"/>
              </a:solidFill>
              <a:latin typeface="Arial Rounded MT Bold" panose="020F0704030504030204" pitchFamily="34" charset="0"/>
              <a:ea typeface="Segoe UI Black" panose="020B0A02040204020203" pitchFamily="34" charset="0"/>
              <a:sym typeface="+mn-ea"/>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07619" y="10205"/>
            <a:ext cx="711132" cy="720639"/>
          </a:xfrm>
          <a:prstGeom prst="rect">
            <a:avLst/>
          </a:prstGeom>
        </p:spPr>
      </p:pic>
      <p:sp>
        <p:nvSpPr>
          <p:cNvPr id="2" name="文本框 1"/>
          <p:cNvSpPr txBox="1"/>
          <p:nvPr/>
        </p:nvSpPr>
        <p:spPr>
          <a:xfrm>
            <a:off x="454660" y="1101725"/>
            <a:ext cx="4481830" cy="1476375"/>
          </a:xfrm>
          <a:prstGeom prst="rect">
            <a:avLst/>
          </a:prstGeom>
          <a:noFill/>
        </p:spPr>
        <p:txBody>
          <a:bodyPr wrap="none" rtlCol="0">
            <a:spAutoFit/>
          </a:bodyPr>
          <a:p>
            <a:pPr algn="l"/>
            <a:r>
              <a:rPr lang="zh-CN" altLang="en-US"/>
              <a:t>https://github.com/P4nda0s/SycRevLearn</a:t>
            </a:r>
            <a:endParaRPr lang="zh-CN" altLang="en-US"/>
          </a:p>
          <a:p>
            <a:pPr algn="l"/>
            <a:endParaRPr lang="zh-CN" altLang="en-US"/>
          </a:p>
          <a:p>
            <a:pPr algn="l"/>
            <a:endParaRPr lang="zh-CN" altLang="en-US"/>
          </a:p>
          <a:p>
            <a:pPr algn="l"/>
            <a:endParaRPr lang="zh-CN" altLang="en-US"/>
          </a:p>
          <a:p>
            <a:pPr algn="l"/>
            <a:r>
              <a:rPr lang="zh-CN" altLang="en-US"/>
              <a:t>可以去学一下 </a:t>
            </a:r>
            <a:r>
              <a:rPr lang="en-US" altLang="zh-CN"/>
              <a:t>git </a:t>
            </a:r>
            <a:r>
              <a:rPr lang="zh-CN" altLang="en-US"/>
              <a:t>的用法（</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078568"/>
            <a:ext cx="12192000" cy="4772447"/>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2" name="L 形 1"/>
          <p:cNvSpPr/>
          <p:nvPr/>
        </p:nvSpPr>
        <p:spPr>
          <a:xfrm>
            <a:off x="1243222" y="4241103"/>
            <a:ext cx="9585436" cy="558549"/>
          </a:xfrm>
          <a:prstGeom prst="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 形 4"/>
          <p:cNvSpPr/>
          <p:nvPr/>
        </p:nvSpPr>
        <p:spPr>
          <a:xfrm rot="10800000">
            <a:off x="1459436" y="947038"/>
            <a:ext cx="9369222" cy="573190"/>
          </a:xfrm>
          <a:prstGeom prst="corner">
            <a:avLst>
              <a:gd name="adj1" fmla="val 50000"/>
              <a:gd name="adj2" fmla="val 50000"/>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243223" y="2078605"/>
            <a:ext cx="279275" cy="218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243223" y="947037"/>
            <a:ext cx="279275" cy="1138515"/>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p:cNvSpPr/>
          <p:nvPr/>
        </p:nvSpPr>
        <p:spPr>
          <a:xfrm>
            <a:off x="10540376" y="1104330"/>
            <a:ext cx="288282" cy="981222"/>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p:cNvSpPr/>
          <p:nvPr/>
        </p:nvSpPr>
        <p:spPr>
          <a:xfrm>
            <a:off x="10549383" y="2078605"/>
            <a:ext cx="279275" cy="2441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p:cNvSpPr txBox="1"/>
          <p:nvPr/>
        </p:nvSpPr>
        <p:spPr>
          <a:xfrm>
            <a:off x="2963917" y="2598003"/>
            <a:ext cx="6360260" cy="829945"/>
          </a:xfrm>
          <a:prstGeom prst="rect">
            <a:avLst/>
          </a:prstGeom>
          <a:noFill/>
        </p:spPr>
        <p:txBody>
          <a:bodyPr wrap="square" rtlCol="0">
            <a:spAutoFit/>
          </a:bodyPr>
          <a:lstStyle/>
          <a:p>
            <a:pPr algn="ctr"/>
            <a:r>
              <a:rPr lang="en-US" altLang="zh-CN" sz="4800" dirty="0">
                <a:solidFill>
                  <a:schemeClr val="bg1"/>
                </a:solidFill>
              </a:rPr>
              <a:t>thanks</a:t>
            </a:r>
            <a:endParaRPr lang="en-US" altLang="zh-CN" sz="4800" dirty="0">
              <a:solidFill>
                <a:schemeClr val="bg1"/>
              </a:solidFill>
            </a:endParaRPr>
          </a:p>
        </p:txBody>
      </p:sp>
      <p:sp>
        <p:nvSpPr>
          <p:cNvPr id="13" name="矩形 12"/>
          <p:cNvSpPr/>
          <p:nvPr/>
        </p:nvSpPr>
        <p:spPr>
          <a:xfrm>
            <a:off x="1824295" y="2085552"/>
            <a:ext cx="279275" cy="1207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1824295" y="1587976"/>
            <a:ext cx="279275" cy="490629"/>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085553"/>
            <a:ext cx="12192000" cy="4772447"/>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2" name="L 形 1"/>
          <p:cNvSpPr/>
          <p:nvPr/>
        </p:nvSpPr>
        <p:spPr>
          <a:xfrm>
            <a:off x="1243222" y="4241103"/>
            <a:ext cx="9585436" cy="558549"/>
          </a:xfrm>
          <a:prstGeom prst="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 形 4"/>
          <p:cNvSpPr/>
          <p:nvPr/>
        </p:nvSpPr>
        <p:spPr>
          <a:xfrm rot="10800000">
            <a:off x="1459436" y="947038"/>
            <a:ext cx="9369222" cy="573190"/>
          </a:xfrm>
          <a:prstGeom prst="corner">
            <a:avLst>
              <a:gd name="adj1" fmla="val 50000"/>
              <a:gd name="adj2" fmla="val 50000"/>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243223" y="2078605"/>
            <a:ext cx="279275" cy="218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243223" y="947037"/>
            <a:ext cx="279275" cy="1138515"/>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p:cNvSpPr/>
          <p:nvPr/>
        </p:nvSpPr>
        <p:spPr>
          <a:xfrm>
            <a:off x="10540376" y="1104330"/>
            <a:ext cx="288282" cy="981222"/>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p:cNvSpPr/>
          <p:nvPr/>
        </p:nvSpPr>
        <p:spPr>
          <a:xfrm>
            <a:off x="10549383" y="2078605"/>
            <a:ext cx="279275" cy="2441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p:cNvSpPr txBox="1"/>
          <p:nvPr/>
        </p:nvSpPr>
        <p:spPr>
          <a:xfrm>
            <a:off x="2963917" y="2598003"/>
            <a:ext cx="6360260" cy="829945"/>
          </a:xfrm>
          <a:prstGeom prst="rect">
            <a:avLst/>
          </a:prstGeom>
          <a:noFill/>
        </p:spPr>
        <p:txBody>
          <a:bodyPr wrap="square" rtlCol="0">
            <a:spAutoFit/>
          </a:bodyPr>
          <a:lstStyle/>
          <a:p>
            <a:pPr algn="ctr"/>
            <a:r>
              <a:rPr lang="zh-CN" altLang="en-US" sz="4800" dirty="0">
                <a:solidFill>
                  <a:schemeClr val="bg1"/>
                </a:solidFill>
              </a:rPr>
              <a:t>课程资源</a:t>
            </a:r>
            <a:endParaRPr lang="zh-CN" altLang="en-US" sz="4800" dirty="0">
              <a:solidFill>
                <a:schemeClr val="bg1"/>
              </a:solidFill>
            </a:endParaRPr>
          </a:p>
        </p:txBody>
      </p:sp>
      <p:sp>
        <p:nvSpPr>
          <p:cNvPr id="13" name="矩形 12"/>
          <p:cNvSpPr/>
          <p:nvPr/>
        </p:nvSpPr>
        <p:spPr>
          <a:xfrm>
            <a:off x="1824295" y="2085552"/>
            <a:ext cx="279275" cy="1207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1824295" y="1587976"/>
            <a:ext cx="279275" cy="490629"/>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28375"/>
            <a:ext cx="12192000" cy="970704"/>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6" name="文本框 5"/>
          <p:cNvSpPr txBox="1"/>
          <p:nvPr/>
        </p:nvSpPr>
        <p:spPr>
          <a:xfrm>
            <a:off x="684673" y="84141"/>
            <a:ext cx="2207173" cy="645160"/>
          </a:xfrm>
          <a:prstGeom prst="rect">
            <a:avLst/>
          </a:prstGeom>
          <a:noFill/>
        </p:spPr>
        <p:txBody>
          <a:bodyPr wrap="square" rtlCol="0">
            <a:spAutoFit/>
          </a:bodyPr>
          <a:lstStyle/>
          <a:p>
            <a:pPr algn="ctr"/>
            <a:r>
              <a:rPr lang="zh-CN" altLang="en-US" sz="3600" dirty="0">
                <a:solidFill>
                  <a:schemeClr val="bg1"/>
                </a:solidFill>
                <a:latin typeface="Segoe UI Black" panose="020B0A02040204020203" pitchFamily="34" charset="0"/>
                <a:ea typeface="Segoe UI Black" panose="020B0A02040204020203" pitchFamily="34" charset="0"/>
              </a:rPr>
              <a:t>课程资源</a:t>
            </a:r>
            <a:endParaRPr lang="zh-CN" altLang="en-US" sz="3600" dirty="0">
              <a:solidFill>
                <a:schemeClr val="bg1"/>
              </a:solidFill>
              <a:latin typeface="Segoe UI Black" panose="020B0A02040204020203" pitchFamily="34" charset="0"/>
              <a:ea typeface="Segoe UI Black" panose="020B0A02040204020203"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07619" y="10205"/>
            <a:ext cx="711132" cy="720639"/>
          </a:xfrm>
          <a:prstGeom prst="rect">
            <a:avLst/>
          </a:prstGeom>
        </p:spPr>
      </p:pic>
      <p:sp>
        <p:nvSpPr>
          <p:cNvPr id="2" name="矩形 1"/>
          <p:cNvSpPr/>
          <p:nvPr/>
        </p:nvSpPr>
        <p:spPr>
          <a:xfrm>
            <a:off x="684673" y="3893737"/>
            <a:ext cx="309880" cy="460375"/>
          </a:xfrm>
          <a:prstGeom prst="rect">
            <a:avLst/>
          </a:prstGeom>
        </p:spPr>
        <p:txBody>
          <a:bodyPr wrap="none">
            <a:spAutoFit/>
          </a:bodyPr>
          <a:lstStyle/>
          <a:p>
            <a:endParaRPr lang="zh-CN" altLang="en-US" sz="2400" dirty="0"/>
          </a:p>
        </p:txBody>
      </p:sp>
      <p:sp>
        <p:nvSpPr>
          <p:cNvPr id="8" name="文本框 7"/>
          <p:cNvSpPr txBox="1"/>
          <p:nvPr/>
        </p:nvSpPr>
        <p:spPr>
          <a:xfrm>
            <a:off x="197485" y="1697355"/>
            <a:ext cx="5946775" cy="2584450"/>
          </a:xfrm>
          <a:prstGeom prst="rect">
            <a:avLst/>
          </a:prstGeom>
          <a:noFill/>
        </p:spPr>
        <p:txBody>
          <a:bodyPr wrap="square" rtlCol="0" anchor="t">
            <a:spAutoFit/>
          </a:bodyPr>
          <a:lstStyle/>
          <a:p>
            <a:pPr indent="0">
              <a:buFontTx/>
              <a:buNone/>
            </a:pPr>
            <a:r>
              <a:rPr kumimoji="1" lang="en-US" altLang="zh-CN" dirty="0">
                <a:sym typeface="+mn-ea"/>
              </a:rPr>
              <a:t>1.  github </a:t>
            </a:r>
            <a:r>
              <a:rPr kumimoji="1" lang="zh-CN" altLang="en-US" dirty="0">
                <a:sym typeface="+mn-ea"/>
              </a:rPr>
              <a:t>课程主页 （视频错误、问题都可以发 </a:t>
            </a:r>
            <a:r>
              <a:rPr kumimoji="1" lang="en-US" altLang="zh-CN" dirty="0">
                <a:sym typeface="+mn-ea"/>
              </a:rPr>
              <a:t>issue</a:t>
            </a:r>
            <a:r>
              <a:rPr kumimoji="1" lang="zh-CN" altLang="en-US" dirty="0">
                <a:sym typeface="+mn-ea"/>
              </a:rPr>
              <a:t>）</a:t>
            </a:r>
            <a:endParaRPr kumimoji="1" lang="zh-CN" altLang="en-US" dirty="0">
              <a:sym typeface="+mn-ea"/>
            </a:endParaRPr>
          </a:p>
          <a:p>
            <a:pPr indent="0">
              <a:buFontTx/>
              <a:buNone/>
            </a:pPr>
            <a:r>
              <a:rPr kumimoji="1" lang="zh-CN" altLang="en-US" dirty="0">
                <a:sym typeface="+mn-ea"/>
                <a:hlinkClick r:id="rId2" action="ppaction://hlinkfile"/>
              </a:rPr>
              <a:t>https://github.com/P4nda0s/SycRevLearn</a:t>
            </a:r>
            <a:endParaRPr kumimoji="1" lang="zh-CN" altLang="en-US" dirty="0">
              <a:sym typeface="+mn-ea"/>
              <a:hlinkClick r:id="rId2" action="ppaction://hlinkfile"/>
            </a:endParaRPr>
          </a:p>
          <a:p>
            <a:pPr indent="0">
              <a:buFontTx/>
              <a:buNone/>
            </a:pPr>
            <a:endParaRPr kumimoji="1" lang="zh-CN" altLang="en-US" dirty="0">
              <a:sym typeface="+mn-ea"/>
            </a:endParaRPr>
          </a:p>
          <a:p>
            <a:pPr indent="0">
              <a:buFontTx/>
              <a:buNone/>
            </a:pPr>
            <a:r>
              <a:rPr kumimoji="1" lang="en-US" altLang="zh-CN" dirty="0">
                <a:sym typeface="+mn-ea"/>
              </a:rPr>
              <a:t>2.  bilibili </a:t>
            </a:r>
            <a:r>
              <a:rPr kumimoji="1" lang="zh-CN" altLang="en-US" dirty="0">
                <a:sym typeface="+mn-ea"/>
              </a:rPr>
              <a:t>播放列表</a:t>
            </a:r>
            <a:endParaRPr kumimoji="1" lang="zh-CN" altLang="en-US" dirty="0">
              <a:sym typeface="+mn-ea"/>
            </a:endParaRPr>
          </a:p>
          <a:p>
            <a:pPr indent="0">
              <a:buFontTx/>
              <a:buNone/>
            </a:pPr>
            <a:r>
              <a:rPr kumimoji="1" lang="zh-CN" altLang="en-US" dirty="0">
                <a:sym typeface="+mn-ea"/>
                <a:hlinkClick r:id="rId3" action="ppaction://hlinkfile"/>
              </a:rPr>
              <a:t>https://space.bilibili.com/7761039/channel/seriesdetail?sid=374645</a:t>
            </a:r>
            <a:endParaRPr kumimoji="1" lang="zh-CN" altLang="en-US" dirty="0">
              <a:sym typeface="+mn-ea"/>
              <a:hlinkClick r:id="rId3" action="ppaction://hlinkfile"/>
            </a:endParaRPr>
          </a:p>
          <a:p>
            <a:pPr indent="0">
              <a:buFontTx/>
              <a:buNone/>
            </a:pPr>
            <a:endParaRPr kumimoji="1" lang="zh-CN" altLang="en-US" dirty="0">
              <a:sym typeface="+mn-ea"/>
            </a:endParaRPr>
          </a:p>
          <a:p>
            <a:pPr indent="0">
              <a:buFontTx/>
              <a:buNone/>
            </a:pPr>
            <a:r>
              <a:rPr kumimoji="1" lang="en-US" altLang="zh-CN" dirty="0">
                <a:sym typeface="+mn-ea"/>
              </a:rPr>
              <a:t>3.  21 </a:t>
            </a:r>
            <a:r>
              <a:rPr kumimoji="1" lang="zh-CN" altLang="en-US" dirty="0">
                <a:sym typeface="+mn-ea"/>
              </a:rPr>
              <a:t>级招新群 （仅</a:t>
            </a:r>
            <a:r>
              <a:rPr kumimoji="1" lang="en-US" altLang="zh-CN" dirty="0">
                <a:sym typeface="+mn-ea"/>
              </a:rPr>
              <a:t>2021</a:t>
            </a:r>
            <a:r>
              <a:rPr kumimoji="1" lang="zh-CN" altLang="en-US" dirty="0">
                <a:sym typeface="+mn-ea"/>
              </a:rPr>
              <a:t>年有效）</a:t>
            </a:r>
            <a:endParaRPr kumimoji="1" lang="zh-CN" altLang="en-US" dirty="0">
              <a:sym typeface="+mn-ea"/>
            </a:endParaRPr>
          </a:p>
          <a:p>
            <a:pPr indent="0">
              <a:buFontTx/>
              <a:buNone/>
            </a:pPr>
            <a:r>
              <a:rPr kumimoji="1" lang="zh-CN" altLang="en-US" dirty="0">
                <a:sym typeface="+mn-ea"/>
              </a:rPr>
              <a:t>群号:668990078</a:t>
            </a:r>
            <a:endParaRPr kumimoji="1" lang="zh-CN" altLang="en-US" dirty="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085553"/>
            <a:ext cx="12192000" cy="4772447"/>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2" name="L 形 1"/>
          <p:cNvSpPr/>
          <p:nvPr/>
        </p:nvSpPr>
        <p:spPr>
          <a:xfrm>
            <a:off x="1243222" y="4241103"/>
            <a:ext cx="9585436" cy="558549"/>
          </a:xfrm>
          <a:prstGeom prst="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 形 4"/>
          <p:cNvSpPr/>
          <p:nvPr/>
        </p:nvSpPr>
        <p:spPr>
          <a:xfrm rot="10800000">
            <a:off x="1459436" y="947038"/>
            <a:ext cx="9369222" cy="573190"/>
          </a:xfrm>
          <a:prstGeom prst="corner">
            <a:avLst>
              <a:gd name="adj1" fmla="val 50000"/>
              <a:gd name="adj2" fmla="val 50000"/>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243223" y="2078605"/>
            <a:ext cx="279275" cy="218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243223" y="947037"/>
            <a:ext cx="279275" cy="1138515"/>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p:cNvSpPr/>
          <p:nvPr/>
        </p:nvSpPr>
        <p:spPr>
          <a:xfrm>
            <a:off x="10540376" y="1104330"/>
            <a:ext cx="288282" cy="981222"/>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p:cNvSpPr/>
          <p:nvPr/>
        </p:nvSpPr>
        <p:spPr>
          <a:xfrm>
            <a:off x="10549383" y="2078605"/>
            <a:ext cx="279275" cy="2441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p:cNvSpPr txBox="1"/>
          <p:nvPr/>
        </p:nvSpPr>
        <p:spPr>
          <a:xfrm>
            <a:off x="2963917" y="2598003"/>
            <a:ext cx="6360260" cy="829945"/>
          </a:xfrm>
          <a:prstGeom prst="rect">
            <a:avLst/>
          </a:prstGeom>
          <a:noFill/>
        </p:spPr>
        <p:txBody>
          <a:bodyPr wrap="square" rtlCol="0">
            <a:spAutoFit/>
          </a:bodyPr>
          <a:lstStyle/>
          <a:p>
            <a:pPr algn="ctr"/>
            <a:r>
              <a:rPr sz="4800" dirty="0">
                <a:solidFill>
                  <a:schemeClr val="bg1"/>
                </a:solidFill>
              </a:rPr>
              <a:t>IDA 动态调试</a:t>
            </a:r>
            <a:endParaRPr sz="4800" dirty="0">
              <a:solidFill>
                <a:schemeClr val="bg1"/>
              </a:solidFill>
            </a:endParaRPr>
          </a:p>
        </p:txBody>
      </p:sp>
      <p:sp>
        <p:nvSpPr>
          <p:cNvPr id="13" name="矩形 12"/>
          <p:cNvSpPr/>
          <p:nvPr/>
        </p:nvSpPr>
        <p:spPr>
          <a:xfrm>
            <a:off x="1824295" y="2085552"/>
            <a:ext cx="279275" cy="1207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1824295" y="1587976"/>
            <a:ext cx="279275" cy="490629"/>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28375"/>
            <a:ext cx="12192000" cy="970704"/>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6" name="文本框 5"/>
          <p:cNvSpPr txBox="1"/>
          <p:nvPr/>
        </p:nvSpPr>
        <p:spPr>
          <a:xfrm>
            <a:off x="203200" y="0"/>
            <a:ext cx="5013325" cy="645160"/>
          </a:xfrm>
          <a:prstGeom prst="rect">
            <a:avLst/>
          </a:prstGeom>
          <a:noFill/>
        </p:spPr>
        <p:txBody>
          <a:bodyPr wrap="square" rtlCol="0">
            <a:spAutoFit/>
          </a:bodyPr>
          <a:lstStyle/>
          <a:p>
            <a:pPr algn="ctr"/>
            <a:r>
              <a:rPr sz="3600" dirty="0">
                <a:solidFill>
                  <a:schemeClr val="bg1"/>
                </a:solidFill>
                <a:sym typeface="+mn-ea"/>
              </a:rPr>
              <a:t>IDA 动态调试</a:t>
            </a:r>
            <a:endParaRPr sz="3600" dirty="0">
              <a:solidFill>
                <a:schemeClr val="bg1"/>
              </a:solidFill>
              <a:sym typeface="+mn-ea"/>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07619" y="10205"/>
            <a:ext cx="711132" cy="720639"/>
          </a:xfrm>
          <a:prstGeom prst="rect">
            <a:avLst/>
          </a:prstGeom>
        </p:spPr>
      </p:pic>
      <p:sp>
        <p:nvSpPr>
          <p:cNvPr id="2" name="矩形 1"/>
          <p:cNvSpPr/>
          <p:nvPr/>
        </p:nvSpPr>
        <p:spPr>
          <a:xfrm>
            <a:off x="684673" y="3893737"/>
            <a:ext cx="309880" cy="460375"/>
          </a:xfrm>
          <a:prstGeom prst="rect">
            <a:avLst/>
          </a:prstGeom>
        </p:spPr>
        <p:txBody>
          <a:bodyPr wrap="none">
            <a:spAutoFit/>
          </a:bodyPr>
          <a:lstStyle/>
          <a:p>
            <a:endParaRPr lang="zh-CN" altLang="en-US" sz="2400" dirty="0"/>
          </a:p>
        </p:txBody>
      </p:sp>
      <p:pic>
        <p:nvPicPr>
          <p:cNvPr id="5" name="图片 4"/>
          <p:cNvPicPr>
            <a:picLocks noChangeAspect="1"/>
          </p:cNvPicPr>
          <p:nvPr/>
        </p:nvPicPr>
        <p:blipFill>
          <a:blip r:embed="rId2"/>
          <a:stretch>
            <a:fillRect/>
          </a:stretch>
        </p:blipFill>
        <p:spPr>
          <a:xfrm>
            <a:off x="1153795" y="1165860"/>
            <a:ext cx="5706745" cy="3394710"/>
          </a:xfrm>
          <a:prstGeom prst="rect">
            <a:avLst/>
          </a:prstGeom>
        </p:spPr>
      </p:pic>
      <p:sp>
        <p:nvSpPr>
          <p:cNvPr id="7" name="文本框 6"/>
          <p:cNvSpPr txBox="1"/>
          <p:nvPr/>
        </p:nvSpPr>
        <p:spPr>
          <a:xfrm>
            <a:off x="1153795" y="4671060"/>
            <a:ext cx="8839835" cy="1476375"/>
          </a:xfrm>
          <a:prstGeom prst="rect">
            <a:avLst/>
          </a:prstGeom>
          <a:noFill/>
        </p:spPr>
        <p:txBody>
          <a:bodyPr wrap="square" rtlCol="0">
            <a:spAutoFit/>
          </a:bodyPr>
          <a:p>
            <a:pPr algn="l"/>
            <a:r>
              <a:rPr lang="zh-CN" altLang="en-US"/>
              <a:t>逆向的时候一定要找出输入流的流向。</a:t>
            </a:r>
            <a:endParaRPr lang="zh-CN" altLang="en-US"/>
          </a:p>
          <a:p>
            <a:pPr algn="l"/>
            <a:r>
              <a:rPr lang="zh-CN" altLang="en-US"/>
              <a:t>这道题的输入数据位于 v4 变量，第【16】行 v4 与 v5 对应的字符串进行比较。</a:t>
            </a:r>
            <a:endParaRPr lang="zh-CN" altLang="en-US"/>
          </a:p>
          <a:p>
            <a:pPr algn="l"/>
            <a:r>
              <a:rPr lang="zh-CN" altLang="en-US"/>
              <a:t>这道题的输入数据没有经过任何变换直接与目标数据(v5)进行比对。</a:t>
            </a:r>
            <a:endParaRPr lang="zh-CN" altLang="en-US"/>
          </a:p>
          <a:p>
            <a:pPr algn="l"/>
            <a:r>
              <a:rPr lang="zh-CN" altLang="en-US"/>
              <a:t>观察本题 v5 数据的来源， v5 数据是通过 for 循环动态生成，生成的原始数据来源于第一行的字符串常量。v5 来源于常量，故每次动态生成的 v5 结果也是一样的。</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28375"/>
            <a:ext cx="12192000" cy="970704"/>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6" name="文本框 5"/>
          <p:cNvSpPr txBox="1"/>
          <p:nvPr/>
        </p:nvSpPr>
        <p:spPr>
          <a:xfrm>
            <a:off x="203200" y="0"/>
            <a:ext cx="5013325" cy="645160"/>
          </a:xfrm>
          <a:prstGeom prst="rect">
            <a:avLst/>
          </a:prstGeom>
          <a:noFill/>
        </p:spPr>
        <p:txBody>
          <a:bodyPr wrap="square" rtlCol="0">
            <a:spAutoFit/>
          </a:bodyPr>
          <a:lstStyle/>
          <a:p>
            <a:pPr algn="ctr"/>
            <a:r>
              <a:rPr sz="3600" dirty="0">
                <a:solidFill>
                  <a:schemeClr val="bg1"/>
                </a:solidFill>
                <a:sym typeface="+mn-ea"/>
              </a:rPr>
              <a:t>IDA 动态调试</a:t>
            </a:r>
            <a:endParaRPr sz="3600" dirty="0">
              <a:solidFill>
                <a:schemeClr val="bg1"/>
              </a:solidFill>
              <a:sym typeface="+mn-ea"/>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07619" y="10205"/>
            <a:ext cx="711132" cy="720639"/>
          </a:xfrm>
          <a:prstGeom prst="rect">
            <a:avLst/>
          </a:prstGeom>
        </p:spPr>
      </p:pic>
      <p:sp>
        <p:nvSpPr>
          <p:cNvPr id="2" name="矩形 1"/>
          <p:cNvSpPr/>
          <p:nvPr/>
        </p:nvSpPr>
        <p:spPr>
          <a:xfrm>
            <a:off x="684673" y="3893737"/>
            <a:ext cx="309880" cy="460375"/>
          </a:xfrm>
          <a:prstGeom prst="rect">
            <a:avLst/>
          </a:prstGeom>
        </p:spPr>
        <p:txBody>
          <a:bodyPr wrap="none">
            <a:spAutoFit/>
          </a:bodyPr>
          <a:lstStyle/>
          <a:p>
            <a:endParaRPr lang="zh-CN" altLang="en-US" sz="2400" dirty="0"/>
          </a:p>
        </p:txBody>
      </p:sp>
      <p:sp>
        <p:nvSpPr>
          <p:cNvPr id="8" name="文本框 7"/>
          <p:cNvSpPr txBox="1"/>
          <p:nvPr/>
        </p:nvSpPr>
        <p:spPr>
          <a:xfrm>
            <a:off x="1186180" y="1066165"/>
            <a:ext cx="7833360" cy="5354320"/>
          </a:xfrm>
          <a:prstGeom prst="rect">
            <a:avLst/>
          </a:prstGeom>
          <a:noFill/>
        </p:spPr>
        <p:txBody>
          <a:bodyPr wrap="square" rtlCol="0">
            <a:spAutoFit/>
          </a:bodyPr>
          <a:p>
            <a:pPr algn="l"/>
            <a:r>
              <a:rPr lang="zh-CN" altLang="en-US"/>
              <a:t>这种情况有两种思路</a:t>
            </a:r>
            <a:endParaRPr lang="zh-CN" altLang="en-US"/>
          </a:p>
          <a:p>
            <a:pPr algn="l"/>
            <a:r>
              <a:rPr lang="zh-CN" altLang="en-US"/>
              <a:t>1、直接把 v5 的生成代码抄写一遍，然后编写C语言程序运行该段代码。</a:t>
            </a:r>
            <a:endParaRPr lang="zh-CN" altLang="en-US"/>
          </a:p>
          <a:p>
            <a:pPr algn="l"/>
            <a:r>
              <a:rPr lang="zh-CN" altLang="en-US"/>
              <a:t>2、</a:t>
            </a:r>
            <a:r>
              <a:rPr lang="zh-CN" altLang="en-US">
                <a:solidFill>
                  <a:srgbClr val="FF0000"/>
                </a:solidFill>
              </a:rPr>
              <a:t>动态调试</a:t>
            </a:r>
            <a:r>
              <a:rPr lang="zh-CN" altLang="en-US"/>
              <a:t>，在 strcmp 的位置下断点，并查看 v5 变量对应的值即可。</a:t>
            </a:r>
            <a:endParaRPr lang="zh-CN" altLang="en-US"/>
          </a:p>
          <a:p>
            <a:pPr algn="l"/>
            <a:endParaRPr lang="zh-CN" altLang="en-US"/>
          </a:p>
          <a:p>
            <a:pPr algn="l"/>
            <a:r>
              <a:rPr lang="zh-CN" altLang="en-US"/>
              <a:t>动态调试与开发中的调试意思一致，使程序运行起来，可以通过调试器观察程序执行过程中的变量数据并且还能手动控制程序的执行，例如单步执行，步入执行等等。</a:t>
            </a:r>
            <a:endParaRPr lang="zh-CN" altLang="en-US"/>
          </a:p>
          <a:p>
            <a:pPr algn="l"/>
            <a:endParaRPr lang="zh-CN" altLang="en-US"/>
          </a:p>
          <a:p>
            <a:pPr algn="l"/>
            <a:r>
              <a:rPr lang="zh-CN" altLang="en-US">
                <a:solidFill>
                  <a:srgbClr val="FF0000"/>
                </a:solidFill>
              </a:rPr>
              <a:t>动态调试</a:t>
            </a:r>
            <a:r>
              <a:rPr lang="zh-CN" altLang="en-US"/>
              <a:t>是一项非常基础的逆向技能，动态调试可以帮助我们快速验证代码层面的猜想、获取运行时的数据。当你在逆向一个复杂函数没有思路的时候，观察动态调试时的数据，说不定就可以起到醍醐灌顶的效果。</a:t>
            </a:r>
            <a:endParaRPr lang="zh-CN" altLang="en-US"/>
          </a:p>
          <a:p>
            <a:pPr algn="l"/>
            <a:endParaRPr lang="zh-CN" altLang="en-US"/>
          </a:p>
          <a:p>
            <a:pPr algn="l"/>
            <a:r>
              <a:rPr lang="zh-CN" altLang="en-US"/>
              <a:t>动态调试的工具非常多，比较著名的有 </a:t>
            </a:r>
            <a:r>
              <a:rPr lang="zh-CN" altLang="en-US">
                <a:solidFill>
                  <a:srgbClr val="FF0000"/>
                </a:solidFill>
              </a:rPr>
              <a:t>OllyDbg</a:t>
            </a:r>
            <a:r>
              <a:rPr lang="zh-CN" altLang="en-US"/>
              <a:t>， 就我个人的经验而言，Oll</a:t>
            </a:r>
            <a:r>
              <a:rPr lang="en-US" altLang="zh-CN"/>
              <a:t>y</a:t>
            </a:r>
            <a:r>
              <a:rPr lang="zh-CN" altLang="en-US"/>
              <a:t>Dbg 并不适合新手入门，因为 OllyDbg 只支持汇编层面的调试，并且其局限性也很大，只能动态调试 32 位的 Windows 应用程序。</a:t>
            </a:r>
            <a:endParaRPr lang="zh-CN" altLang="en-US"/>
          </a:p>
          <a:p>
            <a:pPr algn="l"/>
            <a:endParaRPr lang="zh-CN" altLang="en-US"/>
          </a:p>
          <a:p>
            <a:pPr algn="l"/>
            <a:r>
              <a:rPr lang="zh-CN" altLang="en-US">
                <a:solidFill>
                  <a:srgbClr val="FF0000"/>
                </a:solidFill>
              </a:rPr>
              <a:t>IDA </a:t>
            </a:r>
            <a:r>
              <a:rPr lang="zh-CN" altLang="en-US"/>
              <a:t>作为一款强大的逆向工具，自然也支持动态调试，虽然其灵活性以及隐蔽性比不上小巧的 </a:t>
            </a:r>
            <a:r>
              <a:rPr lang="zh-CN" altLang="en-US">
                <a:solidFill>
                  <a:srgbClr val="FF0000"/>
                </a:solidFill>
              </a:rPr>
              <a:t>OllyDbg</a:t>
            </a:r>
            <a:r>
              <a:rPr lang="zh-CN" altLang="en-US"/>
              <a:t>，但是它能做到伪代码级别调试且支持多个指令集和操作系统，这些优点足以弥补它在灵活和隐蔽方面的不足。</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28375"/>
            <a:ext cx="12192000" cy="970704"/>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6" name="文本框 5"/>
          <p:cNvSpPr txBox="1"/>
          <p:nvPr/>
        </p:nvSpPr>
        <p:spPr>
          <a:xfrm>
            <a:off x="203200" y="0"/>
            <a:ext cx="5013325" cy="645160"/>
          </a:xfrm>
          <a:prstGeom prst="rect">
            <a:avLst/>
          </a:prstGeom>
          <a:noFill/>
        </p:spPr>
        <p:txBody>
          <a:bodyPr wrap="square" rtlCol="0">
            <a:spAutoFit/>
          </a:bodyPr>
          <a:lstStyle/>
          <a:p>
            <a:pPr algn="ctr"/>
            <a:r>
              <a:rPr sz="3600" dirty="0">
                <a:solidFill>
                  <a:schemeClr val="bg1"/>
                </a:solidFill>
                <a:sym typeface="+mn-ea"/>
              </a:rPr>
              <a:t>IDA 动态调试</a:t>
            </a:r>
            <a:endParaRPr sz="3600" dirty="0">
              <a:solidFill>
                <a:schemeClr val="bg1"/>
              </a:solidFill>
              <a:sym typeface="+mn-ea"/>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07619" y="10205"/>
            <a:ext cx="711132" cy="720639"/>
          </a:xfrm>
          <a:prstGeom prst="rect">
            <a:avLst/>
          </a:prstGeom>
        </p:spPr>
      </p:pic>
      <p:sp>
        <p:nvSpPr>
          <p:cNvPr id="2" name="矩形 1"/>
          <p:cNvSpPr/>
          <p:nvPr/>
        </p:nvSpPr>
        <p:spPr>
          <a:xfrm>
            <a:off x="684673" y="3893737"/>
            <a:ext cx="309880" cy="460375"/>
          </a:xfrm>
          <a:prstGeom prst="rect">
            <a:avLst/>
          </a:prstGeom>
        </p:spPr>
        <p:txBody>
          <a:bodyPr wrap="none">
            <a:spAutoFit/>
          </a:bodyPr>
          <a:lstStyle/>
          <a:p>
            <a:endParaRPr lang="zh-CN" altLang="en-US" sz="2400" dirty="0"/>
          </a:p>
        </p:txBody>
      </p:sp>
      <p:sp>
        <p:nvSpPr>
          <p:cNvPr id="7" name="文本框 6"/>
          <p:cNvSpPr txBox="1"/>
          <p:nvPr/>
        </p:nvSpPr>
        <p:spPr>
          <a:xfrm>
            <a:off x="994410" y="1104265"/>
            <a:ext cx="9908540" cy="5046345"/>
          </a:xfrm>
          <a:prstGeom prst="rect">
            <a:avLst/>
          </a:prstGeom>
          <a:noFill/>
        </p:spPr>
        <p:txBody>
          <a:bodyPr wrap="square" rtlCol="0">
            <a:spAutoFit/>
          </a:bodyPr>
          <a:p>
            <a:pPr algn="l"/>
            <a:r>
              <a:rPr lang="zh-CN" altLang="en-US" sz="1400"/>
              <a:t>动态调试前要确定调试的目的</a:t>
            </a:r>
            <a:endParaRPr lang="zh-CN" altLang="en-US" sz="1400"/>
          </a:p>
          <a:p>
            <a:pPr algn="l"/>
            <a:endParaRPr lang="zh-CN" altLang="en-US" sz="1400"/>
          </a:p>
          <a:p>
            <a:pPr algn="l"/>
            <a:r>
              <a:rPr lang="en-US" altLang="zh-CN" sz="1400"/>
              <a:t>1</a:t>
            </a:r>
            <a:r>
              <a:rPr lang="zh-CN" altLang="en-US" sz="1400"/>
              <a:t>、获取运行时数据</a:t>
            </a:r>
            <a:endParaRPr lang="zh-CN" altLang="en-US" sz="1400"/>
          </a:p>
          <a:p>
            <a:pPr algn="l"/>
            <a:r>
              <a:rPr lang="en-US" altLang="zh-CN" sz="1400"/>
              <a:t>2</a:t>
            </a:r>
            <a:r>
              <a:rPr lang="zh-CN" altLang="en-US" sz="1400"/>
              <a:t>、获取执行流程</a:t>
            </a:r>
            <a:endParaRPr lang="zh-CN" altLang="en-US" sz="1400"/>
          </a:p>
          <a:p>
            <a:pPr algn="l"/>
            <a:r>
              <a:rPr lang="en-US" altLang="zh-CN" sz="1400"/>
              <a:t>3</a:t>
            </a:r>
            <a:r>
              <a:rPr lang="zh-CN" altLang="en-US" sz="1400"/>
              <a:t>、验证猜想是否正确</a:t>
            </a:r>
            <a:endParaRPr lang="zh-CN" altLang="en-US" sz="1400"/>
          </a:p>
          <a:p>
            <a:pPr algn="l"/>
            <a:r>
              <a:rPr lang="en-US" altLang="zh-CN" sz="1400"/>
              <a:t>4</a:t>
            </a:r>
            <a:r>
              <a:rPr lang="zh-CN" altLang="en-US" sz="1400"/>
              <a:t>、</a:t>
            </a:r>
            <a:r>
              <a:rPr lang="en-US" altLang="zh-CN" sz="1400"/>
              <a:t>.............</a:t>
            </a:r>
            <a:endParaRPr lang="en-US" altLang="zh-CN" sz="1400"/>
          </a:p>
          <a:p>
            <a:pPr algn="l"/>
            <a:endParaRPr lang="en-US" altLang="zh-CN" sz="1400"/>
          </a:p>
          <a:p>
            <a:pPr algn="l"/>
            <a:endParaRPr lang="en-US" altLang="zh-CN" sz="1400"/>
          </a:p>
          <a:p>
            <a:pPr algn="l"/>
            <a:r>
              <a:rPr lang="zh-CN" altLang="en-US" sz="1400"/>
              <a:t>例如要获取数据，就需要提前设置断点。 </a:t>
            </a:r>
            <a:r>
              <a:rPr lang="en-US" altLang="zh-CN" sz="1400"/>
              <a:t>IDA </a:t>
            </a:r>
            <a:r>
              <a:rPr lang="zh-CN" altLang="en-US" sz="1400"/>
              <a:t>支持在伪代码层面调试，所以可以直接在 </a:t>
            </a:r>
            <a:r>
              <a:rPr lang="en-US" altLang="zh-CN" sz="1400"/>
              <a:t>IDA </a:t>
            </a:r>
            <a:r>
              <a:rPr lang="zh-CN" altLang="en-US" sz="1400"/>
              <a:t>的伪代码里面设置断点。</a:t>
            </a:r>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r>
              <a:rPr lang="zh-CN" altLang="en-US" sz="1400"/>
              <a:t>点击小蓝点之后，这行代码就会变成红色，就代表成功设置断点。</a:t>
            </a:r>
            <a:endParaRPr lang="zh-CN" altLang="en-US" sz="1400"/>
          </a:p>
        </p:txBody>
      </p:sp>
      <p:pic>
        <p:nvPicPr>
          <p:cNvPr id="5" name="图片 4"/>
          <p:cNvPicPr>
            <a:picLocks noChangeAspect="1"/>
          </p:cNvPicPr>
          <p:nvPr/>
        </p:nvPicPr>
        <p:blipFill>
          <a:blip r:embed="rId2"/>
          <a:stretch>
            <a:fillRect/>
          </a:stretch>
        </p:blipFill>
        <p:spPr>
          <a:xfrm>
            <a:off x="994410" y="3250565"/>
            <a:ext cx="4222750" cy="238823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28375"/>
            <a:ext cx="12192000" cy="970704"/>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6" name="文本框 5"/>
          <p:cNvSpPr txBox="1"/>
          <p:nvPr/>
        </p:nvSpPr>
        <p:spPr>
          <a:xfrm>
            <a:off x="203200" y="0"/>
            <a:ext cx="5013325" cy="645160"/>
          </a:xfrm>
          <a:prstGeom prst="rect">
            <a:avLst/>
          </a:prstGeom>
          <a:noFill/>
        </p:spPr>
        <p:txBody>
          <a:bodyPr wrap="square" rtlCol="0">
            <a:spAutoFit/>
          </a:bodyPr>
          <a:lstStyle/>
          <a:p>
            <a:pPr algn="ctr"/>
            <a:r>
              <a:rPr sz="3600" dirty="0">
                <a:solidFill>
                  <a:schemeClr val="bg1"/>
                </a:solidFill>
                <a:sym typeface="+mn-ea"/>
              </a:rPr>
              <a:t>IDA 动态调试</a:t>
            </a:r>
            <a:endParaRPr sz="3600" dirty="0">
              <a:solidFill>
                <a:schemeClr val="bg1"/>
              </a:solidFill>
              <a:sym typeface="+mn-ea"/>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07619" y="10205"/>
            <a:ext cx="711132" cy="720639"/>
          </a:xfrm>
          <a:prstGeom prst="rect">
            <a:avLst/>
          </a:prstGeom>
        </p:spPr>
      </p:pic>
      <p:sp>
        <p:nvSpPr>
          <p:cNvPr id="2" name="矩形 1"/>
          <p:cNvSpPr/>
          <p:nvPr/>
        </p:nvSpPr>
        <p:spPr>
          <a:xfrm>
            <a:off x="684673" y="3893737"/>
            <a:ext cx="309880" cy="460375"/>
          </a:xfrm>
          <a:prstGeom prst="rect">
            <a:avLst/>
          </a:prstGeom>
        </p:spPr>
        <p:txBody>
          <a:bodyPr wrap="none">
            <a:spAutoFit/>
          </a:bodyPr>
          <a:lstStyle/>
          <a:p>
            <a:endParaRPr lang="zh-CN" altLang="en-US" sz="2400" dirty="0"/>
          </a:p>
        </p:txBody>
      </p:sp>
      <p:sp>
        <p:nvSpPr>
          <p:cNvPr id="8" name="文本框 7"/>
          <p:cNvSpPr txBox="1"/>
          <p:nvPr/>
        </p:nvSpPr>
        <p:spPr>
          <a:xfrm>
            <a:off x="994410" y="1103630"/>
            <a:ext cx="7833360" cy="2891790"/>
          </a:xfrm>
          <a:prstGeom prst="rect">
            <a:avLst/>
          </a:prstGeom>
          <a:noFill/>
        </p:spPr>
        <p:txBody>
          <a:bodyPr wrap="square" rtlCol="0">
            <a:spAutoFit/>
          </a:bodyPr>
          <a:p>
            <a:pPr algn="l"/>
            <a:r>
              <a:rPr lang="zh-CN" altLang="en-US" sz="1400"/>
              <a:t>设置后断点后就可以开始调试了，以下步骤讲解如何开始调试程序。</a:t>
            </a:r>
            <a:endParaRPr lang="zh-CN" altLang="en-US" sz="1400"/>
          </a:p>
          <a:p>
            <a:pPr algn="l"/>
            <a:r>
              <a:rPr lang="zh-CN" altLang="en-US" sz="1400"/>
              <a:t>打开 【Debugger】菜单，选中 【Select debugger】</a:t>
            </a:r>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endParaRPr lang="zh-CN" altLang="en-US" sz="1400"/>
          </a:p>
          <a:p>
            <a:pPr algn="l"/>
            <a:r>
              <a:rPr lang="zh-CN" altLang="en-US" sz="1400"/>
              <a:t>打开后选择 Local Windows debugger</a:t>
            </a:r>
            <a:endParaRPr lang="zh-CN" altLang="en-US" sz="1400"/>
          </a:p>
          <a:p>
            <a:pPr algn="l"/>
            <a:endParaRPr lang="zh-CN" altLang="en-US" sz="1400"/>
          </a:p>
          <a:p>
            <a:pPr algn="l"/>
            <a:endParaRPr lang="zh-CN" altLang="en-US" sz="1400"/>
          </a:p>
        </p:txBody>
      </p:sp>
      <p:pic>
        <p:nvPicPr>
          <p:cNvPr id="9" name="图片 8"/>
          <p:cNvPicPr>
            <a:picLocks noChangeAspect="1"/>
          </p:cNvPicPr>
          <p:nvPr/>
        </p:nvPicPr>
        <p:blipFill>
          <a:blip r:embed="rId2"/>
          <a:stretch>
            <a:fillRect/>
          </a:stretch>
        </p:blipFill>
        <p:spPr>
          <a:xfrm>
            <a:off x="1110615" y="3505200"/>
            <a:ext cx="2004060" cy="2277745"/>
          </a:xfrm>
          <a:prstGeom prst="rect">
            <a:avLst/>
          </a:prstGeom>
        </p:spPr>
      </p:pic>
      <p:pic>
        <p:nvPicPr>
          <p:cNvPr id="10" name="图片 9"/>
          <p:cNvPicPr>
            <a:picLocks noChangeAspect="1"/>
          </p:cNvPicPr>
          <p:nvPr/>
        </p:nvPicPr>
        <p:blipFill>
          <a:blip r:embed="rId3"/>
          <a:stretch>
            <a:fillRect/>
          </a:stretch>
        </p:blipFill>
        <p:spPr>
          <a:xfrm>
            <a:off x="1110615" y="1658620"/>
            <a:ext cx="4333875" cy="13525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28375"/>
            <a:ext cx="12192000" cy="970704"/>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6" name="文本框 5"/>
          <p:cNvSpPr txBox="1"/>
          <p:nvPr/>
        </p:nvSpPr>
        <p:spPr>
          <a:xfrm>
            <a:off x="203200" y="0"/>
            <a:ext cx="5013325" cy="645160"/>
          </a:xfrm>
          <a:prstGeom prst="rect">
            <a:avLst/>
          </a:prstGeom>
          <a:noFill/>
        </p:spPr>
        <p:txBody>
          <a:bodyPr wrap="square" rtlCol="0">
            <a:spAutoFit/>
          </a:bodyPr>
          <a:lstStyle/>
          <a:p>
            <a:pPr algn="ctr"/>
            <a:r>
              <a:rPr sz="3600" dirty="0">
                <a:solidFill>
                  <a:schemeClr val="bg1"/>
                </a:solidFill>
                <a:sym typeface="+mn-ea"/>
              </a:rPr>
              <a:t>IDA 动态调试</a:t>
            </a:r>
            <a:endParaRPr sz="3600" dirty="0">
              <a:solidFill>
                <a:schemeClr val="bg1"/>
              </a:solidFill>
              <a:sym typeface="+mn-ea"/>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07619" y="10205"/>
            <a:ext cx="711132" cy="720639"/>
          </a:xfrm>
          <a:prstGeom prst="rect">
            <a:avLst/>
          </a:prstGeom>
        </p:spPr>
      </p:pic>
      <p:pic>
        <p:nvPicPr>
          <p:cNvPr id="5" name="图片 4"/>
          <p:cNvPicPr>
            <a:picLocks noChangeAspect="1"/>
          </p:cNvPicPr>
          <p:nvPr/>
        </p:nvPicPr>
        <p:blipFill>
          <a:blip r:embed="rId2"/>
          <a:stretch>
            <a:fillRect/>
          </a:stretch>
        </p:blipFill>
        <p:spPr>
          <a:xfrm>
            <a:off x="1022350" y="1167765"/>
            <a:ext cx="8257540" cy="452247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0</TotalTime>
  <Words>1527</Words>
  <Application>WPS 演示</Application>
  <PresentationFormat>宽屏</PresentationFormat>
  <Paragraphs>123</Paragraphs>
  <Slides>13</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13</vt:i4>
      </vt:variant>
    </vt:vector>
  </HeadingPairs>
  <TitlesOfParts>
    <vt:vector size="33" baseType="lpstr">
      <vt:lpstr>Arial</vt:lpstr>
      <vt:lpstr>方正书宋_GBK</vt:lpstr>
      <vt:lpstr>Wingdings</vt:lpstr>
      <vt:lpstr>Segoe UI Black</vt:lpstr>
      <vt:lpstr>苹方-简</vt:lpstr>
      <vt:lpstr>Arial Rounded MT Bold</vt:lpstr>
      <vt:lpstr>Calibri</vt:lpstr>
      <vt:lpstr>Helvetica Neue</vt:lpstr>
      <vt:lpstr>等线 Light</vt:lpstr>
      <vt:lpstr>汉仪中等线KW</vt:lpstr>
      <vt:lpstr>Calibri Light</vt:lpstr>
      <vt:lpstr>等线</vt:lpstr>
      <vt:lpstr>微软雅黑</vt:lpstr>
      <vt:lpstr>汉仪旗黑</vt:lpstr>
      <vt:lpstr>宋体</vt:lpstr>
      <vt:lpstr>Arial Unicode MS</vt:lpstr>
      <vt:lpstr>汉仪书宋二KW</vt:lpstr>
      <vt:lpstr>Apple Color Emoji</vt:lpstr>
      <vt:lpstr>Office 主题​​</vt:lpstr>
      <vt:lpstr>1_Office 主题​​</vt:lpstr>
      <vt:lpstr>三叶草技术小组 二进制方向入门培训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dddddddd</dc:title>
  <dc:creator>Sun David</dc:creator>
  <cp:lastModifiedBy>chenyuxin</cp:lastModifiedBy>
  <cp:revision>133</cp:revision>
  <dcterms:created xsi:type="dcterms:W3CDTF">2021-10-04T08:01:21Z</dcterms:created>
  <dcterms:modified xsi:type="dcterms:W3CDTF">2021-10-04T08:01:21Z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ies>
</file>