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9144000" cy="6858000" type="screen4x3"/>
  <p:notesSz cx="9296400" cy="7010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5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000" b="0" i="0">
                <a:solidFill>
                  <a:srgbClr val="03426E"/>
                </a:solidFill>
                <a:latin typeface="Century Gothic"/>
                <a:cs typeface="Century Gothic"/>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1" i="0">
                <a:solidFill>
                  <a:srgbClr val="009CBE"/>
                </a:solidFill>
                <a:latin typeface="Century Gothic Bold"/>
                <a:cs typeface="Century Gothic Bol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3426E"/>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600" b="1" i="0">
                <a:solidFill>
                  <a:srgbClr val="009CBE"/>
                </a:solidFill>
                <a:latin typeface="Century Gothic Bold"/>
                <a:cs typeface="Century Gothic Bold"/>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3426E"/>
                </a:solidFill>
                <a:latin typeface="Century Gothic"/>
                <a:cs typeface="Century Gothi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7" name="Holder 7"/>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3426E"/>
                </a:solidFill>
                <a:latin typeface="Century Gothic"/>
                <a:cs typeface="Century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5" name="Holder 5"/>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22404"/>
            <a:ext cx="125095" cy="236220"/>
          </a:xfrm>
          <a:custGeom>
            <a:avLst/>
            <a:gdLst/>
            <a:ahLst/>
            <a:cxnLst/>
            <a:rect l="l" t="t" r="r" b="b"/>
            <a:pathLst>
              <a:path w="125095" h="236220">
                <a:moveTo>
                  <a:pt x="0" y="0"/>
                </a:moveTo>
                <a:lnTo>
                  <a:pt x="124651" y="118060"/>
                </a:lnTo>
                <a:lnTo>
                  <a:pt x="0" y="236120"/>
                </a:lnTo>
                <a:lnTo>
                  <a:pt x="0" y="0"/>
                </a:lnTo>
                <a:close/>
              </a:path>
            </a:pathLst>
          </a:custGeom>
          <a:ln w="9525">
            <a:solidFill>
              <a:srgbClr val="009CBE"/>
            </a:solidFill>
          </a:ln>
        </p:spPr>
        <p:txBody>
          <a:bodyPr wrap="square" lIns="0" tIns="0" rIns="0" bIns="0" rtlCol="0"/>
          <a:lstStyle/>
          <a:p>
            <a:endParaRPr/>
          </a:p>
        </p:txBody>
      </p:sp>
      <p:sp>
        <p:nvSpPr>
          <p:cNvPr id="17" name="bg object 17"/>
          <p:cNvSpPr/>
          <p:nvPr/>
        </p:nvSpPr>
        <p:spPr>
          <a:xfrm>
            <a:off x="9019349" y="6522405"/>
            <a:ext cx="125095" cy="236220"/>
          </a:xfrm>
          <a:custGeom>
            <a:avLst/>
            <a:gdLst/>
            <a:ahLst/>
            <a:cxnLst/>
            <a:rect l="l" t="t" r="r" b="b"/>
            <a:pathLst>
              <a:path w="125095" h="236220">
                <a:moveTo>
                  <a:pt x="124651" y="236120"/>
                </a:moveTo>
                <a:lnTo>
                  <a:pt x="0" y="118060"/>
                </a:lnTo>
                <a:lnTo>
                  <a:pt x="124651" y="0"/>
                </a:lnTo>
                <a:lnTo>
                  <a:pt x="124651" y="236120"/>
                </a:lnTo>
                <a:close/>
              </a:path>
            </a:pathLst>
          </a:custGeom>
          <a:ln w="9525">
            <a:solidFill>
              <a:srgbClr val="009CBE"/>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0" y="691060"/>
            <a:ext cx="9144000" cy="563559"/>
          </a:xfrm>
          <a:prstGeom prst="rect">
            <a:avLst/>
          </a:prstGeom>
        </p:spPr>
      </p:pic>
      <p:sp>
        <p:nvSpPr>
          <p:cNvPr id="19" name="bg object 19"/>
          <p:cNvSpPr/>
          <p:nvPr/>
        </p:nvSpPr>
        <p:spPr>
          <a:xfrm>
            <a:off x="0" y="691060"/>
            <a:ext cx="9139555" cy="0"/>
          </a:xfrm>
          <a:custGeom>
            <a:avLst/>
            <a:gdLst/>
            <a:ahLst/>
            <a:cxnLst/>
            <a:rect l="l" t="t" r="r" b="b"/>
            <a:pathLst>
              <a:path w="9139555">
                <a:moveTo>
                  <a:pt x="0" y="0"/>
                </a:moveTo>
                <a:lnTo>
                  <a:pt x="9139176" y="0"/>
                </a:lnTo>
              </a:path>
            </a:pathLst>
          </a:custGeom>
          <a:ln w="12700">
            <a:solidFill>
              <a:srgbClr val="56A0AC"/>
            </a:solidFill>
          </a:ln>
        </p:spPr>
        <p:txBody>
          <a:bodyPr wrap="square" lIns="0" tIns="0" rIns="0" bIns="0" rtlCol="0"/>
          <a:lstStyle/>
          <a:p>
            <a:endParaRPr/>
          </a:p>
        </p:txBody>
      </p:sp>
      <p:sp>
        <p:nvSpPr>
          <p:cNvPr id="20" name="bg object 20"/>
          <p:cNvSpPr/>
          <p:nvPr/>
        </p:nvSpPr>
        <p:spPr>
          <a:xfrm>
            <a:off x="0" y="5378115"/>
            <a:ext cx="9144000" cy="1480185"/>
          </a:xfrm>
          <a:custGeom>
            <a:avLst/>
            <a:gdLst/>
            <a:ahLst/>
            <a:cxnLst/>
            <a:rect l="l" t="t" r="r" b="b"/>
            <a:pathLst>
              <a:path w="9144000" h="1480184">
                <a:moveTo>
                  <a:pt x="9144000" y="0"/>
                </a:moveTo>
                <a:lnTo>
                  <a:pt x="0" y="0"/>
                </a:lnTo>
                <a:lnTo>
                  <a:pt x="0" y="1479884"/>
                </a:lnTo>
                <a:lnTo>
                  <a:pt x="9144000" y="1479884"/>
                </a:lnTo>
                <a:lnTo>
                  <a:pt x="9144000" y="0"/>
                </a:lnTo>
                <a:close/>
              </a:path>
            </a:pathLst>
          </a:custGeom>
          <a:solidFill>
            <a:srgbClr val="0B1C33"/>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0" y="0"/>
            <a:ext cx="9144000" cy="537972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5/2/2024</a:t>
            </a:fld>
            <a:endParaRPr lang="en-US"/>
          </a:p>
        </p:txBody>
      </p:sp>
      <p:sp>
        <p:nvSpPr>
          <p:cNvPr id="4" name="Holder 4"/>
          <p:cNvSpPr>
            <a:spLocks noGrp="1"/>
          </p:cNvSpPr>
          <p:nvPr>
            <p:ph type="sldNum" sz="quarter" idx="7"/>
          </p:nvPr>
        </p:nvSpPr>
        <p:spPr/>
        <p:txBody>
          <a:bodyPr lIns="0" tIns="0" rIns="0" bIns="0"/>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5379" y="6640465"/>
            <a:ext cx="4167504" cy="0"/>
          </a:xfrm>
          <a:custGeom>
            <a:avLst/>
            <a:gdLst/>
            <a:ahLst/>
            <a:cxnLst/>
            <a:rect l="l" t="t" r="r" b="b"/>
            <a:pathLst>
              <a:path w="4167504">
                <a:moveTo>
                  <a:pt x="4167444" y="1"/>
                </a:moveTo>
                <a:lnTo>
                  <a:pt x="0" y="0"/>
                </a:lnTo>
              </a:path>
            </a:pathLst>
          </a:custGeom>
          <a:solidFill>
            <a:srgbClr val="90A2CF"/>
          </a:solidFill>
        </p:spPr>
        <p:txBody>
          <a:bodyPr wrap="square" lIns="0" tIns="0" rIns="0" bIns="0" rtlCol="0"/>
          <a:lstStyle/>
          <a:p>
            <a:endParaRPr/>
          </a:p>
        </p:txBody>
      </p:sp>
      <p:sp>
        <p:nvSpPr>
          <p:cNvPr id="17" name="bg object 17"/>
          <p:cNvSpPr/>
          <p:nvPr/>
        </p:nvSpPr>
        <p:spPr>
          <a:xfrm>
            <a:off x="195379" y="6640465"/>
            <a:ext cx="4167504" cy="0"/>
          </a:xfrm>
          <a:custGeom>
            <a:avLst/>
            <a:gdLst/>
            <a:ahLst/>
            <a:cxnLst/>
            <a:rect l="l" t="t" r="r" b="b"/>
            <a:pathLst>
              <a:path w="4167504">
                <a:moveTo>
                  <a:pt x="0" y="0"/>
                </a:moveTo>
                <a:lnTo>
                  <a:pt x="4167444" y="1"/>
                </a:lnTo>
              </a:path>
            </a:pathLst>
          </a:custGeom>
          <a:ln w="9525">
            <a:solidFill>
              <a:srgbClr val="009CBE"/>
            </a:solidFill>
          </a:ln>
        </p:spPr>
        <p:txBody>
          <a:bodyPr wrap="square" lIns="0" tIns="0" rIns="0" bIns="0" rtlCol="0"/>
          <a:lstStyle/>
          <a:p>
            <a:endParaRPr/>
          </a:p>
        </p:txBody>
      </p:sp>
      <p:sp>
        <p:nvSpPr>
          <p:cNvPr id="18" name="bg object 18"/>
          <p:cNvSpPr/>
          <p:nvPr/>
        </p:nvSpPr>
        <p:spPr>
          <a:xfrm>
            <a:off x="4785211" y="6640465"/>
            <a:ext cx="4157979" cy="0"/>
          </a:xfrm>
          <a:custGeom>
            <a:avLst/>
            <a:gdLst/>
            <a:ahLst/>
            <a:cxnLst/>
            <a:rect l="l" t="t" r="r" b="b"/>
            <a:pathLst>
              <a:path w="4157979">
                <a:moveTo>
                  <a:pt x="4157859" y="1"/>
                </a:moveTo>
                <a:lnTo>
                  <a:pt x="0" y="0"/>
                </a:lnTo>
              </a:path>
            </a:pathLst>
          </a:custGeom>
          <a:solidFill>
            <a:srgbClr val="90A2CF"/>
          </a:solidFill>
        </p:spPr>
        <p:txBody>
          <a:bodyPr wrap="square" lIns="0" tIns="0" rIns="0" bIns="0" rtlCol="0"/>
          <a:lstStyle/>
          <a:p>
            <a:endParaRPr/>
          </a:p>
        </p:txBody>
      </p:sp>
      <p:sp>
        <p:nvSpPr>
          <p:cNvPr id="19" name="bg object 19"/>
          <p:cNvSpPr/>
          <p:nvPr/>
        </p:nvSpPr>
        <p:spPr>
          <a:xfrm>
            <a:off x="4785211" y="6640465"/>
            <a:ext cx="4157979" cy="0"/>
          </a:xfrm>
          <a:custGeom>
            <a:avLst/>
            <a:gdLst/>
            <a:ahLst/>
            <a:cxnLst/>
            <a:rect l="l" t="t" r="r" b="b"/>
            <a:pathLst>
              <a:path w="4157979">
                <a:moveTo>
                  <a:pt x="0" y="0"/>
                </a:moveTo>
                <a:lnTo>
                  <a:pt x="4157859" y="1"/>
                </a:lnTo>
              </a:path>
            </a:pathLst>
          </a:custGeom>
          <a:ln w="9525">
            <a:solidFill>
              <a:srgbClr val="009CBE"/>
            </a:solidFill>
          </a:ln>
        </p:spPr>
        <p:txBody>
          <a:bodyPr wrap="square" lIns="0" tIns="0" rIns="0" bIns="0" rtlCol="0"/>
          <a:lstStyle/>
          <a:p>
            <a:endParaRPr/>
          </a:p>
        </p:txBody>
      </p:sp>
      <p:pic>
        <p:nvPicPr>
          <p:cNvPr id="20" name="bg object 20"/>
          <p:cNvPicPr/>
          <p:nvPr/>
        </p:nvPicPr>
        <p:blipFill>
          <a:blip r:embed="rId7" cstate="print"/>
          <a:stretch>
            <a:fillRect/>
          </a:stretch>
        </p:blipFill>
        <p:spPr>
          <a:xfrm>
            <a:off x="-4763" y="6517642"/>
            <a:ext cx="134176" cy="245645"/>
          </a:xfrm>
          <a:prstGeom prst="rect">
            <a:avLst/>
          </a:prstGeom>
        </p:spPr>
      </p:pic>
      <p:pic>
        <p:nvPicPr>
          <p:cNvPr id="21" name="bg object 21"/>
          <p:cNvPicPr/>
          <p:nvPr/>
        </p:nvPicPr>
        <p:blipFill>
          <a:blip r:embed="rId8" cstate="print"/>
          <a:stretch>
            <a:fillRect/>
          </a:stretch>
        </p:blipFill>
        <p:spPr>
          <a:xfrm>
            <a:off x="9014586" y="6517643"/>
            <a:ext cx="134176" cy="245645"/>
          </a:xfrm>
          <a:prstGeom prst="rect">
            <a:avLst/>
          </a:prstGeom>
        </p:spPr>
      </p:pic>
      <p:sp>
        <p:nvSpPr>
          <p:cNvPr id="22" name="bg object 22"/>
          <p:cNvSpPr/>
          <p:nvPr/>
        </p:nvSpPr>
        <p:spPr>
          <a:xfrm>
            <a:off x="4421281" y="6487730"/>
            <a:ext cx="306070" cy="306070"/>
          </a:xfrm>
          <a:custGeom>
            <a:avLst/>
            <a:gdLst/>
            <a:ahLst/>
            <a:cxnLst/>
            <a:rect l="l" t="t" r="r" b="b"/>
            <a:pathLst>
              <a:path w="306070" h="306070">
                <a:moveTo>
                  <a:pt x="152735" y="0"/>
                </a:moveTo>
                <a:lnTo>
                  <a:pt x="0" y="152734"/>
                </a:lnTo>
                <a:lnTo>
                  <a:pt x="152735" y="305469"/>
                </a:lnTo>
                <a:lnTo>
                  <a:pt x="305470" y="152734"/>
                </a:lnTo>
                <a:lnTo>
                  <a:pt x="152735" y="0"/>
                </a:lnTo>
                <a:close/>
              </a:path>
            </a:pathLst>
          </a:custGeom>
          <a:solidFill>
            <a:srgbClr val="009CBE"/>
          </a:solidFill>
        </p:spPr>
        <p:txBody>
          <a:bodyPr wrap="square" lIns="0" tIns="0" rIns="0" bIns="0" rtlCol="0"/>
          <a:lstStyle/>
          <a:p>
            <a:endParaRPr/>
          </a:p>
        </p:txBody>
      </p:sp>
      <p:sp>
        <p:nvSpPr>
          <p:cNvPr id="23" name="bg object 23"/>
          <p:cNvSpPr/>
          <p:nvPr/>
        </p:nvSpPr>
        <p:spPr>
          <a:xfrm>
            <a:off x="4421281" y="6487730"/>
            <a:ext cx="306070" cy="306070"/>
          </a:xfrm>
          <a:custGeom>
            <a:avLst/>
            <a:gdLst/>
            <a:ahLst/>
            <a:cxnLst/>
            <a:rect l="l" t="t" r="r" b="b"/>
            <a:pathLst>
              <a:path w="306070" h="306070">
                <a:moveTo>
                  <a:pt x="152735" y="0"/>
                </a:moveTo>
                <a:lnTo>
                  <a:pt x="305470" y="152735"/>
                </a:lnTo>
                <a:lnTo>
                  <a:pt x="152735" y="305470"/>
                </a:lnTo>
                <a:lnTo>
                  <a:pt x="0" y="152735"/>
                </a:lnTo>
                <a:lnTo>
                  <a:pt x="152735" y="0"/>
                </a:lnTo>
                <a:close/>
              </a:path>
            </a:pathLst>
          </a:custGeom>
          <a:ln w="9525">
            <a:solidFill>
              <a:srgbClr val="009CBE"/>
            </a:solidFill>
          </a:ln>
        </p:spPr>
        <p:txBody>
          <a:bodyPr wrap="square" lIns="0" tIns="0" rIns="0" bIns="0" rtlCol="0"/>
          <a:lstStyle/>
          <a:p>
            <a:endParaRPr/>
          </a:p>
        </p:txBody>
      </p:sp>
      <p:pic>
        <p:nvPicPr>
          <p:cNvPr id="24" name="bg object 24"/>
          <p:cNvPicPr/>
          <p:nvPr/>
        </p:nvPicPr>
        <p:blipFill>
          <a:blip r:embed="rId9" cstate="print"/>
          <a:stretch>
            <a:fillRect/>
          </a:stretch>
        </p:blipFill>
        <p:spPr>
          <a:xfrm>
            <a:off x="0" y="691060"/>
            <a:ext cx="9144000" cy="563559"/>
          </a:xfrm>
          <a:prstGeom prst="rect">
            <a:avLst/>
          </a:prstGeom>
        </p:spPr>
      </p:pic>
      <p:sp>
        <p:nvSpPr>
          <p:cNvPr id="25" name="bg object 25"/>
          <p:cNvSpPr/>
          <p:nvPr/>
        </p:nvSpPr>
        <p:spPr>
          <a:xfrm>
            <a:off x="0" y="691060"/>
            <a:ext cx="9139555" cy="0"/>
          </a:xfrm>
          <a:custGeom>
            <a:avLst/>
            <a:gdLst/>
            <a:ahLst/>
            <a:cxnLst/>
            <a:rect l="l" t="t" r="r" b="b"/>
            <a:pathLst>
              <a:path w="9139555">
                <a:moveTo>
                  <a:pt x="0" y="0"/>
                </a:moveTo>
                <a:lnTo>
                  <a:pt x="9139176" y="0"/>
                </a:lnTo>
              </a:path>
            </a:pathLst>
          </a:custGeom>
          <a:ln w="12700">
            <a:solidFill>
              <a:srgbClr val="56A0AC"/>
            </a:solidFill>
          </a:ln>
        </p:spPr>
        <p:txBody>
          <a:bodyPr wrap="square" lIns="0" tIns="0" rIns="0" bIns="0" rtlCol="0"/>
          <a:lstStyle/>
          <a:p>
            <a:endParaRPr/>
          </a:p>
        </p:txBody>
      </p:sp>
      <p:sp>
        <p:nvSpPr>
          <p:cNvPr id="2" name="Holder 2"/>
          <p:cNvSpPr>
            <a:spLocks noGrp="1"/>
          </p:cNvSpPr>
          <p:nvPr>
            <p:ph type="title"/>
          </p:nvPr>
        </p:nvSpPr>
        <p:spPr>
          <a:xfrm>
            <a:off x="480499" y="221995"/>
            <a:ext cx="5363845" cy="329565"/>
          </a:xfrm>
          <a:prstGeom prst="rect">
            <a:avLst/>
          </a:prstGeom>
        </p:spPr>
        <p:txBody>
          <a:bodyPr wrap="square" lIns="0" tIns="0" rIns="0" bIns="0">
            <a:spAutoFit/>
          </a:bodyPr>
          <a:lstStyle>
            <a:lvl1pPr>
              <a:defRPr sz="2000" b="0" i="0">
                <a:solidFill>
                  <a:srgbClr val="03426E"/>
                </a:solidFill>
                <a:latin typeface="Century Gothic"/>
                <a:cs typeface="Century Gothic"/>
              </a:defRPr>
            </a:lvl1pPr>
          </a:lstStyle>
          <a:p>
            <a:endParaRPr/>
          </a:p>
        </p:txBody>
      </p:sp>
      <p:sp>
        <p:nvSpPr>
          <p:cNvPr id="3" name="Holder 3"/>
          <p:cNvSpPr>
            <a:spLocks noGrp="1"/>
          </p:cNvSpPr>
          <p:nvPr>
            <p:ph type="body" idx="1"/>
          </p:nvPr>
        </p:nvSpPr>
        <p:spPr>
          <a:xfrm>
            <a:off x="535939" y="1363251"/>
            <a:ext cx="8072120" cy="4338955"/>
          </a:xfrm>
          <a:prstGeom prst="rect">
            <a:avLst/>
          </a:prstGeom>
        </p:spPr>
        <p:txBody>
          <a:bodyPr wrap="square" lIns="0" tIns="0" rIns="0" bIns="0">
            <a:spAutoFit/>
          </a:bodyPr>
          <a:lstStyle>
            <a:lvl1pPr>
              <a:defRPr sz="1600" b="1" i="0">
                <a:solidFill>
                  <a:srgbClr val="009CBE"/>
                </a:solidFill>
                <a:latin typeface="Century Gothic Bold"/>
                <a:cs typeface="Century Gothic Bold"/>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5/2/2024</a:t>
            </a:fld>
            <a:endParaRPr lang="en-US"/>
          </a:p>
        </p:txBody>
      </p:sp>
      <p:sp>
        <p:nvSpPr>
          <p:cNvPr id="6" name="Holder 6"/>
          <p:cNvSpPr>
            <a:spLocks noGrp="1"/>
          </p:cNvSpPr>
          <p:nvPr>
            <p:ph type="sldNum" sz="quarter" idx="7"/>
          </p:nvPr>
        </p:nvSpPr>
        <p:spPr>
          <a:xfrm>
            <a:off x="4463411" y="6546530"/>
            <a:ext cx="228600" cy="168909"/>
          </a:xfrm>
          <a:prstGeom prst="rect">
            <a:avLst/>
          </a:prstGeom>
        </p:spPr>
        <p:txBody>
          <a:bodyPr wrap="square" lIns="0" tIns="0" rIns="0" bIns="0">
            <a:spAutoFit/>
          </a:bodyPr>
          <a:lstStyle>
            <a:lvl1pPr>
              <a:defRPr sz="1000" b="0" i="0">
                <a:solidFill>
                  <a:schemeClr val="bg1"/>
                </a:solidFill>
                <a:latin typeface="Arial"/>
                <a:cs typeface="Arial"/>
              </a:defRPr>
            </a:lvl1pPr>
          </a:lstStyle>
          <a:p>
            <a:pPr marL="38100">
              <a:lnSpc>
                <a:spcPct val="100000"/>
              </a:lnSpc>
              <a:spcBef>
                <a:spcPts val="10"/>
              </a:spcBef>
            </a:pPr>
            <a:fld id="{81D60167-4931-47E6-BA6A-407CBD079E47}" type="slidenum">
              <a:rPr spc="-25" dirty="0"/>
              <a:t>‹N°›</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3" y="0"/>
            <a:ext cx="9153525" cy="6858000"/>
            <a:chOff x="-4763" y="0"/>
            <a:chExt cx="9153525" cy="6858000"/>
          </a:xfrm>
          <a:solidFill>
            <a:schemeClr val="accent1">
              <a:lumMod val="75000"/>
            </a:schemeClr>
          </a:solidFill>
        </p:grpSpPr>
        <p:pic>
          <p:nvPicPr>
            <p:cNvPr id="3" name="object 3"/>
            <p:cNvPicPr/>
            <p:nvPr/>
          </p:nvPicPr>
          <p:blipFill>
            <a:blip r:embed="rId2" cstate="print"/>
            <a:stretch>
              <a:fillRect/>
            </a:stretch>
          </p:blipFill>
          <p:spPr>
            <a:xfrm>
              <a:off x="0" y="0"/>
              <a:ext cx="9144000" cy="6858000"/>
            </a:xfrm>
            <a:prstGeom prst="rect">
              <a:avLst/>
            </a:prstGeom>
            <a:grpFill/>
            <a:ln>
              <a:solidFill>
                <a:srgbClr val="0070C0"/>
              </a:solidFill>
            </a:ln>
          </p:spPr>
        </p:pic>
        <p:sp>
          <p:nvSpPr>
            <p:cNvPr id="4" name="object 4"/>
            <p:cNvSpPr/>
            <p:nvPr/>
          </p:nvSpPr>
          <p:spPr>
            <a:xfrm>
              <a:off x="195379" y="6640465"/>
              <a:ext cx="4167504" cy="0"/>
            </a:xfrm>
            <a:custGeom>
              <a:avLst/>
              <a:gdLst/>
              <a:ahLst/>
              <a:cxnLst/>
              <a:rect l="l" t="t" r="r" b="b"/>
              <a:pathLst>
                <a:path w="4167504">
                  <a:moveTo>
                    <a:pt x="4167444" y="1"/>
                  </a:moveTo>
                  <a:lnTo>
                    <a:pt x="0" y="0"/>
                  </a:lnTo>
                </a:path>
              </a:pathLst>
            </a:custGeom>
            <a:grpFill/>
            <a:ln>
              <a:solidFill>
                <a:srgbClr val="0070C0"/>
              </a:solidFill>
            </a:ln>
          </p:spPr>
          <p:txBody>
            <a:bodyPr wrap="square" lIns="0" tIns="0" rIns="0" bIns="0" rtlCol="0"/>
            <a:lstStyle/>
            <a:p>
              <a:endParaRPr dirty="0"/>
            </a:p>
          </p:txBody>
        </p:sp>
        <p:sp>
          <p:nvSpPr>
            <p:cNvPr id="5" name="object 5"/>
            <p:cNvSpPr/>
            <p:nvPr/>
          </p:nvSpPr>
          <p:spPr>
            <a:xfrm>
              <a:off x="195379" y="6640465"/>
              <a:ext cx="4167504" cy="0"/>
            </a:xfrm>
            <a:custGeom>
              <a:avLst/>
              <a:gdLst/>
              <a:ahLst/>
              <a:cxnLst/>
              <a:rect l="l" t="t" r="r" b="b"/>
              <a:pathLst>
                <a:path w="4167504">
                  <a:moveTo>
                    <a:pt x="0" y="0"/>
                  </a:moveTo>
                  <a:lnTo>
                    <a:pt x="4167444" y="1"/>
                  </a:lnTo>
                </a:path>
              </a:pathLst>
            </a:custGeom>
            <a:grpFill/>
            <a:ln w="9525">
              <a:solidFill>
                <a:srgbClr val="0070C0"/>
              </a:solidFill>
            </a:ln>
          </p:spPr>
          <p:txBody>
            <a:bodyPr wrap="square" lIns="0" tIns="0" rIns="0" bIns="0" rtlCol="0"/>
            <a:lstStyle/>
            <a:p>
              <a:endParaRPr dirty="0"/>
            </a:p>
          </p:txBody>
        </p:sp>
        <p:sp>
          <p:nvSpPr>
            <p:cNvPr id="6" name="object 6"/>
            <p:cNvSpPr/>
            <p:nvPr/>
          </p:nvSpPr>
          <p:spPr>
            <a:xfrm>
              <a:off x="4785211" y="6640465"/>
              <a:ext cx="4157979" cy="0"/>
            </a:xfrm>
            <a:custGeom>
              <a:avLst/>
              <a:gdLst/>
              <a:ahLst/>
              <a:cxnLst/>
              <a:rect l="l" t="t" r="r" b="b"/>
              <a:pathLst>
                <a:path w="4157979">
                  <a:moveTo>
                    <a:pt x="4157859" y="1"/>
                  </a:moveTo>
                  <a:lnTo>
                    <a:pt x="0" y="0"/>
                  </a:lnTo>
                </a:path>
              </a:pathLst>
            </a:custGeom>
            <a:grpFill/>
            <a:ln>
              <a:solidFill>
                <a:srgbClr val="0070C0"/>
              </a:solidFill>
            </a:ln>
          </p:spPr>
          <p:txBody>
            <a:bodyPr wrap="square" lIns="0" tIns="0" rIns="0" bIns="0" rtlCol="0"/>
            <a:lstStyle/>
            <a:p>
              <a:endParaRPr dirty="0"/>
            </a:p>
          </p:txBody>
        </p:sp>
        <p:sp>
          <p:nvSpPr>
            <p:cNvPr id="7" name="object 7"/>
            <p:cNvSpPr/>
            <p:nvPr/>
          </p:nvSpPr>
          <p:spPr>
            <a:xfrm>
              <a:off x="4785211" y="6640465"/>
              <a:ext cx="4157979" cy="0"/>
            </a:xfrm>
            <a:custGeom>
              <a:avLst/>
              <a:gdLst/>
              <a:ahLst/>
              <a:cxnLst/>
              <a:rect l="l" t="t" r="r" b="b"/>
              <a:pathLst>
                <a:path w="4157979">
                  <a:moveTo>
                    <a:pt x="0" y="0"/>
                  </a:moveTo>
                  <a:lnTo>
                    <a:pt x="4157859" y="1"/>
                  </a:lnTo>
                </a:path>
              </a:pathLst>
            </a:custGeom>
            <a:grpFill/>
            <a:ln w="9525">
              <a:solidFill>
                <a:srgbClr val="0070C0"/>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4763" y="6517642"/>
              <a:ext cx="134176" cy="245645"/>
            </a:xfrm>
            <a:prstGeom prst="rect">
              <a:avLst/>
            </a:prstGeom>
            <a:grpFill/>
            <a:ln>
              <a:solidFill>
                <a:srgbClr val="0070C0"/>
              </a:solidFill>
            </a:ln>
          </p:spPr>
        </p:pic>
        <p:pic>
          <p:nvPicPr>
            <p:cNvPr id="9" name="object 9"/>
            <p:cNvPicPr/>
            <p:nvPr/>
          </p:nvPicPr>
          <p:blipFill>
            <a:blip r:embed="rId4" cstate="print"/>
            <a:stretch>
              <a:fillRect/>
            </a:stretch>
          </p:blipFill>
          <p:spPr>
            <a:xfrm>
              <a:off x="9014587" y="6517643"/>
              <a:ext cx="134176" cy="245645"/>
            </a:xfrm>
            <a:prstGeom prst="rect">
              <a:avLst/>
            </a:prstGeom>
            <a:grpFill/>
            <a:ln>
              <a:solidFill>
                <a:srgbClr val="0070C0"/>
              </a:solidFill>
            </a:ln>
          </p:spPr>
        </p:pic>
        <p:sp>
          <p:nvSpPr>
            <p:cNvPr id="10" name="object 10"/>
            <p:cNvSpPr/>
            <p:nvPr/>
          </p:nvSpPr>
          <p:spPr>
            <a:xfrm>
              <a:off x="4421281" y="6487730"/>
              <a:ext cx="306070" cy="306070"/>
            </a:xfrm>
            <a:custGeom>
              <a:avLst/>
              <a:gdLst/>
              <a:ahLst/>
              <a:cxnLst/>
              <a:rect l="l" t="t" r="r" b="b"/>
              <a:pathLst>
                <a:path w="306070" h="306070">
                  <a:moveTo>
                    <a:pt x="152735" y="0"/>
                  </a:moveTo>
                  <a:lnTo>
                    <a:pt x="0" y="152734"/>
                  </a:lnTo>
                  <a:lnTo>
                    <a:pt x="152735" y="305469"/>
                  </a:lnTo>
                  <a:lnTo>
                    <a:pt x="305470" y="152734"/>
                  </a:lnTo>
                  <a:lnTo>
                    <a:pt x="152735" y="0"/>
                  </a:lnTo>
                  <a:close/>
                </a:path>
              </a:pathLst>
            </a:custGeom>
            <a:grpFill/>
            <a:ln>
              <a:solidFill>
                <a:srgbClr val="0070C0"/>
              </a:solidFill>
            </a:ln>
          </p:spPr>
          <p:txBody>
            <a:bodyPr wrap="square" lIns="0" tIns="0" rIns="0" bIns="0" rtlCol="0"/>
            <a:lstStyle/>
            <a:p>
              <a:endParaRPr dirty="0"/>
            </a:p>
          </p:txBody>
        </p:sp>
        <p:sp>
          <p:nvSpPr>
            <p:cNvPr id="11" name="object 11"/>
            <p:cNvSpPr/>
            <p:nvPr/>
          </p:nvSpPr>
          <p:spPr>
            <a:xfrm>
              <a:off x="4421281" y="6487730"/>
              <a:ext cx="306070" cy="306070"/>
            </a:xfrm>
            <a:custGeom>
              <a:avLst/>
              <a:gdLst/>
              <a:ahLst/>
              <a:cxnLst/>
              <a:rect l="l" t="t" r="r" b="b"/>
              <a:pathLst>
                <a:path w="306070" h="306070">
                  <a:moveTo>
                    <a:pt x="152735" y="0"/>
                  </a:moveTo>
                  <a:lnTo>
                    <a:pt x="305470" y="152735"/>
                  </a:lnTo>
                  <a:lnTo>
                    <a:pt x="152735" y="305470"/>
                  </a:lnTo>
                  <a:lnTo>
                    <a:pt x="0" y="152735"/>
                  </a:lnTo>
                  <a:lnTo>
                    <a:pt x="152735" y="0"/>
                  </a:lnTo>
                  <a:close/>
                </a:path>
              </a:pathLst>
            </a:custGeom>
            <a:grpFill/>
            <a:ln w="9525">
              <a:solidFill>
                <a:srgbClr val="0070C0"/>
              </a:solidFill>
            </a:ln>
          </p:spPr>
          <p:txBody>
            <a:bodyPr wrap="square" lIns="0" tIns="0" rIns="0" bIns="0" rtlCol="0"/>
            <a:lstStyle/>
            <a:p>
              <a:endParaRPr dirty="0"/>
            </a:p>
          </p:txBody>
        </p:sp>
        <p:sp>
          <p:nvSpPr>
            <p:cNvPr id="12" name="object 12"/>
            <p:cNvSpPr/>
            <p:nvPr/>
          </p:nvSpPr>
          <p:spPr>
            <a:xfrm>
              <a:off x="1817913" y="903514"/>
              <a:ext cx="5676900" cy="1148715"/>
            </a:xfrm>
            <a:custGeom>
              <a:avLst/>
              <a:gdLst/>
              <a:ahLst/>
              <a:cxnLst/>
              <a:rect l="l" t="t" r="r" b="b"/>
              <a:pathLst>
                <a:path w="5676900" h="1148714">
                  <a:moveTo>
                    <a:pt x="5676901" y="0"/>
                  </a:moveTo>
                  <a:lnTo>
                    <a:pt x="0" y="0"/>
                  </a:lnTo>
                  <a:lnTo>
                    <a:pt x="0" y="1148443"/>
                  </a:lnTo>
                  <a:lnTo>
                    <a:pt x="5676901" y="1148443"/>
                  </a:lnTo>
                  <a:lnTo>
                    <a:pt x="5676901" y="0"/>
                  </a:lnTo>
                  <a:close/>
                </a:path>
              </a:pathLst>
            </a:custGeom>
            <a:grpFill/>
            <a:ln>
              <a:solidFill>
                <a:schemeClr val="accent1">
                  <a:lumMod val="75000"/>
                </a:schemeClr>
              </a:solidFill>
            </a:ln>
          </p:spPr>
          <p:txBody>
            <a:bodyPr wrap="square" lIns="0" tIns="0" rIns="0" bIns="0" rtlCol="0"/>
            <a:lstStyle/>
            <a:p>
              <a:endParaRPr dirty="0"/>
            </a:p>
          </p:txBody>
        </p:sp>
        <p:sp>
          <p:nvSpPr>
            <p:cNvPr id="13" name="object 13"/>
            <p:cNvSpPr/>
            <p:nvPr/>
          </p:nvSpPr>
          <p:spPr>
            <a:xfrm>
              <a:off x="0" y="2699656"/>
              <a:ext cx="9144000" cy="1556385"/>
            </a:xfrm>
            <a:custGeom>
              <a:avLst/>
              <a:gdLst/>
              <a:ahLst/>
              <a:cxnLst/>
              <a:rect l="l" t="t" r="r" b="b"/>
              <a:pathLst>
                <a:path w="9144000" h="1556385">
                  <a:moveTo>
                    <a:pt x="9144000" y="0"/>
                  </a:moveTo>
                  <a:lnTo>
                    <a:pt x="0" y="0"/>
                  </a:lnTo>
                  <a:lnTo>
                    <a:pt x="0" y="1555969"/>
                  </a:lnTo>
                  <a:lnTo>
                    <a:pt x="9144000" y="1555969"/>
                  </a:lnTo>
                  <a:lnTo>
                    <a:pt x="9144000" y="0"/>
                  </a:lnTo>
                  <a:close/>
                </a:path>
              </a:pathLst>
            </a:custGeom>
            <a:grpFill/>
            <a:ln>
              <a:solidFill>
                <a:srgbClr val="0070C0"/>
              </a:solidFill>
            </a:ln>
          </p:spPr>
          <p:txBody>
            <a:bodyPr wrap="square" lIns="0" tIns="0" rIns="0" bIns="0" rtlCol="0"/>
            <a:lstStyle/>
            <a:p>
              <a:endParaRPr dirty="0"/>
            </a:p>
          </p:txBody>
        </p:sp>
      </p:grpSp>
      <p:sp>
        <p:nvSpPr>
          <p:cNvPr id="14" name="object 14"/>
          <p:cNvSpPr txBox="1"/>
          <p:nvPr/>
        </p:nvSpPr>
        <p:spPr>
          <a:xfrm>
            <a:off x="251310" y="3131032"/>
            <a:ext cx="8691880" cy="444352"/>
          </a:xfrm>
          <a:prstGeom prst="rect">
            <a:avLst/>
          </a:prstGeom>
        </p:spPr>
        <p:txBody>
          <a:bodyPr vert="horz" wrap="square" lIns="0" tIns="13335" rIns="0" bIns="0" rtlCol="0">
            <a:spAutoFit/>
          </a:bodyPr>
          <a:lstStyle/>
          <a:p>
            <a:pPr marL="12700" marR="5080" algn="ctr">
              <a:lnSpc>
                <a:spcPct val="100000"/>
              </a:lnSpc>
              <a:spcBef>
                <a:spcPts val="105"/>
              </a:spcBef>
            </a:pPr>
            <a:r>
              <a:rPr lang="fr-FR" sz="2800" dirty="0">
                <a:solidFill>
                  <a:srgbClr val="F2F2F2"/>
                </a:solidFill>
                <a:latin typeface="Palatino Linotype"/>
                <a:cs typeface="Palatino Linotype"/>
              </a:rPr>
              <a:t>Gestion des pièces de rechange Fadesol</a:t>
            </a:r>
            <a:endParaRPr sz="2800" dirty="0">
              <a:latin typeface="Palatino Linotype"/>
              <a:cs typeface="Palatino Linotype"/>
            </a:endParaRPr>
          </a:p>
        </p:txBody>
      </p:sp>
      <p:sp>
        <p:nvSpPr>
          <p:cNvPr id="15" name="object 15"/>
          <p:cNvSpPr txBox="1"/>
          <p:nvPr/>
        </p:nvSpPr>
        <p:spPr>
          <a:xfrm>
            <a:off x="1295400" y="4999431"/>
            <a:ext cx="2311831" cy="939103"/>
          </a:xfrm>
          <a:prstGeom prst="rect">
            <a:avLst/>
          </a:prstGeom>
        </p:spPr>
        <p:txBody>
          <a:bodyPr vert="horz" wrap="square" lIns="0" tIns="12065" rIns="0" bIns="0" rtlCol="0">
            <a:spAutoFit/>
          </a:bodyPr>
          <a:lstStyle/>
          <a:p>
            <a:pPr marL="12700" marR="5080">
              <a:lnSpc>
                <a:spcPct val="130000"/>
              </a:lnSpc>
              <a:spcBef>
                <a:spcPts val="95"/>
              </a:spcBef>
            </a:pPr>
            <a:r>
              <a:rPr lang="fr-FR" sz="1600" b="1" dirty="0">
                <a:solidFill>
                  <a:srgbClr val="7F7F7F"/>
                </a:solidFill>
                <a:latin typeface="Arial"/>
                <a:cs typeface="Arial"/>
              </a:rPr>
              <a:t>Equipe développement </a:t>
            </a:r>
            <a:r>
              <a:rPr sz="1600" b="1" dirty="0">
                <a:solidFill>
                  <a:srgbClr val="7F7F7F"/>
                </a:solidFill>
                <a:latin typeface="Arial"/>
                <a:cs typeface="Arial"/>
              </a:rPr>
              <a:t>Nature</a:t>
            </a:r>
            <a:r>
              <a:rPr sz="1600" b="1" spc="-35" dirty="0">
                <a:solidFill>
                  <a:srgbClr val="7F7F7F"/>
                </a:solidFill>
                <a:latin typeface="Arial"/>
                <a:cs typeface="Arial"/>
              </a:rPr>
              <a:t> </a:t>
            </a:r>
            <a:r>
              <a:rPr sz="1600" b="1" dirty="0">
                <a:solidFill>
                  <a:srgbClr val="7F7F7F"/>
                </a:solidFill>
                <a:latin typeface="Arial"/>
                <a:cs typeface="Arial"/>
              </a:rPr>
              <a:t>du</a:t>
            </a:r>
            <a:r>
              <a:rPr sz="1600" b="1" spc="-30" dirty="0">
                <a:solidFill>
                  <a:srgbClr val="7F7F7F"/>
                </a:solidFill>
                <a:latin typeface="Arial"/>
                <a:cs typeface="Arial"/>
              </a:rPr>
              <a:t> </a:t>
            </a:r>
            <a:r>
              <a:rPr sz="1600" b="1" spc="-10" dirty="0">
                <a:solidFill>
                  <a:srgbClr val="7F7F7F"/>
                </a:solidFill>
                <a:latin typeface="Arial"/>
                <a:cs typeface="Arial"/>
              </a:rPr>
              <a:t>document </a:t>
            </a:r>
            <a:r>
              <a:rPr sz="1600" b="1" dirty="0">
                <a:solidFill>
                  <a:srgbClr val="7F7F7F"/>
                </a:solidFill>
                <a:latin typeface="Arial"/>
                <a:cs typeface="Arial"/>
              </a:rPr>
              <a:t>Date</a:t>
            </a:r>
            <a:r>
              <a:rPr lang="fr-FR" sz="1600" b="1" spc="-30" dirty="0">
                <a:solidFill>
                  <a:srgbClr val="7F7F7F"/>
                </a:solidFill>
                <a:latin typeface="Arial"/>
                <a:cs typeface="Arial"/>
              </a:rPr>
              <a:t> document</a:t>
            </a:r>
            <a:endParaRPr sz="1600" dirty="0">
              <a:latin typeface="Arial"/>
              <a:cs typeface="Arial"/>
            </a:endParaRPr>
          </a:p>
        </p:txBody>
      </p:sp>
      <p:sp>
        <p:nvSpPr>
          <p:cNvPr id="16" name="object 16"/>
          <p:cNvSpPr txBox="1"/>
          <p:nvPr/>
        </p:nvSpPr>
        <p:spPr>
          <a:xfrm>
            <a:off x="3892981" y="4999431"/>
            <a:ext cx="3307079" cy="979114"/>
          </a:xfrm>
          <a:prstGeom prst="rect">
            <a:avLst/>
          </a:prstGeom>
        </p:spPr>
        <p:txBody>
          <a:bodyPr vert="horz" wrap="square" lIns="0" tIns="85725" rIns="0" bIns="0" rtlCol="0">
            <a:spAutoFit/>
          </a:bodyPr>
          <a:lstStyle/>
          <a:p>
            <a:pPr marL="12700">
              <a:lnSpc>
                <a:spcPct val="100000"/>
              </a:lnSpc>
              <a:spcBef>
                <a:spcPts val="675"/>
              </a:spcBef>
              <a:tabLst>
                <a:tab pos="469265" algn="l"/>
              </a:tabLst>
            </a:pPr>
            <a:r>
              <a:rPr sz="1600" spc="-50" dirty="0">
                <a:solidFill>
                  <a:srgbClr val="7F7F7F"/>
                </a:solidFill>
                <a:latin typeface="Arial"/>
                <a:cs typeface="Arial"/>
              </a:rPr>
              <a:t>:</a:t>
            </a:r>
            <a:r>
              <a:rPr sz="1600" dirty="0">
                <a:solidFill>
                  <a:srgbClr val="7F7F7F"/>
                </a:solidFill>
                <a:latin typeface="Arial"/>
                <a:cs typeface="Arial"/>
              </a:rPr>
              <a:t>	</a:t>
            </a:r>
            <a:r>
              <a:rPr lang="fr-FR" sz="1600" spc="-10" dirty="0">
                <a:solidFill>
                  <a:srgbClr val="7F7F7F"/>
                </a:solidFill>
                <a:latin typeface="Arial"/>
                <a:cs typeface="Arial"/>
              </a:rPr>
              <a:t>Fadesol</a:t>
            </a:r>
            <a:endParaRPr sz="1600" dirty="0">
              <a:latin typeface="Arial"/>
              <a:cs typeface="Arial"/>
            </a:endParaRPr>
          </a:p>
          <a:p>
            <a:pPr marL="12700">
              <a:lnSpc>
                <a:spcPct val="100000"/>
              </a:lnSpc>
              <a:spcBef>
                <a:spcPts val="575"/>
              </a:spcBef>
              <a:tabLst>
                <a:tab pos="469265" algn="l"/>
              </a:tabLst>
            </a:pPr>
            <a:r>
              <a:rPr sz="1600" spc="-50" dirty="0">
                <a:solidFill>
                  <a:srgbClr val="7F7F7F"/>
                </a:solidFill>
                <a:latin typeface="Arial"/>
                <a:cs typeface="Arial"/>
              </a:rPr>
              <a:t>:</a:t>
            </a:r>
            <a:r>
              <a:rPr sz="1600" dirty="0">
                <a:solidFill>
                  <a:srgbClr val="7F7F7F"/>
                </a:solidFill>
                <a:latin typeface="Arial"/>
                <a:cs typeface="Arial"/>
              </a:rPr>
              <a:t>	</a:t>
            </a:r>
            <a:r>
              <a:rPr lang="fr-FR" sz="1600" dirty="0">
                <a:solidFill>
                  <a:srgbClr val="7F7F7F"/>
                </a:solidFill>
                <a:latin typeface="Arial"/>
                <a:cs typeface="Arial"/>
              </a:rPr>
              <a:t>Document</a:t>
            </a:r>
            <a:r>
              <a:rPr sz="1600" spc="-50" dirty="0">
                <a:solidFill>
                  <a:srgbClr val="7F7F7F"/>
                </a:solidFill>
                <a:latin typeface="Arial"/>
                <a:cs typeface="Arial"/>
              </a:rPr>
              <a:t> </a:t>
            </a:r>
            <a:r>
              <a:rPr sz="1600" dirty="0">
                <a:solidFill>
                  <a:srgbClr val="7F7F7F"/>
                </a:solidFill>
                <a:latin typeface="Arial"/>
                <a:cs typeface="Arial"/>
              </a:rPr>
              <a:t>technique</a:t>
            </a:r>
            <a:endParaRPr sz="1600" dirty="0">
              <a:latin typeface="Arial"/>
              <a:cs typeface="Arial"/>
            </a:endParaRPr>
          </a:p>
          <a:p>
            <a:pPr marL="12700">
              <a:lnSpc>
                <a:spcPct val="100000"/>
              </a:lnSpc>
              <a:spcBef>
                <a:spcPts val="575"/>
              </a:spcBef>
              <a:tabLst>
                <a:tab pos="469265" algn="l"/>
              </a:tabLst>
            </a:pPr>
            <a:r>
              <a:rPr sz="1600" spc="-50" dirty="0">
                <a:solidFill>
                  <a:srgbClr val="7F7F7F"/>
                </a:solidFill>
                <a:latin typeface="Arial"/>
                <a:cs typeface="Arial"/>
              </a:rPr>
              <a:t>:</a:t>
            </a:r>
            <a:r>
              <a:rPr sz="1600" dirty="0">
                <a:solidFill>
                  <a:srgbClr val="7F7F7F"/>
                </a:solidFill>
                <a:latin typeface="Arial"/>
                <a:cs typeface="Arial"/>
              </a:rPr>
              <a:t>	</a:t>
            </a:r>
            <a:r>
              <a:rPr lang="fr-FR" sz="1600" dirty="0">
                <a:solidFill>
                  <a:srgbClr val="7F7F7F"/>
                </a:solidFill>
                <a:latin typeface="Arial"/>
                <a:cs typeface="Arial"/>
              </a:rPr>
              <a:t>2</a:t>
            </a:r>
            <a:r>
              <a:rPr sz="1600" spc="-20" dirty="0">
                <a:solidFill>
                  <a:srgbClr val="7F7F7F"/>
                </a:solidFill>
                <a:latin typeface="Arial"/>
                <a:cs typeface="Arial"/>
              </a:rPr>
              <a:t> </a:t>
            </a:r>
            <a:r>
              <a:rPr sz="1600" dirty="0">
                <a:solidFill>
                  <a:srgbClr val="7F7F7F"/>
                </a:solidFill>
                <a:latin typeface="Arial"/>
                <a:cs typeface="Arial"/>
              </a:rPr>
              <a:t>M</a:t>
            </a:r>
            <a:r>
              <a:rPr lang="fr-FR" sz="1600" dirty="0">
                <a:solidFill>
                  <a:srgbClr val="7F7F7F"/>
                </a:solidFill>
                <a:latin typeface="Arial"/>
                <a:cs typeface="Arial"/>
              </a:rPr>
              <a:t>ai</a:t>
            </a:r>
            <a:r>
              <a:rPr sz="1600" spc="-10" dirty="0">
                <a:solidFill>
                  <a:srgbClr val="7F7F7F"/>
                </a:solidFill>
                <a:latin typeface="Arial"/>
                <a:cs typeface="Arial"/>
              </a:rPr>
              <a:t> </a:t>
            </a:r>
            <a:r>
              <a:rPr sz="1600" spc="-20" dirty="0">
                <a:solidFill>
                  <a:srgbClr val="7F7F7F"/>
                </a:solidFill>
                <a:latin typeface="Arial"/>
                <a:cs typeface="Arial"/>
              </a:rPr>
              <a:t>20</a:t>
            </a:r>
            <a:r>
              <a:rPr lang="fr-FR" sz="1600" spc="-20" dirty="0">
                <a:solidFill>
                  <a:srgbClr val="7F7F7F"/>
                </a:solidFill>
                <a:latin typeface="Arial"/>
                <a:cs typeface="Arial"/>
              </a:rPr>
              <a:t>24</a:t>
            </a:r>
            <a:endParaRPr sz="1600" dirty="0">
              <a:latin typeface="Arial"/>
              <a:cs typeface="Arial"/>
            </a:endParaRPr>
          </a:p>
        </p:txBody>
      </p:sp>
      <p:sp>
        <p:nvSpPr>
          <p:cNvPr id="18" name="object 18"/>
          <p:cNvSpPr txBox="1">
            <a:spLocks noGrp="1"/>
          </p:cNvSpPr>
          <p:nvPr>
            <p:ph type="title"/>
          </p:nvPr>
        </p:nvSpPr>
        <p:spPr>
          <a:xfrm>
            <a:off x="1817913" y="903514"/>
            <a:ext cx="5676900" cy="943207"/>
          </a:xfrm>
          <a:prstGeom prst="rect">
            <a:avLst/>
          </a:prstGeom>
          <a:ln w="19050">
            <a:solidFill>
              <a:srgbClr val="009CBE"/>
            </a:solidFill>
          </a:ln>
        </p:spPr>
        <p:txBody>
          <a:bodyPr vert="horz" wrap="square" lIns="0" tIns="202565" rIns="0" bIns="0" rtlCol="0">
            <a:spAutoFit/>
          </a:bodyPr>
          <a:lstStyle/>
          <a:p>
            <a:pPr marL="997585" algn="ctr">
              <a:lnSpc>
                <a:spcPct val="100000"/>
              </a:lnSpc>
              <a:spcBef>
                <a:spcPts val="1595"/>
              </a:spcBef>
            </a:pPr>
            <a:r>
              <a:rPr lang="fr-FR" sz="4800" dirty="0">
                <a:latin typeface="Times New Roman"/>
                <a:cs typeface="Times New Roman"/>
              </a:rPr>
              <a:t>FAD</a:t>
            </a:r>
            <a:endParaRPr sz="4800" dirty="0">
              <a:latin typeface="Times New Roman"/>
              <a:cs typeface="Times New Roman"/>
            </a:endParaRPr>
          </a:p>
        </p:txBody>
      </p:sp>
      <p:pic>
        <p:nvPicPr>
          <p:cNvPr id="20" name="Image 19">
            <a:extLst>
              <a:ext uri="{FF2B5EF4-FFF2-40B4-BE49-F238E27FC236}">
                <a16:creationId xmlns:a16="http://schemas.microsoft.com/office/drawing/2014/main" id="{83FD5ECB-68E7-C504-7368-C5F651D8EB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7913" y="916386"/>
            <a:ext cx="5676900" cy="16322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84710"/>
            <a:ext cx="9152255" cy="5711190"/>
            <a:chOff x="-6350" y="684710"/>
            <a:chExt cx="9152255" cy="5711190"/>
          </a:xfrm>
        </p:grpSpPr>
        <p:sp>
          <p:nvSpPr>
            <p:cNvPr id="3" name="object 3"/>
            <p:cNvSpPr/>
            <p:nvPr/>
          </p:nvSpPr>
          <p:spPr>
            <a:xfrm>
              <a:off x="6421299" y="1203180"/>
              <a:ext cx="2238375" cy="5192395"/>
            </a:xfrm>
            <a:custGeom>
              <a:avLst/>
              <a:gdLst/>
              <a:ahLst/>
              <a:cxnLst/>
              <a:rect l="l" t="t" r="r" b="b"/>
              <a:pathLst>
                <a:path w="2238375" h="5192395">
                  <a:moveTo>
                    <a:pt x="2208786" y="0"/>
                  </a:moveTo>
                  <a:lnTo>
                    <a:pt x="29588" y="0"/>
                  </a:lnTo>
                  <a:lnTo>
                    <a:pt x="18071" y="2325"/>
                  </a:lnTo>
                  <a:lnTo>
                    <a:pt x="8666" y="8666"/>
                  </a:lnTo>
                  <a:lnTo>
                    <a:pt x="2325" y="18071"/>
                  </a:lnTo>
                  <a:lnTo>
                    <a:pt x="0" y="29588"/>
                  </a:lnTo>
                  <a:lnTo>
                    <a:pt x="0" y="5162513"/>
                  </a:lnTo>
                  <a:lnTo>
                    <a:pt x="2325" y="5174030"/>
                  </a:lnTo>
                  <a:lnTo>
                    <a:pt x="8666" y="5183435"/>
                  </a:lnTo>
                  <a:lnTo>
                    <a:pt x="18071" y="5189776"/>
                  </a:lnTo>
                  <a:lnTo>
                    <a:pt x="29588" y="5192101"/>
                  </a:lnTo>
                  <a:lnTo>
                    <a:pt x="2208786" y="5192101"/>
                  </a:lnTo>
                  <a:lnTo>
                    <a:pt x="2220303" y="5189776"/>
                  </a:lnTo>
                  <a:lnTo>
                    <a:pt x="2229708" y="5183435"/>
                  </a:lnTo>
                  <a:lnTo>
                    <a:pt x="2236049" y="5174030"/>
                  </a:lnTo>
                  <a:lnTo>
                    <a:pt x="2238375" y="5162513"/>
                  </a:lnTo>
                  <a:lnTo>
                    <a:pt x="2238375" y="29588"/>
                  </a:lnTo>
                  <a:lnTo>
                    <a:pt x="2236049" y="18071"/>
                  </a:lnTo>
                  <a:lnTo>
                    <a:pt x="2229708" y="8666"/>
                  </a:lnTo>
                  <a:lnTo>
                    <a:pt x="2220303" y="2325"/>
                  </a:lnTo>
                  <a:lnTo>
                    <a:pt x="2208786" y="0"/>
                  </a:lnTo>
                  <a:close/>
                </a:path>
              </a:pathLst>
            </a:custGeom>
            <a:solidFill>
              <a:srgbClr val="009CBE"/>
            </a:solidFill>
          </p:spPr>
          <p:txBody>
            <a:bodyPr wrap="square" lIns="0" tIns="0" rIns="0" bIns="0" rtlCol="0"/>
            <a:lstStyle/>
            <a:p>
              <a:endParaRPr dirty="0"/>
            </a:p>
          </p:txBody>
        </p:sp>
        <p:sp>
          <p:nvSpPr>
            <p:cNvPr id="4" name="object 4"/>
            <p:cNvSpPr/>
            <p:nvPr/>
          </p:nvSpPr>
          <p:spPr>
            <a:xfrm>
              <a:off x="6400739" y="2932130"/>
              <a:ext cx="227329" cy="624840"/>
            </a:xfrm>
            <a:custGeom>
              <a:avLst/>
              <a:gdLst/>
              <a:ahLst/>
              <a:cxnLst/>
              <a:rect l="l" t="t" r="r" b="b"/>
              <a:pathLst>
                <a:path w="227329" h="624839">
                  <a:moveTo>
                    <a:pt x="0" y="0"/>
                  </a:moveTo>
                  <a:lnTo>
                    <a:pt x="0" y="624344"/>
                  </a:lnTo>
                  <a:lnTo>
                    <a:pt x="226929" y="312172"/>
                  </a:lnTo>
                  <a:lnTo>
                    <a:pt x="0" y="0"/>
                  </a:lnTo>
                  <a:close/>
                </a:path>
              </a:pathLst>
            </a:custGeom>
            <a:solidFill>
              <a:srgbClr val="FFFFFF"/>
            </a:solidFill>
          </p:spPr>
          <p:txBody>
            <a:bodyPr wrap="square" lIns="0" tIns="0" rIns="0" bIns="0" rtlCol="0"/>
            <a:lstStyle/>
            <a:p>
              <a:endParaRPr dirty="0"/>
            </a:p>
          </p:txBody>
        </p:sp>
        <p:sp>
          <p:nvSpPr>
            <p:cNvPr id="5" name="object 5"/>
            <p:cNvSpPr/>
            <p:nvPr/>
          </p:nvSpPr>
          <p:spPr>
            <a:xfrm>
              <a:off x="6248337" y="2940597"/>
              <a:ext cx="227329" cy="624840"/>
            </a:xfrm>
            <a:custGeom>
              <a:avLst/>
              <a:gdLst/>
              <a:ahLst/>
              <a:cxnLst/>
              <a:rect l="l" t="t" r="r" b="b"/>
              <a:pathLst>
                <a:path w="227329" h="624839">
                  <a:moveTo>
                    <a:pt x="0" y="0"/>
                  </a:moveTo>
                  <a:lnTo>
                    <a:pt x="0" y="624344"/>
                  </a:lnTo>
                  <a:lnTo>
                    <a:pt x="226929" y="312172"/>
                  </a:lnTo>
                  <a:lnTo>
                    <a:pt x="0" y="0"/>
                  </a:lnTo>
                  <a:close/>
                </a:path>
              </a:pathLst>
            </a:custGeom>
            <a:solidFill>
              <a:srgbClr val="009CBE"/>
            </a:solidFill>
          </p:spPr>
          <p:txBody>
            <a:bodyPr wrap="square" lIns="0" tIns="0" rIns="0" bIns="0" rtlCol="0"/>
            <a:lstStyle/>
            <a:p>
              <a:endParaRPr dirty="0"/>
            </a:p>
          </p:txBody>
        </p:sp>
        <p:sp>
          <p:nvSpPr>
            <p:cNvPr id="6" name="object 6"/>
            <p:cNvSpPr/>
            <p:nvPr/>
          </p:nvSpPr>
          <p:spPr>
            <a:xfrm>
              <a:off x="514219" y="1207485"/>
              <a:ext cx="2614295" cy="355600"/>
            </a:xfrm>
            <a:custGeom>
              <a:avLst/>
              <a:gdLst/>
              <a:ahLst/>
              <a:cxnLst/>
              <a:rect l="l" t="t" r="r" b="b"/>
              <a:pathLst>
                <a:path w="2614295" h="355600">
                  <a:moveTo>
                    <a:pt x="2436038" y="0"/>
                  </a:moveTo>
                  <a:lnTo>
                    <a:pt x="177800" y="0"/>
                  </a:lnTo>
                  <a:lnTo>
                    <a:pt x="130533" y="6351"/>
                  </a:lnTo>
                  <a:lnTo>
                    <a:pt x="88061" y="24274"/>
                  </a:lnTo>
                  <a:lnTo>
                    <a:pt x="52076" y="52076"/>
                  </a:lnTo>
                  <a:lnTo>
                    <a:pt x="24274" y="88061"/>
                  </a:lnTo>
                  <a:lnTo>
                    <a:pt x="6351" y="130534"/>
                  </a:lnTo>
                  <a:lnTo>
                    <a:pt x="0" y="177797"/>
                  </a:lnTo>
                  <a:lnTo>
                    <a:pt x="6351" y="225064"/>
                  </a:lnTo>
                  <a:lnTo>
                    <a:pt x="24274" y="267537"/>
                  </a:lnTo>
                  <a:lnTo>
                    <a:pt x="52076" y="303522"/>
                  </a:lnTo>
                  <a:lnTo>
                    <a:pt x="88061" y="331324"/>
                  </a:lnTo>
                  <a:lnTo>
                    <a:pt x="130533" y="349248"/>
                  </a:lnTo>
                  <a:lnTo>
                    <a:pt x="177800" y="355600"/>
                  </a:lnTo>
                  <a:lnTo>
                    <a:pt x="2436034" y="355602"/>
                  </a:lnTo>
                  <a:lnTo>
                    <a:pt x="2483300" y="349251"/>
                  </a:lnTo>
                  <a:lnTo>
                    <a:pt x="2525773" y="331327"/>
                  </a:lnTo>
                  <a:lnTo>
                    <a:pt x="2561758" y="303525"/>
                  </a:lnTo>
                  <a:lnTo>
                    <a:pt x="2589559" y="267540"/>
                  </a:lnTo>
                  <a:lnTo>
                    <a:pt x="2607483" y="225067"/>
                  </a:lnTo>
                  <a:lnTo>
                    <a:pt x="2613838" y="177801"/>
                  </a:lnTo>
                  <a:lnTo>
                    <a:pt x="2607487" y="130534"/>
                  </a:lnTo>
                  <a:lnTo>
                    <a:pt x="2589563" y="88061"/>
                  </a:lnTo>
                  <a:lnTo>
                    <a:pt x="2561761" y="52076"/>
                  </a:lnTo>
                  <a:lnTo>
                    <a:pt x="2525777" y="24274"/>
                  </a:lnTo>
                  <a:lnTo>
                    <a:pt x="2483304" y="6351"/>
                  </a:lnTo>
                  <a:lnTo>
                    <a:pt x="2436038" y="0"/>
                  </a:lnTo>
                  <a:close/>
                </a:path>
              </a:pathLst>
            </a:custGeom>
            <a:solidFill>
              <a:srgbClr val="03426E"/>
            </a:solidFill>
          </p:spPr>
          <p:txBody>
            <a:bodyPr wrap="square" lIns="0" tIns="0" rIns="0" bIns="0" rtlCol="0"/>
            <a:lstStyle/>
            <a:p>
              <a:endParaRPr dirty="0"/>
            </a:p>
          </p:txBody>
        </p:sp>
      </p:grpSp>
      <p:sp>
        <p:nvSpPr>
          <p:cNvPr id="7" name="object 7"/>
          <p:cNvSpPr txBox="1">
            <a:spLocks noGrp="1"/>
          </p:cNvSpPr>
          <p:nvPr>
            <p:ph type="title"/>
          </p:nvPr>
        </p:nvSpPr>
        <p:spPr>
          <a:xfrm>
            <a:off x="480499" y="221995"/>
            <a:ext cx="3985895" cy="329565"/>
          </a:xfrm>
          <a:prstGeom prst="rect">
            <a:avLst/>
          </a:prstGeom>
        </p:spPr>
        <p:txBody>
          <a:bodyPr vert="horz" wrap="square" lIns="0" tIns="11430" rIns="0" bIns="0" rtlCol="0">
            <a:spAutoFit/>
          </a:bodyPr>
          <a:lstStyle/>
          <a:p>
            <a:pPr marL="12700">
              <a:lnSpc>
                <a:spcPct val="100000"/>
              </a:lnSpc>
              <a:spcBef>
                <a:spcPts val="90"/>
              </a:spcBef>
            </a:pPr>
            <a:r>
              <a:rPr dirty="0"/>
              <a:t>Notre</a:t>
            </a:r>
            <a:r>
              <a:rPr spc="-60" dirty="0"/>
              <a:t> </a:t>
            </a:r>
            <a:r>
              <a:rPr spc="-75" dirty="0"/>
              <a:t>compréhension </a:t>
            </a:r>
            <a:r>
              <a:rPr dirty="0"/>
              <a:t>du</a:t>
            </a:r>
            <a:r>
              <a:rPr spc="-35" dirty="0"/>
              <a:t> </a:t>
            </a:r>
            <a:r>
              <a:rPr spc="-10" dirty="0"/>
              <a:t>besoin</a:t>
            </a:r>
          </a:p>
        </p:txBody>
      </p:sp>
      <p:sp>
        <p:nvSpPr>
          <p:cNvPr id="8" name="object 8"/>
          <p:cNvSpPr txBox="1"/>
          <p:nvPr/>
        </p:nvSpPr>
        <p:spPr>
          <a:xfrm>
            <a:off x="1602319" y="1220176"/>
            <a:ext cx="945515" cy="259686"/>
          </a:xfrm>
          <a:prstGeom prst="rect">
            <a:avLst/>
          </a:prstGeom>
        </p:spPr>
        <p:txBody>
          <a:bodyPr vert="horz" wrap="square" lIns="0" tIns="13335" rIns="0" bIns="0" rtlCol="0">
            <a:spAutoFit/>
          </a:bodyPr>
          <a:lstStyle/>
          <a:p>
            <a:pPr marL="12700">
              <a:lnSpc>
                <a:spcPct val="100000"/>
              </a:lnSpc>
              <a:spcBef>
                <a:spcPts val="105"/>
              </a:spcBef>
            </a:pPr>
            <a:r>
              <a:rPr lang="fr-FR" sz="1600" b="1" dirty="0">
                <a:solidFill>
                  <a:schemeClr val="bg1"/>
                </a:solidFill>
                <a:latin typeface="Century Gothic"/>
                <a:cs typeface="Century Gothic"/>
              </a:rPr>
              <a:t>Projet</a:t>
            </a:r>
            <a:endParaRPr sz="1600" b="1" dirty="0">
              <a:solidFill>
                <a:schemeClr val="bg1"/>
              </a:solidFill>
              <a:latin typeface="Century Gothic"/>
              <a:cs typeface="Century Gothic"/>
            </a:endParaRPr>
          </a:p>
        </p:txBody>
      </p:sp>
      <p:sp>
        <p:nvSpPr>
          <p:cNvPr id="9" name="object 9"/>
          <p:cNvSpPr/>
          <p:nvPr/>
        </p:nvSpPr>
        <p:spPr>
          <a:xfrm>
            <a:off x="3443397" y="1207485"/>
            <a:ext cx="2614295" cy="355600"/>
          </a:xfrm>
          <a:custGeom>
            <a:avLst/>
            <a:gdLst/>
            <a:ahLst/>
            <a:cxnLst/>
            <a:rect l="l" t="t" r="r" b="b"/>
            <a:pathLst>
              <a:path w="2614295" h="355600">
                <a:moveTo>
                  <a:pt x="2436037" y="0"/>
                </a:moveTo>
                <a:lnTo>
                  <a:pt x="177800" y="0"/>
                </a:lnTo>
                <a:lnTo>
                  <a:pt x="130533" y="6351"/>
                </a:lnTo>
                <a:lnTo>
                  <a:pt x="88060" y="24274"/>
                </a:lnTo>
                <a:lnTo>
                  <a:pt x="52076" y="52076"/>
                </a:lnTo>
                <a:lnTo>
                  <a:pt x="24274" y="88061"/>
                </a:lnTo>
                <a:lnTo>
                  <a:pt x="6351" y="130534"/>
                </a:lnTo>
                <a:lnTo>
                  <a:pt x="0" y="177797"/>
                </a:lnTo>
                <a:lnTo>
                  <a:pt x="6351" y="225064"/>
                </a:lnTo>
                <a:lnTo>
                  <a:pt x="24274" y="267537"/>
                </a:lnTo>
                <a:lnTo>
                  <a:pt x="52076" y="303522"/>
                </a:lnTo>
                <a:lnTo>
                  <a:pt x="88060" y="331324"/>
                </a:lnTo>
                <a:lnTo>
                  <a:pt x="130533" y="349248"/>
                </a:lnTo>
                <a:lnTo>
                  <a:pt x="177800" y="355600"/>
                </a:lnTo>
                <a:lnTo>
                  <a:pt x="2436035" y="355602"/>
                </a:lnTo>
                <a:lnTo>
                  <a:pt x="2483301" y="349251"/>
                </a:lnTo>
                <a:lnTo>
                  <a:pt x="2525774" y="331327"/>
                </a:lnTo>
                <a:lnTo>
                  <a:pt x="2561758" y="303525"/>
                </a:lnTo>
                <a:lnTo>
                  <a:pt x="2589560" y="267540"/>
                </a:lnTo>
                <a:lnTo>
                  <a:pt x="2607484" y="225067"/>
                </a:lnTo>
                <a:lnTo>
                  <a:pt x="2613837" y="177801"/>
                </a:lnTo>
                <a:lnTo>
                  <a:pt x="2607486" y="130534"/>
                </a:lnTo>
                <a:lnTo>
                  <a:pt x="2589562" y="88061"/>
                </a:lnTo>
                <a:lnTo>
                  <a:pt x="2561761" y="52076"/>
                </a:lnTo>
                <a:lnTo>
                  <a:pt x="2525776" y="24274"/>
                </a:lnTo>
                <a:lnTo>
                  <a:pt x="2483304" y="6351"/>
                </a:lnTo>
                <a:lnTo>
                  <a:pt x="2436037" y="0"/>
                </a:lnTo>
                <a:close/>
              </a:path>
            </a:pathLst>
          </a:custGeom>
          <a:solidFill>
            <a:srgbClr val="03426E"/>
          </a:solidFill>
        </p:spPr>
        <p:txBody>
          <a:bodyPr wrap="square" lIns="0" tIns="0" rIns="0" bIns="0" rtlCol="0"/>
          <a:lstStyle/>
          <a:p>
            <a:endParaRPr dirty="0"/>
          </a:p>
        </p:txBody>
      </p:sp>
      <p:sp>
        <p:nvSpPr>
          <p:cNvPr id="10" name="object 10"/>
          <p:cNvSpPr txBox="1"/>
          <p:nvPr/>
        </p:nvSpPr>
        <p:spPr>
          <a:xfrm>
            <a:off x="4354234" y="1243075"/>
            <a:ext cx="793115" cy="259686"/>
          </a:xfrm>
          <a:prstGeom prst="rect">
            <a:avLst/>
          </a:prstGeom>
        </p:spPr>
        <p:txBody>
          <a:bodyPr vert="horz" wrap="square" lIns="0" tIns="13335" rIns="0" bIns="0" rtlCol="0">
            <a:spAutoFit/>
          </a:bodyPr>
          <a:lstStyle/>
          <a:p>
            <a:pPr marL="12700">
              <a:lnSpc>
                <a:spcPct val="100000"/>
              </a:lnSpc>
              <a:spcBef>
                <a:spcPts val="105"/>
              </a:spcBef>
            </a:pPr>
            <a:endParaRPr sz="1600" dirty="0">
              <a:latin typeface="Century Gothic"/>
              <a:cs typeface="Century Gothic"/>
            </a:endParaRPr>
          </a:p>
        </p:txBody>
      </p:sp>
      <p:sp>
        <p:nvSpPr>
          <p:cNvPr id="11" name="object 11"/>
          <p:cNvSpPr txBox="1"/>
          <p:nvPr/>
        </p:nvSpPr>
        <p:spPr>
          <a:xfrm>
            <a:off x="608204" y="1858951"/>
            <a:ext cx="2482994" cy="2464777"/>
          </a:xfrm>
          <a:prstGeom prst="rect">
            <a:avLst/>
          </a:prstGeom>
        </p:spPr>
        <p:txBody>
          <a:bodyPr vert="horz" wrap="square" lIns="0" tIns="12700" rIns="0" bIns="0" rtlCol="0">
            <a:spAutoFit/>
          </a:bodyPr>
          <a:lstStyle/>
          <a:p>
            <a:pPr marL="186690" marR="5080" indent="-174625" algn="l" rtl="0">
              <a:lnSpc>
                <a:spcPct val="100000"/>
              </a:lnSpc>
              <a:spcBef>
                <a:spcPts val="100"/>
              </a:spcBef>
              <a:buFont typeface="Wingdings" panose="05000000000000000000" pitchFamily="2" charset="2"/>
              <a:buChar char="Ø"/>
            </a:pPr>
            <a:r>
              <a:rPr lang="fr-FR" sz="1200" dirty="0">
                <a:solidFill>
                  <a:srgbClr val="556589"/>
                </a:solidFill>
                <a:latin typeface="Century" panose="02040604050505020304" pitchFamily="18" charset="0"/>
                <a:cs typeface="Arial"/>
              </a:rPr>
              <a:t>La GSPR est une application web peut être utilisée pour gérer les stocks et les pièces de rechange nécessaires à la maintenance des équipements et des installations.</a:t>
            </a:r>
          </a:p>
          <a:p>
            <a:pPr marL="186690" marR="5080" indent="-174625" algn="l" rtl="0">
              <a:spcBef>
                <a:spcPts val="100"/>
              </a:spcBef>
              <a:buFont typeface="Wingdings" panose="05000000000000000000" pitchFamily="2" charset="2"/>
              <a:buChar char="Ø"/>
            </a:pPr>
            <a:r>
              <a:rPr lang="fr-FR" sz="1200" dirty="0">
                <a:solidFill>
                  <a:srgbClr val="556589"/>
                </a:solidFill>
                <a:latin typeface="Century" panose="02040604050505020304" pitchFamily="18" charset="0"/>
                <a:cs typeface="Arial"/>
              </a:rPr>
              <a:t>Les départements concernés</a:t>
            </a:r>
          </a:p>
          <a:p>
            <a:pPr marL="186690" marR="5080" indent="-174625" algn="l" rtl="0">
              <a:spcBef>
                <a:spcPts val="100"/>
              </a:spcBef>
            </a:pPr>
            <a:r>
              <a:rPr lang="fr-FR" sz="1200" dirty="0">
                <a:solidFill>
                  <a:srgbClr val="556589"/>
                </a:solidFill>
                <a:latin typeface="Century" panose="02040604050505020304" pitchFamily="18" charset="0"/>
                <a:cs typeface="Arial"/>
              </a:rPr>
              <a:t>    peuvent être le service de maintenance et le service des achats. </a:t>
            </a:r>
          </a:p>
          <a:p>
            <a:pPr marL="183515" marR="5080" indent="-171450" algn="l" rtl="0">
              <a:spcBef>
                <a:spcPts val="100"/>
              </a:spcBef>
              <a:buFont typeface="Wingdings" panose="05000000000000000000" pitchFamily="2" charset="2"/>
              <a:buChar char="Ø"/>
            </a:pPr>
            <a:r>
              <a:rPr lang="fr-FR" sz="1200" dirty="0">
                <a:solidFill>
                  <a:srgbClr val="556589"/>
                </a:solidFill>
                <a:latin typeface="Century" panose="02040604050505020304" pitchFamily="18" charset="0"/>
                <a:cs typeface="Arial"/>
              </a:rPr>
              <a:t>Les sites concernés</a:t>
            </a:r>
          </a:p>
          <a:p>
            <a:pPr marL="186690" marR="5080" indent="-174625" algn="l" rtl="0">
              <a:spcBef>
                <a:spcPts val="100"/>
              </a:spcBef>
            </a:pPr>
            <a:r>
              <a:rPr lang="fr-FR" sz="1200" dirty="0">
                <a:solidFill>
                  <a:srgbClr val="556589"/>
                </a:solidFill>
                <a:latin typeface="Century" panose="02040604050505020304" pitchFamily="18" charset="0"/>
                <a:cs typeface="Arial"/>
              </a:rPr>
              <a:t>    peuvent être les entrepôts, les magasins, etc.</a:t>
            </a:r>
            <a:endParaRPr sz="1200" dirty="0">
              <a:solidFill>
                <a:srgbClr val="556589"/>
              </a:solidFill>
              <a:latin typeface="Century" panose="02040604050505020304" pitchFamily="18" charset="0"/>
              <a:cs typeface="Arial"/>
            </a:endParaRPr>
          </a:p>
        </p:txBody>
      </p:sp>
      <p:sp>
        <p:nvSpPr>
          <p:cNvPr id="14" name="object 14"/>
          <p:cNvSpPr txBox="1"/>
          <p:nvPr/>
        </p:nvSpPr>
        <p:spPr>
          <a:xfrm>
            <a:off x="3574698" y="1828291"/>
            <a:ext cx="2211070" cy="2228815"/>
          </a:xfrm>
          <a:prstGeom prst="rect">
            <a:avLst/>
          </a:prstGeom>
        </p:spPr>
        <p:txBody>
          <a:bodyPr vert="horz" wrap="square" lIns="0" tIns="12700" rIns="0" bIns="0" rtlCol="0">
            <a:spAutoFit/>
          </a:bodyPr>
          <a:lstStyle/>
          <a:p>
            <a:pPr marL="187325" marR="5080" indent="-174625">
              <a:lnSpc>
                <a:spcPct val="100000"/>
              </a:lnSpc>
              <a:spcBef>
                <a:spcPts val="100"/>
              </a:spcBef>
              <a:buFont typeface="Wingdings" panose="05000000000000000000" pitchFamily="2" charset="2"/>
              <a:buChar char="Ø"/>
            </a:pPr>
            <a:r>
              <a:rPr sz="700" spc="475" dirty="0">
                <a:solidFill>
                  <a:srgbClr val="556589"/>
                </a:solidFill>
                <a:latin typeface="Lucida Sans Unicode"/>
                <a:cs typeface="Lucida Sans Unicode"/>
              </a:rPr>
              <a:t> </a:t>
            </a:r>
            <a:r>
              <a:rPr lang="fr-FR" sz="1200" dirty="0">
                <a:solidFill>
                  <a:srgbClr val="556589"/>
                </a:solidFill>
                <a:latin typeface="Century" panose="02040604050505020304" pitchFamily="18" charset="0"/>
                <a:cs typeface="Arial"/>
              </a:rPr>
              <a:t>L’équipe</a:t>
            </a:r>
            <a:r>
              <a:rPr lang="fr-FR" sz="1200" dirty="0">
                <a:solidFill>
                  <a:srgbClr val="556589"/>
                </a:solidFill>
                <a:latin typeface="Arial"/>
                <a:cs typeface="Arial"/>
              </a:rPr>
              <a:t> de développement informatique de </a:t>
            </a:r>
            <a:r>
              <a:rPr lang="fr-FR" sz="1200" b="1" spc="-10" dirty="0">
                <a:solidFill>
                  <a:srgbClr val="556589"/>
                </a:solidFill>
                <a:latin typeface="Arial"/>
                <a:cs typeface="Arial"/>
              </a:rPr>
              <a:t>FADESOL</a:t>
            </a:r>
            <a:r>
              <a:rPr lang="fr-FR" sz="1200" b="1" spc="-15" dirty="0">
                <a:solidFill>
                  <a:srgbClr val="556589"/>
                </a:solidFill>
                <a:latin typeface="Arial"/>
                <a:cs typeface="Arial"/>
              </a:rPr>
              <a:t> souhaite mettre a la disposition de l’atelier </a:t>
            </a:r>
            <a:r>
              <a:rPr lang="fr-FR" sz="1200" spc="-10" dirty="0">
                <a:solidFill>
                  <a:srgbClr val="556589"/>
                </a:solidFill>
                <a:latin typeface="Arial"/>
                <a:cs typeface="Arial"/>
              </a:rPr>
              <a:t>une </a:t>
            </a:r>
            <a:r>
              <a:rPr lang="fr-FR" sz="1200" b="1" spc="-15" dirty="0">
                <a:solidFill>
                  <a:srgbClr val="556589"/>
                </a:solidFill>
                <a:latin typeface="Arial"/>
                <a:cs typeface="Arial"/>
              </a:rPr>
              <a:t> </a:t>
            </a:r>
            <a:r>
              <a:rPr sz="1200" spc="-30" dirty="0">
                <a:solidFill>
                  <a:srgbClr val="556589"/>
                </a:solidFill>
                <a:latin typeface="Arial"/>
                <a:cs typeface="Arial"/>
              </a:rPr>
              <a:t> </a:t>
            </a:r>
            <a:r>
              <a:rPr lang="fr-FR" sz="1200" spc="-10" dirty="0">
                <a:solidFill>
                  <a:srgbClr val="556589"/>
                </a:solidFill>
                <a:latin typeface="Arial"/>
                <a:cs typeface="Arial"/>
              </a:rPr>
              <a:t>application web pour faciliter et mieux gérer la gestion de stock des pièces de rechanges </a:t>
            </a:r>
            <a:r>
              <a:rPr lang="fr-FR" sz="1200" dirty="0">
                <a:solidFill>
                  <a:srgbClr val="556589"/>
                </a:solidFill>
                <a:latin typeface="Arial"/>
                <a:cs typeface="Arial"/>
              </a:rPr>
              <a:t>plateforme</a:t>
            </a:r>
            <a:r>
              <a:rPr lang="fr-FR" sz="1200" spc="-55" dirty="0">
                <a:solidFill>
                  <a:srgbClr val="556589"/>
                </a:solidFill>
                <a:latin typeface="Arial"/>
                <a:cs typeface="Arial"/>
              </a:rPr>
              <a:t> </a:t>
            </a:r>
            <a:r>
              <a:rPr lang="fr-FR" sz="1200" dirty="0">
                <a:solidFill>
                  <a:srgbClr val="556589"/>
                </a:solidFill>
                <a:latin typeface="Arial"/>
                <a:cs typeface="Arial"/>
              </a:rPr>
              <a:t>digitale</a:t>
            </a:r>
            <a:r>
              <a:rPr lang="fr-FR" sz="1200" spc="-50" dirty="0">
                <a:solidFill>
                  <a:srgbClr val="556589"/>
                </a:solidFill>
                <a:latin typeface="Arial"/>
                <a:cs typeface="Arial"/>
              </a:rPr>
              <a:t> </a:t>
            </a:r>
            <a:r>
              <a:rPr lang="fr-FR" sz="1200" spc="-10" dirty="0">
                <a:solidFill>
                  <a:srgbClr val="556589"/>
                </a:solidFill>
                <a:latin typeface="Arial"/>
                <a:cs typeface="Arial"/>
              </a:rPr>
              <a:t>intégrée </a:t>
            </a:r>
            <a:r>
              <a:rPr lang="fr-FR" sz="1200" dirty="0">
                <a:solidFill>
                  <a:srgbClr val="556589"/>
                </a:solidFill>
                <a:latin typeface="Arial"/>
                <a:cs typeface="Arial"/>
              </a:rPr>
              <a:t>de</a:t>
            </a:r>
            <a:r>
              <a:rPr lang="fr-FR" sz="1200" spc="-20" dirty="0">
                <a:solidFill>
                  <a:srgbClr val="556589"/>
                </a:solidFill>
                <a:latin typeface="Arial"/>
                <a:cs typeface="Arial"/>
              </a:rPr>
              <a:t> </a:t>
            </a:r>
            <a:r>
              <a:rPr lang="fr-FR" sz="1200" dirty="0">
                <a:solidFill>
                  <a:srgbClr val="556589"/>
                </a:solidFill>
                <a:latin typeface="Arial"/>
                <a:cs typeface="Arial"/>
              </a:rPr>
              <a:t>gestion</a:t>
            </a:r>
            <a:r>
              <a:rPr lang="fr-FR" sz="1200" spc="-20" dirty="0">
                <a:solidFill>
                  <a:srgbClr val="556589"/>
                </a:solidFill>
                <a:latin typeface="Arial"/>
                <a:cs typeface="Arial"/>
              </a:rPr>
              <a:t> </a:t>
            </a:r>
            <a:r>
              <a:rPr lang="fr-FR" sz="1200" dirty="0">
                <a:solidFill>
                  <a:srgbClr val="556589"/>
                </a:solidFill>
                <a:latin typeface="Arial"/>
                <a:cs typeface="Arial"/>
              </a:rPr>
              <a:t>de</a:t>
            </a:r>
            <a:r>
              <a:rPr lang="fr-FR" sz="1200" spc="-20" dirty="0">
                <a:solidFill>
                  <a:srgbClr val="556589"/>
                </a:solidFill>
                <a:latin typeface="Arial"/>
                <a:cs typeface="Arial"/>
              </a:rPr>
              <a:t> </a:t>
            </a:r>
            <a:r>
              <a:rPr lang="fr-FR" sz="1200" dirty="0">
                <a:solidFill>
                  <a:srgbClr val="556589"/>
                </a:solidFill>
                <a:latin typeface="Arial"/>
                <a:cs typeface="Arial"/>
              </a:rPr>
              <a:t>bout</a:t>
            </a:r>
            <a:r>
              <a:rPr lang="fr-FR" sz="1200" spc="-10" dirty="0">
                <a:solidFill>
                  <a:srgbClr val="556589"/>
                </a:solidFill>
                <a:latin typeface="Arial"/>
                <a:cs typeface="Arial"/>
              </a:rPr>
              <a:t> </a:t>
            </a:r>
            <a:r>
              <a:rPr lang="fr-FR" sz="1200" dirty="0">
                <a:solidFill>
                  <a:srgbClr val="556589"/>
                </a:solidFill>
                <a:latin typeface="Arial"/>
                <a:cs typeface="Arial"/>
              </a:rPr>
              <a:t>en</a:t>
            </a:r>
            <a:r>
              <a:rPr lang="fr-FR" sz="1200" spc="-20" dirty="0">
                <a:solidFill>
                  <a:srgbClr val="556589"/>
                </a:solidFill>
                <a:latin typeface="Arial"/>
                <a:cs typeface="Arial"/>
              </a:rPr>
              <a:t> </a:t>
            </a:r>
            <a:r>
              <a:rPr lang="fr-FR" sz="1200" dirty="0">
                <a:solidFill>
                  <a:srgbClr val="556589"/>
                </a:solidFill>
                <a:latin typeface="Arial"/>
                <a:cs typeface="Arial"/>
              </a:rPr>
              <a:t>bout</a:t>
            </a:r>
            <a:r>
              <a:rPr lang="fr-FR" sz="1200" spc="-10" dirty="0">
                <a:solidFill>
                  <a:srgbClr val="556589"/>
                </a:solidFill>
                <a:latin typeface="Arial"/>
                <a:cs typeface="Arial"/>
              </a:rPr>
              <a:t> </a:t>
            </a:r>
            <a:r>
              <a:rPr lang="fr-FR" sz="1200" spc="-25" dirty="0">
                <a:solidFill>
                  <a:srgbClr val="556589"/>
                </a:solidFill>
                <a:latin typeface="Arial"/>
                <a:cs typeface="Arial"/>
              </a:rPr>
              <a:t>du </a:t>
            </a:r>
            <a:r>
              <a:rPr lang="fr-FR" sz="1200" dirty="0">
                <a:solidFill>
                  <a:srgbClr val="556589"/>
                </a:solidFill>
                <a:latin typeface="Arial"/>
                <a:cs typeface="Arial"/>
              </a:rPr>
              <a:t>processus</a:t>
            </a:r>
            <a:r>
              <a:rPr lang="fr-FR" sz="1200" spc="-40" dirty="0">
                <a:solidFill>
                  <a:srgbClr val="556589"/>
                </a:solidFill>
                <a:latin typeface="Arial"/>
                <a:cs typeface="Arial"/>
              </a:rPr>
              <a:t>  entrées et sorties des pièce de rechanges baptisée </a:t>
            </a:r>
            <a:r>
              <a:rPr lang="fr-FR" sz="1200" b="1" spc="-40" dirty="0">
                <a:solidFill>
                  <a:srgbClr val="556589"/>
                </a:solidFill>
                <a:latin typeface="Arial"/>
                <a:cs typeface="Arial"/>
              </a:rPr>
              <a:t>GSPR</a:t>
            </a:r>
          </a:p>
        </p:txBody>
      </p:sp>
      <p:sp>
        <p:nvSpPr>
          <p:cNvPr id="15" name="object 15"/>
          <p:cNvSpPr txBox="1"/>
          <p:nvPr/>
        </p:nvSpPr>
        <p:spPr>
          <a:xfrm>
            <a:off x="3681709" y="4513071"/>
            <a:ext cx="1879600" cy="751488"/>
          </a:xfrm>
          <a:prstGeom prst="rect">
            <a:avLst/>
          </a:prstGeom>
        </p:spPr>
        <p:txBody>
          <a:bodyPr vert="horz" wrap="square" lIns="0" tIns="12700" rIns="0" bIns="0" rtlCol="0">
            <a:spAutoFit/>
          </a:bodyPr>
          <a:lstStyle/>
          <a:p>
            <a:pPr marL="187325" marR="5080" indent="-174625">
              <a:lnSpc>
                <a:spcPct val="100000"/>
              </a:lnSpc>
              <a:spcBef>
                <a:spcPts val="100"/>
              </a:spcBef>
              <a:buFont typeface="Wingdings" panose="05000000000000000000" pitchFamily="2" charset="2"/>
              <a:buChar char="Ø"/>
            </a:pPr>
            <a:r>
              <a:rPr sz="1200" dirty="0">
                <a:solidFill>
                  <a:srgbClr val="556589"/>
                </a:solidFill>
                <a:latin typeface="Arial"/>
                <a:cs typeface="Arial"/>
              </a:rPr>
              <a:t>La</a:t>
            </a:r>
            <a:r>
              <a:rPr sz="1200" spc="-15" dirty="0">
                <a:solidFill>
                  <a:srgbClr val="556589"/>
                </a:solidFill>
                <a:latin typeface="Arial"/>
                <a:cs typeface="Arial"/>
              </a:rPr>
              <a:t> </a:t>
            </a:r>
            <a:r>
              <a:rPr sz="1200" dirty="0">
                <a:solidFill>
                  <a:srgbClr val="556589"/>
                </a:solidFill>
                <a:latin typeface="Arial"/>
                <a:cs typeface="Arial"/>
              </a:rPr>
              <a:t>plateforme</a:t>
            </a:r>
            <a:r>
              <a:rPr sz="1200" spc="-20" dirty="0">
                <a:solidFill>
                  <a:srgbClr val="556589"/>
                </a:solidFill>
                <a:latin typeface="Arial"/>
                <a:cs typeface="Arial"/>
              </a:rPr>
              <a:t> </a:t>
            </a:r>
            <a:r>
              <a:rPr sz="1200" dirty="0">
                <a:solidFill>
                  <a:srgbClr val="556589"/>
                </a:solidFill>
                <a:latin typeface="Arial"/>
                <a:cs typeface="Arial"/>
              </a:rPr>
              <a:t>cible</a:t>
            </a:r>
            <a:r>
              <a:rPr sz="1200" spc="-20" dirty="0">
                <a:solidFill>
                  <a:srgbClr val="556589"/>
                </a:solidFill>
                <a:latin typeface="Arial"/>
                <a:cs typeface="Arial"/>
              </a:rPr>
              <a:t> sera </a:t>
            </a:r>
            <a:r>
              <a:rPr sz="1200" dirty="0">
                <a:solidFill>
                  <a:srgbClr val="556589"/>
                </a:solidFill>
                <a:latin typeface="Arial"/>
                <a:cs typeface="Arial"/>
              </a:rPr>
              <a:t>entièrement</a:t>
            </a:r>
            <a:r>
              <a:rPr sz="1200" spc="-20" dirty="0">
                <a:solidFill>
                  <a:srgbClr val="556589"/>
                </a:solidFill>
                <a:latin typeface="Arial"/>
                <a:cs typeface="Arial"/>
              </a:rPr>
              <a:t> </a:t>
            </a:r>
            <a:r>
              <a:rPr sz="1200" dirty="0">
                <a:solidFill>
                  <a:srgbClr val="556589"/>
                </a:solidFill>
                <a:latin typeface="Arial"/>
                <a:cs typeface="Arial"/>
              </a:rPr>
              <a:t>gérée</a:t>
            </a:r>
            <a:r>
              <a:rPr sz="1200" spc="-30" dirty="0">
                <a:solidFill>
                  <a:srgbClr val="556589"/>
                </a:solidFill>
                <a:latin typeface="Arial"/>
                <a:cs typeface="Arial"/>
              </a:rPr>
              <a:t> </a:t>
            </a:r>
            <a:r>
              <a:rPr sz="1200" spc="-25" dirty="0">
                <a:solidFill>
                  <a:srgbClr val="556589"/>
                </a:solidFill>
                <a:latin typeface="Arial"/>
                <a:cs typeface="Arial"/>
              </a:rPr>
              <a:t>et </a:t>
            </a:r>
            <a:r>
              <a:rPr sz="1200" dirty="0">
                <a:solidFill>
                  <a:srgbClr val="556589"/>
                </a:solidFill>
                <a:latin typeface="Arial"/>
                <a:cs typeface="Arial"/>
              </a:rPr>
              <a:t>administrée</a:t>
            </a:r>
            <a:r>
              <a:rPr sz="1200" spc="-40" dirty="0">
                <a:solidFill>
                  <a:srgbClr val="556589"/>
                </a:solidFill>
                <a:latin typeface="Arial"/>
                <a:cs typeface="Arial"/>
              </a:rPr>
              <a:t> </a:t>
            </a:r>
            <a:r>
              <a:rPr sz="1200" dirty="0">
                <a:solidFill>
                  <a:srgbClr val="556589"/>
                </a:solidFill>
                <a:latin typeface="Arial"/>
                <a:cs typeface="Arial"/>
              </a:rPr>
              <a:t>par</a:t>
            </a:r>
            <a:r>
              <a:rPr sz="1200" spc="-30" dirty="0">
                <a:solidFill>
                  <a:srgbClr val="556589"/>
                </a:solidFill>
                <a:latin typeface="Arial"/>
                <a:cs typeface="Arial"/>
              </a:rPr>
              <a:t> </a:t>
            </a:r>
            <a:r>
              <a:rPr lang="fr-FR" sz="1200" b="1" spc="-20" dirty="0">
                <a:solidFill>
                  <a:srgbClr val="556589"/>
                </a:solidFill>
                <a:latin typeface="Arial"/>
                <a:cs typeface="Arial"/>
              </a:rPr>
              <a:t>FADESOL</a:t>
            </a:r>
            <a:endParaRPr sz="1200" dirty="0">
              <a:latin typeface="Arial"/>
              <a:cs typeface="Arial"/>
            </a:endParaRPr>
          </a:p>
        </p:txBody>
      </p:sp>
      <p:sp>
        <p:nvSpPr>
          <p:cNvPr id="17" name="object 17"/>
          <p:cNvSpPr txBox="1"/>
          <p:nvPr/>
        </p:nvSpPr>
        <p:spPr>
          <a:xfrm>
            <a:off x="6660292" y="2240160"/>
            <a:ext cx="1890038" cy="2124941"/>
          </a:xfrm>
          <a:prstGeom prst="rect">
            <a:avLst/>
          </a:prstGeom>
        </p:spPr>
        <p:txBody>
          <a:bodyPr vert="horz" wrap="square" lIns="0" tIns="11430" rIns="0" bIns="0" rtlCol="0">
            <a:spAutoFit/>
          </a:bodyPr>
          <a:lstStyle/>
          <a:p>
            <a:pPr marL="12700" marR="5080" algn="l">
              <a:lnSpc>
                <a:spcPct val="100000"/>
              </a:lnSpc>
              <a:spcBef>
                <a:spcPts val="90"/>
              </a:spcBef>
            </a:pPr>
            <a:r>
              <a:rPr lang="fr-FR" sz="1050" b="1" dirty="0">
                <a:solidFill>
                  <a:srgbClr val="FFFFFF"/>
                </a:solidFill>
                <a:latin typeface="Century Gothic Bold"/>
                <a:cs typeface="Century Gothic Bold"/>
              </a:rPr>
              <a:t>La solution GSPR qui est une Gestion  de Stock des Pièces de Rechanges sera conçue pour répondre aux besoins de l’atelier en terme de gestion des entrées et sorties des pièces et évolutive vers une vrai </a:t>
            </a:r>
            <a:r>
              <a:rPr lang="fr-FR" sz="1050" b="1" dirty="0">
                <a:solidFill>
                  <a:srgbClr val="FFFFFF"/>
                </a:solidFill>
                <a:latin typeface="Century Gothic Bold"/>
              </a:rPr>
              <a:t>GMAO afin d'améliorer la disponibilité des équipements </a:t>
            </a:r>
          </a:p>
          <a:p>
            <a:pPr marL="12700" marR="5080" algn="l">
              <a:lnSpc>
                <a:spcPct val="100000"/>
              </a:lnSpc>
              <a:spcBef>
                <a:spcPts val="90"/>
              </a:spcBef>
            </a:pPr>
            <a:r>
              <a:rPr lang="fr-FR" sz="1050" b="1" dirty="0">
                <a:solidFill>
                  <a:srgbClr val="FFFFFF"/>
                </a:solidFill>
                <a:latin typeface="Century Gothic Bold"/>
              </a:rPr>
              <a:t>en assurant une maintenance proactive et préventive,.</a:t>
            </a:r>
          </a:p>
        </p:txBody>
      </p:sp>
      <p:grpSp>
        <p:nvGrpSpPr>
          <p:cNvPr id="18" name="object 18"/>
          <p:cNvGrpSpPr/>
          <p:nvPr/>
        </p:nvGrpSpPr>
        <p:grpSpPr>
          <a:xfrm>
            <a:off x="1097280" y="5087111"/>
            <a:ext cx="4270246" cy="1161288"/>
            <a:chOff x="1097280" y="5087111"/>
            <a:chExt cx="4270246" cy="1161288"/>
          </a:xfrm>
        </p:grpSpPr>
        <p:pic>
          <p:nvPicPr>
            <p:cNvPr id="19" name="object 19"/>
            <p:cNvPicPr/>
            <p:nvPr/>
          </p:nvPicPr>
          <p:blipFill>
            <a:blip r:embed="rId2" cstate="print"/>
            <a:stretch>
              <a:fillRect/>
            </a:stretch>
          </p:blipFill>
          <p:spPr>
            <a:xfrm>
              <a:off x="4133087" y="5087111"/>
              <a:ext cx="1234439" cy="1161288"/>
            </a:xfrm>
            <a:prstGeom prst="rect">
              <a:avLst/>
            </a:prstGeom>
          </p:spPr>
        </p:pic>
        <p:pic>
          <p:nvPicPr>
            <p:cNvPr id="21" name="object 21"/>
            <p:cNvPicPr/>
            <p:nvPr/>
          </p:nvPicPr>
          <p:blipFill>
            <a:blip r:embed="rId3" cstate="print"/>
            <a:stretch>
              <a:fillRect/>
            </a:stretch>
          </p:blipFill>
          <p:spPr>
            <a:xfrm>
              <a:off x="1097280" y="5303519"/>
              <a:ext cx="1447800" cy="728472"/>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2</a:t>
            </a:fld>
            <a:endParaRPr spc="-25" dirty="0"/>
          </a:p>
        </p:txBody>
      </p:sp>
      <p:sp>
        <p:nvSpPr>
          <p:cNvPr id="24" name="object 8">
            <a:extLst>
              <a:ext uri="{FF2B5EF4-FFF2-40B4-BE49-F238E27FC236}">
                <a16:creationId xmlns:a16="http://schemas.microsoft.com/office/drawing/2014/main" id="{00308B16-AF80-3584-3E60-D84AFC9571AC}"/>
              </a:ext>
            </a:extLst>
          </p:cNvPr>
          <p:cNvSpPr txBox="1"/>
          <p:nvPr/>
        </p:nvSpPr>
        <p:spPr>
          <a:xfrm>
            <a:off x="4343400" y="1264314"/>
            <a:ext cx="945515" cy="259686"/>
          </a:xfrm>
          <a:prstGeom prst="rect">
            <a:avLst/>
          </a:prstGeom>
        </p:spPr>
        <p:txBody>
          <a:bodyPr vert="horz" wrap="square" lIns="0" tIns="13335" rIns="0" bIns="0" rtlCol="0">
            <a:spAutoFit/>
          </a:bodyPr>
          <a:lstStyle/>
          <a:p>
            <a:pPr marL="12700">
              <a:lnSpc>
                <a:spcPct val="100000"/>
              </a:lnSpc>
              <a:spcBef>
                <a:spcPts val="105"/>
              </a:spcBef>
            </a:pPr>
            <a:r>
              <a:rPr lang="fr-FR" sz="1600" b="1" dirty="0">
                <a:solidFill>
                  <a:schemeClr val="bg1"/>
                </a:solidFill>
                <a:latin typeface="Century Gothic"/>
                <a:cs typeface="Century Gothic"/>
              </a:rPr>
              <a:t>Equipe</a:t>
            </a:r>
            <a:endParaRPr sz="1600" b="1" dirty="0">
              <a:solidFill>
                <a:schemeClr val="bg1"/>
              </a:solidFill>
              <a:latin typeface="Century Gothic"/>
              <a:cs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5583"/>
            <a:ext cx="9144000" cy="799465"/>
          </a:xfrm>
          <a:custGeom>
            <a:avLst/>
            <a:gdLst/>
            <a:ahLst/>
            <a:cxnLst/>
            <a:rect l="l" t="t" r="r" b="b"/>
            <a:pathLst>
              <a:path w="9144000" h="799464">
                <a:moveTo>
                  <a:pt x="9144000" y="0"/>
                </a:moveTo>
                <a:lnTo>
                  <a:pt x="0" y="0"/>
                </a:lnTo>
                <a:lnTo>
                  <a:pt x="0" y="798995"/>
                </a:lnTo>
                <a:lnTo>
                  <a:pt x="9144000" y="798995"/>
                </a:lnTo>
                <a:lnTo>
                  <a:pt x="9144000" y="0"/>
                </a:lnTo>
                <a:close/>
              </a:path>
            </a:pathLst>
          </a:custGeom>
          <a:solidFill>
            <a:srgbClr val="03426E"/>
          </a:solidFill>
        </p:spPr>
        <p:txBody>
          <a:bodyPr wrap="square" lIns="0" tIns="0" rIns="0" bIns="0" rtlCol="0"/>
          <a:lstStyle/>
          <a:p>
            <a:endParaRPr lang="fr-FR" dirty="0"/>
          </a:p>
        </p:txBody>
      </p:sp>
      <p:sp>
        <p:nvSpPr>
          <p:cNvPr id="3" name="object 3"/>
          <p:cNvSpPr txBox="1">
            <a:spLocks noGrp="1"/>
          </p:cNvSpPr>
          <p:nvPr>
            <p:ph type="title"/>
          </p:nvPr>
        </p:nvSpPr>
        <p:spPr>
          <a:xfrm>
            <a:off x="480499" y="221995"/>
            <a:ext cx="6266815" cy="329565"/>
          </a:xfrm>
          <a:prstGeom prst="rect">
            <a:avLst/>
          </a:prstGeom>
        </p:spPr>
        <p:txBody>
          <a:bodyPr vert="horz" wrap="square" lIns="0" tIns="11430" rIns="0" bIns="0" rtlCol="0">
            <a:spAutoFit/>
          </a:bodyPr>
          <a:lstStyle/>
          <a:p>
            <a:pPr marL="12700">
              <a:lnSpc>
                <a:spcPct val="100000"/>
              </a:lnSpc>
              <a:spcBef>
                <a:spcPts val="90"/>
              </a:spcBef>
            </a:pPr>
            <a:r>
              <a:rPr dirty="0"/>
              <a:t>Nos</a:t>
            </a:r>
            <a:r>
              <a:rPr spc="-70" dirty="0"/>
              <a:t> </a:t>
            </a:r>
            <a:r>
              <a:rPr dirty="0"/>
              <a:t>convictions</a:t>
            </a:r>
            <a:r>
              <a:rPr spc="-65" dirty="0"/>
              <a:t> </a:t>
            </a:r>
            <a:r>
              <a:rPr dirty="0"/>
              <a:t>et</a:t>
            </a:r>
            <a:r>
              <a:rPr spc="-65" dirty="0"/>
              <a:t> </a:t>
            </a:r>
            <a:r>
              <a:rPr lang="fr-FR" spc="-10" dirty="0"/>
              <a:t>atouts</a:t>
            </a:r>
          </a:p>
        </p:txBody>
      </p:sp>
      <p:sp>
        <p:nvSpPr>
          <p:cNvPr id="4" name="object 4"/>
          <p:cNvSpPr txBox="1"/>
          <p:nvPr/>
        </p:nvSpPr>
        <p:spPr>
          <a:xfrm>
            <a:off x="420687" y="1081531"/>
            <a:ext cx="8305800" cy="3445174"/>
          </a:xfrm>
          <a:prstGeom prst="rect">
            <a:avLst/>
          </a:prstGeom>
        </p:spPr>
        <p:txBody>
          <a:bodyPr vert="horz" wrap="square" lIns="0" tIns="13335" rIns="0" bIns="0" rtlCol="0">
            <a:spAutoFit/>
          </a:bodyPr>
          <a:lstStyle/>
          <a:p>
            <a:pPr marL="1461770" marR="5080" indent="-1449705">
              <a:lnSpc>
                <a:spcPct val="100000"/>
              </a:lnSpc>
              <a:spcBef>
                <a:spcPts val="105"/>
              </a:spcBef>
            </a:pPr>
            <a:r>
              <a:rPr sz="1600" dirty="0">
                <a:solidFill>
                  <a:srgbClr val="FFFFFF"/>
                </a:solidFill>
                <a:latin typeface="Century" panose="02040604050505020304" pitchFamily="18" charset="0"/>
                <a:cs typeface="Century Gothic"/>
              </a:rPr>
              <a:t>Nous</a:t>
            </a:r>
            <a:r>
              <a:rPr sz="1600" spc="-45"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sommes</a:t>
            </a:r>
            <a:r>
              <a:rPr sz="1600" spc="-4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convaincus</a:t>
            </a:r>
            <a:r>
              <a:rPr sz="1600" spc="-45"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que</a:t>
            </a:r>
            <a:r>
              <a:rPr sz="1600" spc="-5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les</a:t>
            </a:r>
            <a:r>
              <a:rPr sz="1600" spc="-45" dirty="0">
                <a:solidFill>
                  <a:srgbClr val="FFFFFF"/>
                </a:solidFill>
                <a:latin typeface="Century" panose="02040604050505020304" pitchFamily="18" charset="0"/>
                <a:cs typeface="Century Gothic"/>
              </a:rPr>
              <a:t> </a:t>
            </a:r>
            <a:r>
              <a:rPr sz="1600" spc="-10" dirty="0">
                <a:solidFill>
                  <a:srgbClr val="FFFFFF"/>
                </a:solidFill>
                <a:latin typeface="Century" panose="02040604050505020304" pitchFamily="18" charset="0"/>
                <a:cs typeface="Century Gothic"/>
              </a:rPr>
              <a:t>Meilleur</a:t>
            </a:r>
            <a:r>
              <a:rPr lang="fr-FR" sz="1600" spc="-10" dirty="0">
                <a:solidFill>
                  <a:srgbClr val="FFFFFF"/>
                </a:solidFill>
                <a:latin typeface="Century" panose="02040604050505020304" pitchFamily="18" charset="0"/>
                <a:cs typeface="Century Gothic"/>
              </a:rPr>
              <a:t>es applications</a:t>
            </a:r>
            <a:r>
              <a:rPr sz="1600" spc="-5"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sont</a:t>
            </a:r>
            <a:r>
              <a:rPr sz="1600" spc="-7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celles</a:t>
            </a:r>
            <a:r>
              <a:rPr sz="1600" spc="-3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qui</a:t>
            </a:r>
            <a:r>
              <a:rPr sz="1600" spc="-30" dirty="0">
                <a:solidFill>
                  <a:srgbClr val="FFFFFF"/>
                </a:solidFill>
                <a:latin typeface="Century" panose="02040604050505020304" pitchFamily="18" charset="0"/>
                <a:cs typeface="Century Gothic"/>
              </a:rPr>
              <a:t> </a:t>
            </a:r>
            <a:r>
              <a:rPr lang="fr-FR" sz="1600" dirty="0">
                <a:solidFill>
                  <a:srgbClr val="FFFFFF"/>
                </a:solidFill>
                <a:latin typeface="Century" panose="02040604050505020304" pitchFamily="18" charset="0"/>
                <a:cs typeface="Century Gothic"/>
              </a:rPr>
              <a:t>mettent </a:t>
            </a:r>
            <a:r>
              <a:rPr sz="1600" spc="-40" dirty="0">
                <a:solidFill>
                  <a:srgbClr val="FFFFFF"/>
                </a:solidFill>
                <a:latin typeface="Century" panose="02040604050505020304" pitchFamily="18" charset="0"/>
                <a:cs typeface="Century Gothic"/>
              </a:rPr>
              <a:t> </a:t>
            </a:r>
            <a:r>
              <a:rPr sz="1600" spc="-25" dirty="0">
                <a:solidFill>
                  <a:srgbClr val="FFFFFF"/>
                </a:solidFill>
                <a:latin typeface="Century" panose="02040604050505020304" pitchFamily="18" charset="0"/>
                <a:cs typeface="Century Gothic"/>
              </a:rPr>
              <a:t>l</a:t>
            </a:r>
            <a:r>
              <a:rPr lang="fr-FR" sz="1600" spc="-25" dirty="0">
                <a:solidFill>
                  <a:srgbClr val="FFFFFF"/>
                </a:solidFill>
                <a:latin typeface="Century" panose="02040604050505020304" pitchFamily="18" charset="0"/>
                <a:cs typeface="Century Gothic"/>
              </a:rPr>
              <a:t>'</a:t>
            </a:r>
            <a:r>
              <a:rPr lang="fr-FR" sz="1600" dirty="0">
                <a:solidFill>
                  <a:srgbClr val="FFFFFF"/>
                </a:solidFill>
                <a:latin typeface="Century" panose="02040604050505020304" pitchFamily="18" charset="0"/>
                <a:cs typeface="Century Gothic"/>
              </a:rPr>
              <a:t>utilisateur</a:t>
            </a:r>
            <a:r>
              <a:rPr sz="1600" spc="-4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comme</a:t>
            </a:r>
            <a:r>
              <a:rPr sz="1600" spc="-50" dirty="0">
                <a:solidFill>
                  <a:srgbClr val="FFFFFF"/>
                </a:solidFill>
                <a:latin typeface="Century" panose="02040604050505020304" pitchFamily="18" charset="0"/>
                <a:cs typeface="Century Gothic"/>
              </a:rPr>
              <a:t> </a:t>
            </a:r>
            <a:r>
              <a:rPr sz="1600" dirty="0">
                <a:solidFill>
                  <a:srgbClr val="FFFFFF"/>
                </a:solidFill>
                <a:latin typeface="Century" panose="02040604050505020304" pitchFamily="18" charset="0"/>
                <a:cs typeface="Century Gothic"/>
              </a:rPr>
              <a:t>centre</a:t>
            </a:r>
            <a:r>
              <a:rPr sz="1600" spc="-55" dirty="0">
                <a:solidFill>
                  <a:srgbClr val="FFFFFF"/>
                </a:solidFill>
                <a:latin typeface="Century" panose="02040604050505020304" pitchFamily="18" charset="0"/>
                <a:cs typeface="Century Gothic"/>
              </a:rPr>
              <a:t> </a:t>
            </a:r>
            <a:r>
              <a:rPr sz="1600" spc="-25" dirty="0">
                <a:solidFill>
                  <a:srgbClr val="FFFFFF"/>
                </a:solidFill>
                <a:latin typeface="Century" panose="02040604050505020304" pitchFamily="18" charset="0"/>
                <a:cs typeface="Century Gothic"/>
              </a:rPr>
              <a:t>de </a:t>
            </a:r>
            <a:r>
              <a:rPr sz="1600" dirty="0">
                <a:solidFill>
                  <a:srgbClr val="FFFFFF"/>
                </a:solidFill>
                <a:latin typeface="Century" panose="02040604050505020304" pitchFamily="18" charset="0"/>
                <a:cs typeface="Century Gothic"/>
              </a:rPr>
              <a:t>préoccupation</a:t>
            </a:r>
            <a:r>
              <a:rPr sz="1600" spc="-75" dirty="0">
                <a:solidFill>
                  <a:srgbClr val="FFFFFF"/>
                </a:solidFill>
                <a:latin typeface="Century" panose="02040604050505020304" pitchFamily="18" charset="0"/>
                <a:cs typeface="Century Gothic"/>
              </a:rPr>
              <a:t> </a:t>
            </a:r>
            <a:r>
              <a:rPr sz="1600" spc="-10" dirty="0">
                <a:solidFill>
                  <a:srgbClr val="FFFFFF"/>
                </a:solidFill>
                <a:latin typeface="Century" panose="02040604050505020304" pitchFamily="18" charset="0"/>
                <a:cs typeface="Century Gothic"/>
              </a:rPr>
              <a:t>principale</a:t>
            </a:r>
            <a:endParaRPr sz="1600" dirty="0">
              <a:latin typeface="Century" panose="02040604050505020304" pitchFamily="18" charset="0"/>
              <a:cs typeface="Century Gothic"/>
            </a:endParaRPr>
          </a:p>
          <a:p>
            <a:pPr>
              <a:lnSpc>
                <a:spcPct val="100000"/>
              </a:lnSpc>
              <a:spcBef>
                <a:spcPts val="1814"/>
              </a:spcBef>
            </a:pPr>
            <a:endParaRPr sz="1600" dirty="0">
              <a:latin typeface="Century" panose="02040604050505020304" pitchFamily="18" charset="0"/>
              <a:cs typeface="Century Gothic"/>
            </a:endParaRPr>
          </a:p>
          <a:p>
            <a:pPr marL="413384" marR="123189" indent="-285750" algn="just">
              <a:lnSpc>
                <a:spcPct val="100000"/>
              </a:lnSpc>
              <a:buClr>
                <a:srgbClr val="03426E"/>
              </a:buClr>
              <a:buSzPct val="78571"/>
              <a:buFont typeface="Wingdings" panose="05000000000000000000" pitchFamily="2" charset="2"/>
              <a:buChar char="Ø"/>
              <a:tabLst>
                <a:tab pos="470534" algn="l"/>
              </a:tabLst>
            </a:pPr>
            <a:r>
              <a:rPr sz="1400" dirty="0">
                <a:solidFill>
                  <a:srgbClr val="4F4F4E"/>
                </a:solidFill>
                <a:latin typeface="Century" panose="02040604050505020304" pitchFamily="18" charset="0"/>
                <a:cs typeface="Century Gothic"/>
              </a:rPr>
              <a:t>Nous</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croyons</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que</a:t>
            </a:r>
            <a:r>
              <a:rPr sz="1400" spc="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la </a:t>
            </a:r>
            <a:r>
              <a:rPr lang="fr-FR" sz="1400" dirty="0">
                <a:solidFill>
                  <a:srgbClr val="4F4F4E"/>
                </a:solidFill>
                <a:latin typeface="Century" panose="02040604050505020304" pitchFamily="18" charset="0"/>
                <a:cs typeface="Century Gothic"/>
              </a:rPr>
              <a:t>réalisation</a:t>
            </a:r>
            <a:r>
              <a:rPr sz="1400" dirty="0">
                <a:solidFill>
                  <a:srgbClr val="4F4F4E"/>
                </a:solidFill>
                <a:latin typeface="Century" panose="02040604050505020304" pitchFamily="18" charset="0"/>
                <a:cs typeface="Century Gothic"/>
              </a:rPr>
              <a:t> d</a:t>
            </a:r>
            <a:r>
              <a:rPr lang="fr-FR" sz="1400" dirty="0">
                <a:solidFill>
                  <a:srgbClr val="4F4F4E"/>
                </a:solidFill>
                <a:latin typeface="Century" panose="02040604050505020304" pitchFamily="18" charset="0"/>
                <a:cs typeface="Century Gothic"/>
              </a:rPr>
              <a:t>’application </a:t>
            </a:r>
            <a:r>
              <a:rPr sz="1400" dirty="0">
                <a:solidFill>
                  <a:srgbClr val="4F4F4E"/>
                </a:solidFill>
                <a:latin typeface="Century" panose="02040604050505020304" pitchFamily="18" charset="0"/>
                <a:cs typeface="Century Gothic"/>
              </a:rPr>
              <a:t>passe</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d’abord</a:t>
            </a:r>
            <a:r>
              <a:rPr sz="1400" spc="-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par</a:t>
            </a:r>
            <a:r>
              <a:rPr sz="1400" spc="-10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une</a:t>
            </a:r>
            <a:r>
              <a:rPr sz="1400" spc="-35" dirty="0">
                <a:solidFill>
                  <a:srgbClr val="4F4F4E"/>
                </a:solidFill>
                <a:latin typeface="Century" panose="02040604050505020304" pitchFamily="18" charset="0"/>
                <a:cs typeface="Century Gothic"/>
              </a:rPr>
              <a:t> </a:t>
            </a:r>
            <a:r>
              <a:rPr sz="1400" spc="-10" dirty="0">
                <a:solidFill>
                  <a:srgbClr val="4F4F4E"/>
                </a:solidFill>
                <a:latin typeface="Century" panose="02040604050505020304" pitchFamily="18" charset="0"/>
                <a:cs typeface="Century Gothic"/>
              </a:rPr>
              <a:t>forte </a:t>
            </a:r>
            <a:r>
              <a:rPr sz="1400" b="1" spc="-10" dirty="0">
                <a:solidFill>
                  <a:srgbClr val="4F4F4E"/>
                </a:solidFill>
                <a:latin typeface="Century" panose="02040604050505020304" pitchFamily="18" charset="0"/>
                <a:cs typeface="Century Gothic Bold"/>
              </a:rPr>
              <a:t>collaboration</a:t>
            </a:r>
            <a:r>
              <a:rPr sz="1400" spc="25" dirty="0">
                <a:solidFill>
                  <a:srgbClr val="4F4F4E"/>
                </a:solidFill>
                <a:latin typeface="Century" panose="02040604050505020304" pitchFamily="18" charset="0"/>
                <a:cs typeface="Times New Roman"/>
              </a:rPr>
              <a:t> </a:t>
            </a:r>
            <a:r>
              <a:rPr lang="fr-FR" sz="1400" b="1" spc="25" dirty="0">
                <a:solidFill>
                  <a:srgbClr val="4F4F4E"/>
                </a:solidFill>
                <a:latin typeface="Century" panose="02040604050505020304" pitchFamily="18" charset="0"/>
                <a:cs typeface="Times New Roman"/>
              </a:rPr>
              <a:t>entre les éléments de</a:t>
            </a:r>
            <a:r>
              <a:rPr sz="1400" spc="35" dirty="0">
                <a:solidFill>
                  <a:srgbClr val="4F4F4E"/>
                </a:solidFill>
                <a:latin typeface="Century" panose="02040604050505020304" pitchFamily="18" charset="0"/>
                <a:cs typeface="Times New Roman"/>
              </a:rPr>
              <a:t> </a:t>
            </a:r>
            <a:r>
              <a:rPr sz="1400" b="1" dirty="0">
                <a:solidFill>
                  <a:srgbClr val="4F4F4E"/>
                </a:solidFill>
                <a:latin typeface="Century" panose="02040604050505020304" pitchFamily="18" charset="0"/>
                <a:cs typeface="Century Gothic Bold"/>
              </a:rPr>
              <a:t>l</a:t>
            </a:r>
            <a:r>
              <a:rPr lang="fr-FR" sz="1400" b="1" dirty="0">
                <a:solidFill>
                  <a:srgbClr val="4F4F4E"/>
                </a:solidFill>
                <a:latin typeface="Century" panose="02040604050505020304" pitchFamily="18" charset="0"/>
                <a:cs typeface="Century Gothic Bold"/>
              </a:rPr>
              <a:t>’équipe de développement</a:t>
            </a:r>
            <a:r>
              <a:rPr sz="1400" dirty="0">
                <a:solidFill>
                  <a:srgbClr val="4F4F4E"/>
                </a:solidFill>
                <a:latin typeface="Century" panose="02040604050505020304" pitchFamily="18" charset="0"/>
                <a:cs typeface="Century Gothic"/>
              </a:rPr>
              <a:t>,</a:t>
            </a:r>
            <a:r>
              <a:rPr sz="1400" spc="-10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une</a:t>
            </a:r>
            <a:r>
              <a:rPr sz="1400" spc="-100" dirty="0">
                <a:solidFill>
                  <a:srgbClr val="4F4F4E"/>
                </a:solidFill>
                <a:latin typeface="Century" panose="02040604050505020304" pitchFamily="18" charset="0"/>
                <a:cs typeface="Century Gothic"/>
              </a:rPr>
              <a:t> </a:t>
            </a:r>
            <a:r>
              <a:rPr sz="1400" b="1" spc="-10" dirty="0">
                <a:solidFill>
                  <a:srgbClr val="4F4F4E"/>
                </a:solidFill>
                <a:latin typeface="Century" panose="02040604050505020304" pitchFamily="18" charset="0"/>
                <a:cs typeface="Century Gothic Bold"/>
              </a:rPr>
              <a:t>adaptation</a:t>
            </a:r>
            <a:r>
              <a:rPr sz="1400" spc="-10" dirty="0">
                <a:solidFill>
                  <a:srgbClr val="4F4F4E"/>
                </a:solidFill>
                <a:latin typeface="Century" panose="02040604050505020304" pitchFamily="18" charset="0"/>
                <a:cs typeface="Times New Roman"/>
              </a:rPr>
              <a:t> </a:t>
            </a:r>
            <a:r>
              <a:rPr sz="1400" dirty="0">
                <a:solidFill>
                  <a:srgbClr val="4F4F4E"/>
                </a:solidFill>
                <a:latin typeface="Century" panose="02040604050505020304" pitchFamily="18" charset="0"/>
                <a:cs typeface="Century Gothic"/>
              </a:rPr>
              <a:t>aux</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changements</a:t>
            </a:r>
            <a:r>
              <a:rPr sz="1400" spc="-2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tout</a:t>
            </a:r>
            <a:r>
              <a:rPr sz="1400" spc="-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au</a:t>
            </a:r>
            <a:r>
              <a:rPr sz="1400" spc="-1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long</a:t>
            </a:r>
            <a:r>
              <a:rPr sz="1400" spc="-1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du</a:t>
            </a:r>
            <a:r>
              <a:rPr sz="1400" spc="-5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cycle</a:t>
            </a:r>
            <a:r>
              <a:rPr sz="1400" spc="-110" dirty="0">
                <a:solidFill>
                  <a:srgbClr val="4F4F4E"/>
                </a:solidFill>
                <a:latin typeface="Century" panose="02040604050505020304" pitchFamily="18" charset="0"/>
                <a:cs typeface="Century Gothic"/>
              </a:rPr>
              <a:t>  </a:t>
            </a:r>
            <a:r>
              <a:rPr sz="1400" spc="-35" dirty="0">
                <a:solidFill>
                  <a:srgbClr val="4F4F4E"/>
                </a:solidFill>
                <a:latin typeface="Century" panose="02040604050505020304" pitchFamily="18" charset="0"/>
                <a:cs typeface="Century Gothic"/>
              </a:rPr>
              <a:t>de </a:t>
            </a:r>
            <a:r>
              <a:rPr sz="1400" dirty="0">
                <a:solidFill>
                  <a:srgbClr val="4F4F4E"/>
                </a:solidFill>
                <a:latin typeface="Century" panose="02040604050505020304" pitchFamily="18" charset="0"/>
                <a:cs typeface="Century Gothic"/>
              </a:rPr>
              <a:t>développement</a:t>
            </a:r>
            <a:r>
              <a:rPr sz="1400" spc="-10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du</a:t>
            </a:r>
            <a:r>
              <a:rPr sz="1400" spc="-9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produit</a:t>
            </a:r>
            <a:r>
              <a:rPr sz="1400" spc="-9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et</a:t>
            </a:r>
            <a:r>
              <a:rPr sz="1400" spc="-9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une</a:t>
            </a:r>
            <a:r>
              <a:rPr sz="1400" spc="-95" dirty="0">
                <a:solidFill>
                  <a:srgbClr val="4F4F4E"/>
                </a:solidFill>
                <a:latin typeface="Century" panose="02040604050505020304" pitchFamily="18" charset="0"/>
                <a:cs typeface="Century Gothic"/>
              </a:rPr>
              <a:t>  </a:t>
            </a:r>
            <a:r>
              <a:rPr sz="1400" b="1" spc="-10" dirty="0">
                <a:solidFill>
                  <a:srgbClr val="4F4F4E"/>
                </a:solidFill>
                <a:latin typeface="Century" panose="02040604050505020304" pitchFamily="18" charset="0"/>
                <a:cs typeface="Century Gothic Bold"/>
              </a:rPr>
              <a:t>excellence</a:t>
            </a:r>
            <a:r>
              <a:rPr sz="1400" spc="-10" dirty="0">
                <a:solidFill>
                  <a:srgbClr val="4F4F4E"/>
                </a:solidFill>
                <a:latin typeface="Century" panose="02040604050505020304" pitchFamily="18" charset="0"/>
                <a:cs typeface="Times New Roman"/>
              </a:rPr>
              <a:t> </a:t>
            </a:r>
            <a:r>
              <a:rPr sz="1400" b="1" dirty="0">
                <a:solidFill>
                  <a:srgbClr val="4F4F4E"/>
                </a:solidFill>
                <a:latin typeface="Century" panose="02040604050505020304" pitchFamily="18" charset="0"/>
                <a:cs typeface="Century Gothic Bold"/>
              </a:rPr>
              <a:t>technique</a:t>
            </a:r>
            <a:r>
              <a:rPr sz="1400" spc="265" dirty="0">
                <a:solidFill>
                  <a:srgbClr val="4F4F4E"/>
                </a:solidFill>
                <a:latin typeface="Century" panose="02040604050505020304" pitchFamily="18" charset="0"/>
                <a:cs typeface="Times New Roman"/>
              </a:rPr>
              <a:t> </a:t>
            </a:r>
            <a:r>
              <a:rPr sz="1400" dirty="0">
                <a:solidFill>
                  <a:srgbClr val="4F4F4E"/>
                </a:solidFill>
                <a:latin typeface="Century" panose="02040604050505020304" pitchFamily="18" charset="0"/>
                <a:cs typeface="Century Gothic"/>
              </a:rPr>
              <a:t>pour</a:t>
            </a:r>
            <a:r>
              <a:rPr sz="1400" spc="-12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concevoir</a:t>
            </a:r>
            <a:r>
              <a:rPr sz="1400" spc="-12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a:t>
            </a:r>
            <a:r>
              <a:rPr sz="1400" spc="-7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produit</a:t>
            </a:r>
            <a:r>
              <a:rPr sz="1400" spc="-6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de</a:t>
            </a:r>
            <a:r>
              <a:rPr sz="1400" spc="-50" dirty="0">
                <a:solidFill>
                  <a:srgbClr val="4F4F4E"/>
                </a:solidFill>
                <a:latin typeface="Century" panose="02040604050505020304" pitchFamily="18" charset="0"/>
                <a:cs typeface="Century Gothic"/>
              </a:rPr>
              <a:t> </a:t>
            </a:r>
            <a:r>
              <a:rPr sz="1400" spc="-20" dirty="0">
                <a:solidFill>
                  <a:srgbClr val="4F4F4E"/>
                </a:solidFill>
                <a:latin typeface="Century" panose="02040604050505020304" pitchFamily="18" charset="0"/>
                <a:cs typeface="Century Gothic"/>
              </a:rPr>
              <a:t>très </a:t>
            </a:r>
            <a:r>
              <a:rPr sz="1400" dirty="0">
                <a:solidFill>
                  <a:srgbClr val="4F4F4E"/>
                </a:solidFill>
                <a:latin typeface="Century" panose="02040604050505020304" pitchFamily="18" charset="0"/>
                <a:cs typeface="Century Gothic"/>
              </a:rPr>
              <a:t>haute</a:t>
            </a:r>
            <a:r>
              <a:rPr sz="1400" spc="-8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qualité</a:t>
            </a:r>
            <a:r>
              <a:rPr sz="1400" spc="-8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permettant</a:t>
            </a:r>
            <a:r>
              <a:rPr sz="1400" spc="-9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une</a:t>
            </a:r>
            <a:r>
              <a:rPr sz="1400" spc="-85" dirty="0">
                <a:solidFill>
                  <a:srgbClr val="4F4F4E"/>
                </a:solidFill>
                <a:latin typeface="Century" panose="02040604050505020304" pitchFamily="18" charset="0"/>
                <a:cs typeface="Century Gothic"/>
              </a:rPr>
              <a:t> </a:t>
            </a:r>
            <a:r>
              <a:rPr sz="1400" b="1" spc="-10" dirty="0">
                <a:solidFill>
                  <a:srgbClr val="4F4F4E"/>
                </a:solidFill>
                <a:latin typeface="Century" panose="02040604050505020304" pitchFamily="18" charset="0"/>
                <a:cs typeface="Century Gothic Bold"/>
              </a:rPr>
              <a:t>évolutivité</a:t>
            </a:r>
            <a:r>
              <a:rPr sz="1400" spc="15" dirty="0">
                <a:solidFill>
                  <a:srgbClr val="4F4F4E"/>
                </a:solidFill>
                <a:latin typeface="Century" panose="02040604050505020304" pitchFamily="18" charset="0"/>
                <a:cs typeface="Times New Roman"/>
              </a:rPr>
              <a:t> </a:t>
            </a:r>
            <a:r>
              <a:rPr sz="1400" spc="-10" dirty="0">
                <a:solidFill>
                  <a:srgbClr val="4F4F4E"/>
                </a:solidFill>
                <a:latin typeface="Century" panose="02040604050505020304" pitchFamily="18" charset="0"/>
                <a:cs typeface="Century Gothic"/>
              </a:rPr>
              <a:t>simple </a:t>
            </a:r>
            <a:r>
              <a:rPr sz="1400" dirty="0">
                <a:solidFill>
                  <a:srgbClr val="4F4F4E"/>
                </a:solidFill>
                <a:latin typeface="Century" panose="02040604050505020304" pitchFamily="18" charset="0"/>
                <a:cs typeface="Century Gothic"/>
              </a:rPr>
              <a:t>et</a:t>
            </a:r>
            <a:r>
              <a:rPr sz="1400" spc="-4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rapide</a:t>
            </a:r>
            <a:r>
              <a:rPr sz="1400" spc="-4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dans</a:t>
            </a:r>
            <a:r>
              <a:rPr sz="1400" spc="-45" dirty="0">
                <a:solidFill>
                  <a:srgbClr val="4F4F4E"/>
                </a:solidFill>
                <a:latin typeface="Century" panose="02040604050505020304" pitchFamily="18" charset="0"/>
                <a:cs typeface="Century Gothic"/>
              </a:rPr>
              <a:t> </a:t>
            </a:r>
            <a:r>
              <a:rPr sz="1400" spc="-10" dirty="0">
                <a:solidFill>
                  <a:srgbClr val="4F4F4E"/>
                </a:solidFill>
                <a:latin typeface="Century" panose="02040604050505020304" pitchFamily="18" charset="0"/>
                <a:cs typeface="Century Gothic"/>
              </a:rPr>
              <a:t>l’avenir</a:t>
            </a:r>
            <a:endParaRPr sz="1400" dirty="0">
              <a:latin typeface="Century" panose="02040604050505020304" pitchFamily="18" charset="0"/>
              <a:cs typeface="Century Gothic"/>
            </a:endParaRPr>
          </a:p>
          <a:p>
            <a:pPr marL="413384" marR="124460" indent="-285750" algn="just">
              <a:lnSpc>
                <a:spcPct val="100000"/>
              </a:lnSpc>
              <a:spcBef>
                <a:spcPts val="1200"/>
              </a:spcBef>
              <a:buClr>
                <a:srgbClr val="03426E"/>
              </a:buClr>
              <a:buSzPct val="78571"/>
              <a:buFont typeface="Wingdings" panose="05000000000000000000" pitchFamily="2" charset="2"/>
              <a:buChar char="Ø"/>
              <a:tabLst>
                <a:tab pos="470534" algn="l"/>
              </a:tabLst>
            </a:pPr>
            <a:r>
              <a:rPr sz="1400" dirty="0">
                <a:solidFill>
                  <a:srgbClr val="4F4F4E"/>
                </a:solidFill>
                <a:latin typeface="Century" panose="02040604050505020304" pitchFamily="18" charset="0"/>
                <a:cs typeface="Century Gothic"/>
              </a:rPr>
              <a:t>Nous</a:t>
            </a:r>
            <a:r>
              <a:rPr lang="fr-FR" sz="1400" dirty="0">
                <a:solidFill>
                  <a:srgbClr val="4F4F4E"/>
                </a:solidFill>
                <a:latin typeface="Century" panose="02040604050505020304" pitchFamily="18" charset="0"/>
                <a:cs typeface="Century Gothic"/>
              </a:rPr>
              <a:t> allons consacrer les deux premiers sprints à la formation, l’élaboration de ce document</a:t>
            </a:r>
            <a:r>
              <a:rPr lang="fr-FR" sz="1400" spc="-10" dirty="0">
                <a:solidFill>
                  <a:srgbClr val="4F4F4E"/>
                </a:solidFill>
                <a:latin typeface="Century" panose="02040604050505020304" pitchFamily="18" charset="0"/>
                <a:cs typeface="Century Gothic"/>
              </a:rPr>
              <a:t>, </a:t>
            </a:r>
            <a:r>
              <a:rPr sz="1400" spc="5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le</a:t>
            </a:r>
            <a:r>
              <a:rPr sz="1400" spc="40" dirty="0">
                <a:solidFill>
                  <a:srgbClr val="4F4F4E"/>
                </a:solidFill>
                <a:latin typeface="Century" panose="02040604050505020304" pitchFamily="18" charset="0"/>
                <a:cs typeface="Century Gothic"/>
              </a:rPr>
              <a:t> </a:t>
            </a:r>
            <a:r>
              <a:rPr sz="1400" b="1" dirty="0">
                <a:solidFill>
                  <a:srgbClr val="4F4F4E"/>
                </a:solidFill>
                <a:latin typeface="Century" panose="02040604050505020304" pitchFamily="18" charset="0"/>
                <a:cs typeface="Century Gothic Bold"/>
              </a:rPr>
              <a:t>transfert</a:t>
            </a:r>
            <a:r>
              <a:rPr sz="1400" spc="130" dirty="0">
                <a:solidFill>
                  <a:srgbClr val="4F4F4E"/>
                </a:solidFill>
                <a:latin typeface="Century" panose="02040604050505020304" pitchFamily="18" charset="0"/>
                <a:cs typeface="Times New Roman"/>
              </a:rPr>
              <a:t> </a:t>
            </a:r>
            <a:r>
              <a:rPr sz="1400" b="1" spc="-25" dirty="0">
                <a:solidFill>
                  <a:srgbClr val="4F4F4E"/>
                </a:solidFill>
                <a:latin typeface="Century" panose="02040604050505020304" pitchFamily="18" charset="0"/>
                <a:cs typeface="Century Gothic Bold"/>
              </a:rPr>
              <a:t>de</a:t>
            </a:r>
            <a:r>
              <a:rPr sz="1400" spc="-25" dirty="0">
                <a:solidFill>
                  <a:srgbClr val="4F4F4E"/>
                </a:solidFill>
                <a:latin typeface="Century" panose="02040604050505020304" pitchFamily="18" charset="0"/>
                <a:cs typeface="Times New Roman"/>
              </a:rPr>
              <a:t> </a:t>
            </a:r>
            <a:r>
              <a:rPr lang="fr-FR" sz="1400" b="1" spc="-10" dirty="0">
                <a:solidFill>
                  <a:srgbClr val="4F4F4E"/>
                </a:solidFill>
                <a:latin typeface="Century" panose="02040604050505020304" pitchFamily="18" charset="0"/>
                <a:cs typeface="Century Gothic Bold"/>
              </a:rPr>
              <a:t>savoirs entre les éléments de l’équipe</a:t>
            </a:r>
            <a:r>
              <a:rPr sz="1400" spc="10" dirty="0">
                <a:solidFill>
                  <a:srgbClr val="4F4F4E"/>
                </a:solidFill>
                <a:latin typeface="Century" panose="02040604050505020304" pitchFamily="18" charset="0"/>
                <a:cs typeface="Times New Roman"/>
              </a:rPr>
              <a:t> </a:t>
            </a:r>
            <a:r>
              <a:rPr sz="1400" dirty="0">
                <a:solidFill>
                  <a:srgbClr val="4F4F4E"/>
                </a:solidFill>
                <a:latin typeface="Century" panose="02040604050505020304" pitchFamily="18" charset="0"/>
                <a:cs typeface="Century Gothic"/>
              </a:rPr>
              <a:t>et</a:t>
            </a:r>
            <a:r>
              <a:rPr sz="1400" spc="-8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démarrer</a:t>
            </a:r>
            <a:r>
              <a:rPr sz="1400" spc="-7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leur</a:t>
            </a:r>
            <a:r>
              <a:rPr sz="1400" spc="-75" dirty="0">
                <a:solidFill>
                  <a:srgbClr val="4F4F4E"/>
                </a:solidFill>
                <a:latin typeface="Century" panose="02040604050505020304" pitchFamily="18" charset="0"/>
                <a:cs typeface="Century Gothic"/>
              </a:rPr>
              <a:t> </a:t>
            </a:r>
            <a:r>
              <a:rPr sz="1400" b="1" dirty="0">
                <a:solidFill>
                  <a:srgbClr val="4F4F4E"/>
                </a:solidFill>
                <a:latin typeface="Century" panose="02040604050505020304" pitchFamily="18" charset="0"/>
                <a:cs typeface="Century Gothic Bold"/>
              </a:rPr>
              <a:t>montée</a:t>
            </a:r>
            <a:r>
              <a:rPr sz="1400" spc="25" dirty="0">
                <a:solidFill>
                  <a:srgbClr val="4F4F4E"/>
                </a:solidFill>
                <a:latin typeface="Century" panose="02040604050505020304" pitchFamily="18" charset="0"/>
                <a:cs typeface="Times New Roman"/>
              </a:rPr>
              <a:t> </a:t>
            </a:r>
            <a:r>
              <a:rPr sz="1400" b="1" dirty="0">
                <a:solidFill>
                  <a:srgbClr val="4F4F4E"/>
                </a:solidFill>
                <a:latin typeface="Century" panose="02040604050505020304" pitchFamily="18" charset="0"/>
                <a:cs typeface="Century Gothic Bold"/>
              </a:rPr>
              <a:t>en</a:t>
            </a:r>
            <a:r>
              <a:rPr sz="1400" spc="15" dirty="0">
                <a:solidFill>
                  <a:srgbClr val="4F4F4E"/>
                </a:solidFill>
                <a:latin typeface="Century" panose="02040604050505020304" pitchFamily="18" charset="0"/>
                <a:cs typeface="Times New Roman"/>
              </a:rPr>
              <a:t> </a:t>
            </a:r>
            <a:r>
              <a:rPr lang="fr-FR" sz="1400" b="1" spc="-10" dirty="0">
                <a:solidFill>
                  <a:srgbClr val="4F4F4E"/>
                </a:solidFill>
                <a:latin typeface="Century" panose="02040604050505020304" pitchFamily="18" charset="0"/>
                <a:cs typeface="Century Gothic Bold"/>
              </a:rPr>
              <a:t>compétence</a:t>
            </a:r>
            <a:r>
              <a:rPr sz="1400" spc="20" dirty="0">
                <a:solidFill>
                  <a:srgbClr val="4F4F4E"/>
                </a:solidFill>
                <a:latin typeface="Century" panose="02040604050505020304" pitchFamily="18" charset="0"/>
                <a:cs typeface="Times New Roman"/>
              </a:rPr>
              <a:t> </a:t>
            </a:r>
            <a:r>
              <a:rPr lang="fr-FR" sz="1400" spc="-25" dirty="0">
                <a:solidFill>
                  <a:srgbClr val="4F4F4E"/>
                </a:solidFill>
                <a:latin typeface="Century" panose="02040604050505020304" pitchFamily="18" charset="0"/>
                <a:cs typeface="Times New Roman"/>
              </a:rPr>
              <a:t>sur les technologies utilisés.</a:t>
            </a:r>
            <a:endParaRPr sz="1400" dirty="0">
              <a:latin typeface="Century" panose="02040604050505020304" pitchFamily="18" charset="0"/>
              <a:cs typeface="Century Gothic"/>
            </a:endParaRPr>
          </a:p>
          <a:p>
            <a:pPr marL="413384" marR="123825" indent="-285750" algn="just">
              <a:lnSpc>
                <a:spcPct val="100000"/>
              </a:lnSpc>
              <a:spcBef>
                <a:spcPts val="1200"/>
              </a:spcBef>
              <a:buClr>
                <a:srgbClr val="03426E"/>
              </a:buClr>
              <a:buSzPct val="78571"/>
              <a:buFont typeface="Wingdings" panose="05000000000000000000" pitchFamily="2" charset="2"/>
              <a:buChar char="Ø"/>
              <a:tabLst>
                <a:tab pos="470534" algn="l"/>
              </a:tabLst>
            </a:pPr>
            <a:r>
              <a:rPr lang="fr-FR" sz="1400" dirty="0">
                <a:solidFill>
                  <a:srgbClr val="4F4F4E"/>
                </a:solidFill>
                <a:latin typeface="Century" panose="02040604050505020304" pitchFamily="18" charset="0"/>
                <a:cs typeface="Century Gothic"/>
              </a:rPr>
              <a:t>Le projet sera géré</a:t>
            </a:r>
            <a:r>
              <a:rPr lang="fr-FR" sz="1400" spc="-2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avec</a:t>
            </a:r>
            <a:r>
              <a:rPr sz="1400" spc="-310" dirty="0">
                <a:solidFill>
                  <a:srgbClr val="4F4F4E"/>
                </a:solidFill>
                <a:latin typeface="Century" panose="02040604050505020304" pitchFamily="18" charset="0"/>
                <a:cs typeface="Century Gothic"/>
              </a:rPr>
              <a:t> </a:t>
            </a:r>
            <a:r>
              <a:rPr lang="fr-FR" sz="1400" spc="-310" dirty="0">
                <a:solidFill>
                  <a:srgbClr val="4F4F4E"/>
                </a:solidFill>
                <a:latin typeface="Century" panose="02040604050505020304" pitchFamily="18" charset="0"/>
                <a:cs typeface="Century Gothic"/>
              </a:rPr>
              <a:t>une </a:t>
            </a:r>
            <a:r>
              <a:rPr lang="fr-FR" sz="1400" dirty="0">
                <a:solidFill>
                  <a:srgbClr val="4F4F4E"/>
                </a:solidFill>
                <a:latin typeface="Century" panose="02040604050505020304" pitchFamily="18" charset="0"/>
              </a:rPr>
              <a:t>démarche </a:t>
            </a:r>
            <a:r>
              <a:rPr sz="1400" dirty="0">
                <a:solidFill>
                  <a:srgbClr val="4F4F4E"/>
                </a:solidFill>
                <a:latin typeface="Century" panose="02040604050505020304" pitchFamily="18" charset="0"/>
              </a:rPr>
              <a:t>Agile,  qui  favorise  une </a:t>
            </a:r>
            <a:r>
              <a:rPr sz="1400" b="1" dirty="0">
                <a:solidFill>
                  <a:srgbClr val="4F4F4E"/>
                </a:solidFill>
                <a:latin typeface="Century" panose="02040604050505020304" pitchFamily="18" charset="0"/>
              </a:rPr>
              <a:t>construction itérative</a:t>
            </a:r>
            <a:r>
              <a:rPr sz="1400" dirty="0">
                <a:solidFill>
                  <a:srgbClr val="4F4F4E"/>
                </a:solidFill>
                <a:latin typeface="Century" panose="02040604050505020304" pitchFamily="18" charset="0"/>
              </a:rPr>
              <a:t> et  </a:t>
            </a:r>
            <a:r>
              <a:rPr sz="1400" b="1" dirty="0">
                <a:solidFill>
                  <a:srgbClr val="4F4F4E"/>
                </a:solidFill>
                <a:latin typeface="Century" panose="02040604050505020304" pitchFamily="18" charset="0"/>
              </a:rPr>
              <a:t>incrémentale</a:t>
            </a:r>
            <a:r>
              <a:rPr sz="1400" dirty="0">
                <a:solidFill>
                  <a:srgbClr val="4F4F4E"/>
                </a:solidFill>
                <a:latin typeface="Century" panose="02040604050505020304" pitchFamily="18" charset="0"/>
              </a:rPr>
              <a:t> du produit,  avec  d</a:t>
            </a:r>
            <a:r>
              <a:rPr sz="1400" dirty="0">
                <a:solidFill>
                  <a:srgbClr val="4F4F4E"/>
                </a:solidFill>
                <a:latin typeface="Century" panose="02040604050505020304" pitchFamily="18" charset="0"/>
                <a:cs typeface="Century Gothic"/>
              </a:rPr>
              <a:t>es</a:t>
            </a:r>
            <a:r>
              <a:rPr sz="1400" spc="-70" dirty="0">
                <a:solidFill>
                  <a:srgbClr val="4F4F4E"/>
                </a:solidFill>
                <a:latin typeface="Century" panose="02040604050505020304" pitchFamily="18" charset="0"/>
                <a:cs typeface="Century Gothic"/>
              </a:rPr>
              <a:t>  </a:t>
            </a:r>
            <a:r>
              <a:rPr sz="1400" b="1" dirty="0">
                <a:solidFill>
                  <a:srgbClr val="4F4F4E"/>
                </a:solidFill>
                <a:latin typeface="Century" panose="02040604050505020304" pitchFamily="18" charset="0"/>
                <a:cs typeface="Century Gothic Bold"/>
              </a:rPr>
              <a:t>livraisons</a:t>
            </a:r>
            <a:r>
              <a:rPr sz="1400" spc="375" dirty="0">
                <a:solidFill>
                  <a:srgbClr val="4F4F4E"/>
                </a:solidFill>
                <a:latin typeface="Century" panose="02040604050505020304" pitchFamily="18" charset="0"/>
                <a:cs typeface="Times New Roman"/>
              </a:rPr>
              <a:t> </a:t>
            </a:r>
            <a:r>
              <a:rPr sz="1400" b="1" dirty="0">
                <a:solidFill>
                  <a:srgbClr val="4F4F4E"/>
                </a:solidFill>
                <a:latin typeface="Century" panose="02040604050505020304" pitchFamily="18" charset="0"/>
                <a:cs typeface="Century Gothic Bold"/>
              </a:rPr>
              <a:t>fréquentes</a:t>
            </a:r>
            <a:r>
              <a:rPr sz="1400" spc="380" dirty="0">
                <a:solidFill>
                  <a:srgbClr val="4F4F4E"/>
                </a:solidFill>
                <a:latin typeface="Century" panose="02040604050505020304" pitchFamily="18" charset="0"/>
                <a:cs typeface="Times New Roman"/>
              </a:rPr>
              <a:t> </a:t>
            </a:r>
            <a:r>
              <a:rPr sz="1400" spc="-25" dirty="0">
                <a:solidFill>
                  <a:srgbClr val="4F4F4E"/>
                </a:solidFill>
                <a:latin typeface="Century" panose="02040604050505020304" pitchFamily="18" charset="0"/>
                <a:cs typeface="Century Gothic"/>
              </a:rPr>
              <a:t>des </a:t>
            </a:r>
            <a:r>
              <a:rPr sz="1400" dirty="0">
                <a:solidFill>
                  <a:srgbClr val="4F4F4E"/>
                </a:solidFill>
                <a:latin typeface="Century" panose="02040604050505020304" pitchFamily="18" charset="0"/>
                <a:cs typeface="Century Gothic"/>
              </a:rPr>
              <a:t>fonctionnalités,</a:t>
            </a:r>
            <a:r>
              <a:rPr sz="1400" spc="8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a:t>
            </a:r>
            <a:r>
              <a:rPr sz="1400" spc="75" dirty="0">
                <a:solidFill>
                  <a:srgbClr val="4F4F4E"/>
                </a:solidFill>
                <a:latin typeface="Century" panose="02040604050505020304" pitchFamily="18" charset="0"/>
                <a:cs typeface="Century Gothic"/>
              </a:rPr>
              <a:t> </a:t>
            </a:r>
            <a:r>
              <a:rPr sz="1400" b="1" dirty="0">
                <a:solidFill>
                  <a:srgbClr val="4F4F4E"/>
                </a:solidFill>
                <a:latin typeface="Century" panose="02040604050505020304" pitchFamily="18" charset="0"/>
                <a:cs typeface="Century Gothic Bold"/>
              </a:rPr>
              <a:t>feedback</a:t>
            </a:r>
            <a:r>
              <a:rPr sz="1400" spc="185" dirty="0">
                <a:solidFill>
                  <a:srgbClr val="4F4F4E"/>
                </a:solidFill>
                <a:latin typeface="Century" panose="02040604050505020304" pitchFamily="18" charset="0"/>
                <a:cs typeface="Times New Roman"/>
              </a:rPr>
              <a:t> </a:t>
            </a:r>
            <a:r>
              <a:rPr sz="1400" dirty="0">
                <a:solidFill>
                  <a:srgbClr val="4F4F4E"/>
                </a:solidFill>
                <a:latin typeface="Century" panose="02040604050505020304" pitchFamily="18" charset="0"/>
                <a:cs typeface="Century Gothic"/>
              </a:rPr>
              <a:t>permanent</a:t>
            </a:r>
            <a:r>
              <a:rPr sz="1400" spc="75" dirty="0">
                <a:solidFill>
                  <a:srgbClr val="4F4F4E"/>
                </a:solidFill>
                <a:latin typeface="Century" panose="02040604050505020304" pitchFamily="18" charset="0"/>
                <a:cs typeface="Century Gothic"/>
              </a:rPr>
              <a:t> </a:t>
            </a:r>
            <a:r>
              <a:rPr sz="1400" spc="-25" dirty="0">
                <a:solidFill>
                  <a:srgbClr val="4F4F4E"/>
                </a:solidFill>
                <a:latin typeface="Century" panose="02040604050505020304" pitchFamily="18" charset="0"/>
                <a:cs typeface="Century Gothic"/>
              </a:rPr>
              <a:t>des </a:t>
            </a:r>
            <a:r>
              <a:rPr sz="1400" dirty="0">
                <a:solidFill>
                  <a:srgbClr val="4F4F4E"/>
                </a:solidFill>
                <a:latin typeface="Century" panose="02040604050505020304" pitchFamily="18" charset="0"/>
                <a:cs typeface="Century Gothic"/>
              </a:rPr>
              <a:t>utilisateurs</a:t>
            </a:r>
            <a:r>
              <a:rPr sz="1400" spc="1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finaux,</a:t>
            </a:r>
            <a:r>
              <a:rPr sz="1400" spc="114"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et</a:t>
            </a:r>
            <a:r>
              <a:rPr sz="1400" spc="114"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une</a:t>
            </a:r>
            <a:r>
              <a:rPr sz="1400" spc="120" dirty="0">
                <a:solidFill>
                  <a:srgbClr val="4F4F4E"/>
                </a:solidFill>
                <a:latin typeface="Century" panose="02040604050505020304" pitchFamily="18" charset="0"/>
                <a:cs typeface="Century Gothic"/>
              </a:rPr>
              <a:t> </a:t>
            </a:r>
            <a:r>
              <a:rPr sz="1400" b="1" dirty="0">
                <a:solidFill>
                  <a:srgbClr val="4F4F4E"/>
                </a:solidFill>
                <a:latin typeface="Century" panose="02040604050505020304" pitchFamily="18" charset="0"/>
                <a:cs typeface="Century Gothic Bold"/>
              </a:rPr>
              <a:t>adaptation</a:t>
            </a:r>
            <a:r>
              <a:rPr sz="1400" spc="195" dirty="0">
                <a:solidFill>
                  <a:srgbClr val="4F4F4E"/>
                </a:solidFill>
                <a:latin typeface="Century" panose="02040604050505020304" pitchFamily="18" charset="0"/>
                <a:cs typeface="Times New Roman"/>
              </a:rPr>
              <a:t> </a:t>
            </a:r>
            <a:r>
              <a:rPr sz="1400" dirty="0">
                <a:solidFill>
                  <a:srgbClr val="4F4F4E"/>
                </a:solidFill>
                <a:latin typeface="Century" panose="02040604050505020304" pitchFamily="18" charset="0"/>
                <a:cs typeface="Century Gothic"/>
              </a:rPr>
              <a:t>au</a:t>
            </a:r>
            <a:r>
              <a:rPr sz="1400" spc="114" dirty="0">
                <a:solidFill>
                  <a:srgbClr val="4F4F4E"/>
                </a:solidFill>
                <a:latin typeface="Century" panose="02040604050505020304" pitchFamily="18" charset="0"/>
                <a:cs typeface="Century Gothic"/>
              </a:rPr>
              <a:t> </a:t>
            </a:r>
            <a:r>
              <a:rPr sz="1400" spc="-25" dirty="0">
                <a:solidFill>
                  <a:srgbClr val="4F4F4E"/>
                </a:solidFill>
                <a:latin typeface="Century" panose="02040604050505020304" pitchFamily="18" charset="0"/>
                <a:cs typeface="Century Gothic"/>
              </a:rPr>
              <a:t>fil</a:t>
            </a:r>
            <a:r>
              <a:rPr sz="1400" spc="50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des</a:t>
            </a:r>
            <a:r>
              <a:rPr sz="1400" spc="-4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itérations</a:t>
            </a:r>
            <a:r>
              <a:rPr sz="1400" spc="-4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du</a:t>
            </a:r>
            <a:r>
              <a:rPr sz="1400" spc="-35" dirty="0">
                <a:solidFill>
                  <a:srgbClr val="4F4F4E"/>
                </a:solidFill>
                <a:latin typeface="Century" panose="02040604050505020304" pitchFamily="18" charset="0"/>
                <a:cs typeface="Century Gothic"/>
              </a:rPr>
              <a:t> </a:t>
            </a:r>
            <a:r>
              <a:rPr sz="1400" spc="-10" dirty="0">
                <a:solidFill>
                  <a:srgbClr val="4F4F4E"/>
                </a:solidFill>
                <a:latin typeface="Century" panose="02040604050505020304" pitchFamily="18" charset="0"/>
                <a:cs typeface="Century Gothic"/>
              </a:rPr>
              <a:t>produit</a:t>
            </a:r>
            <a:endParaRPr sz="1400" dirty="0">
              <a:latin typeface="Century" panose="02040604050505020304" pitchFamily="18" charset="0"/>
              <a:cs typeface="Century Gothic"/>
            </a:endParaRPr>
          </a:p>
        </p:txBody>
      </p:sp>
      <p:pic>
        <p:nvPicPr>
          <p:cNvPr id="5" name="object 5"/>
          <p:cNvPicPr/>
          <p:nvPr/>
        </p:nvPicPr>
        <p:blipFill>
          <a:blip r:embed="rId2" cstate="print"/>
          <a:stretch>
            <a:fillRect/>
          </a:stretch>
        </p:blipFill>
        <p:spPr>
          <a:xfrm>
            <a:off x="701040" y="4693920"/>
            <a:ext cx="3864864" cy="1612391"/>
          </a:xfrm>
          <a:prstGeom prst="rect">
            <a:avLst/>
          </a:prstGeom>
        </p:spPr>
      </p:pic>
      <p:sp>
        <p:nvSpPr>
          <p:cNvPr id="6" name="object 6"/>
          <p:cNvSpPr txBox="1"/>
          <p:nvPr/>
        </p:nvSpPr>
        <p:spPr>
          <a:xfrm>
            <a:off x="4668253" y="4647728"/>
            <a:ext cx="4018915" cy="1868459"/>
          </a:xfrm>
          <a:prstGeom prst="rect">
            <a:avLst/>
          </a:prstGeom>
          <a:solidFill>
            <a:srgbClr val="F2F2F2"/>
          </a:solidFill>
          <a:ln w="9525">
            <a:solidFill>
              <a:srgbClr val="009CBE"/>
            </a:solidFill>
          </a:ln>
        </p:spPr>
        <p:txBody>
          <a:bodyPr vert="horz" wrap="square" lIns="0" tIns="52069" rIns="0" bIns="0" rtlCol="0">
            <a:spAutoFit/>
          </a:bodyPr>
          <a:lstStyle/>
          <a:p>
            <a:pPr marL="90805" marR="83185" algn="just">
              <a:lnSpc>
                <a:spcPct val="100000"/>
              </a:lnSpc>
              <a:spcBef>
                <a:spcPts val="409"/>
              </a:spcBef>
            </a:pPr>
            <a:r>
              <a:rPr sz="1200" i="1" dirty="0">
                <a:solidFill>
                  <a:srgbClr val="03426E"/>
                </a:solidFill>
                <a:latin typeface="Arial"/>
                <a:cs typeface="Arial"/>
              </a:rPr>
              <a:t>Un</a:t>
            </a:r>
            <a:r>
              <a:rPr sz="1200" i="1" spc="204" dirty="0">
                <a:solidFill>
                  <a:srgbClr val="03426E"/>
                </a:solidFill>
                <a:latin typeface="Arial"/>
                <a:cs typeface="Arial"/>
              </a:rPr>
              <a:t> </a:t>
            </a:r>
            <a:r>
              <a:rPr sz="1200" i="1" dirty="0">
                <a:solidFill>
                  <a:srgbClr val="03426E"/>
                </a:solidFill>
                <a:latin typeface="Arial"/>
                <a:cs typeface="Arial"/>
              </a:rPr>
              <a:t>«</a:t>
            </a:r>
            <a:r>
              <a:rPr sz="1200" i="1" spc="204" dirty="0">
                <a:solidFill>
                  <a:srgbClr val="03426E"/>
                </a:solidFill>
                <a:latin typeface="Arial"/>
                <a:cs typeface="Arial"/>
              </a:rPr>
              <a:t> </a:t>
            </a:r>
            <a:r>
              <a:rPr sz="1200" b="1" i="1" dirty="0">
                <a:solidFill>
                  <a:srgbClr val="03426E"/>
                </a:solidFill>
                <a:latin typeface="Arial"/>
                <a:cs typeface="Arial"/>
              </a:rPr>
              <a:t>sprint</a:t>
            </a:r>
            <a:r>
              <a:rPr sz="1200" b="1" i="1" spc="215" dirty="0">
                <a:solidFill>
                  <a:srgbClr val="03426E"/>
                </a:solidFill>
                <a:latin typeface="Arial"/>
                <a:cs typeface="Arial"/>
              </a:rPr>
              <a:t> </a:t>
            </a:r>
            <a:r>
              <a:rPr sz="1200" b="1" i="1" dirty="0">
                <a:solidFill>
                  <a:srgbClr val="03426E"/>
                </a:solidFill>
                <a:latin typeface="Arial"/>
                <a:cs typeface="Arial"/>
              </a:rPr>
              <a:t>»</a:t>
            </a:r>
            <a:r>
              <a:rPr sz="1200" b="1" i="1" spc="204" dirty="0">
                <a:solidFill>
                  <a:srgbClr val="03426E"/>
                </a:solidFill>
                <a:latin typeface="Arial"/>
                <a:cs typeface="Arial"/>
              </a:rPr>
              <a:t> </a:t>
            </a:r>
            <a:r>
              <a:rPr sz="1200" i="1" dirty="0">
                <a:solidFill>
                  <a:srgbClr val="03426E"/>
                </a:solidFill>
                <a:latin typeface="Arial"/>
                <a:cs typeface="Arial"/>
              </a:rPr>
              <a:t>(ou</a:t>
            </a:r>
            <a:r>
              <a:rPr sz="1200" i="1" spc="204" dirty="0">
                <a:solidFill>
                  <a:srgbClr val="03426E"/>
                </a:solidFill>
                <a:latin typeface="Arial"/>
                <a:cs typeface="Arial"/>
              </a:rPr>
              <a:t> </a:t>
            </a:r>
            <a:r>
              <a:rPr sz="1200" b="1" i="1" dirty="0">
                <a:solidFill>
                  <a:srgbClr val="03426E"/>
                </a:solidFill>
                <a:latin typeface="Arial"/>
                <a:cs typeface="Arial"/>
              </a:rPr>
              <a:t>itération</a:t>
            </a:r>
            <a:r>
              <a:rPr sz="1200" i="1" dirty="0">
                <a:solidFill>
                  <a:srgbClr val="03426E"/>
                </a:solidFill>
                <a:latin typeface="Arial"/>
                <a:cs typeface="Arial"/>
              </a:rPr>
              <a:t>)</a:t>
            </a:r>
            <a:r>
              <a:rPr sz="1200" i="1" spc="220" dirty="0">
                <a:solidFill>
                  <a:srgbClr val="03426E"/>
                </a:solidFill>
                <a:latin typeface="Arial"/>
                <a:cs typeface="Arial"/>
              </a:rPr>
              <a:t> </a:t>
            </a:r>
            <a:r>
              <a:rPr sz="1200" i="1" dirty="0">
                <a:solidFill>
                  <a:srgbClr val="03426E"/>
                </a:solidFill>
                <a:latin typeface="Arial"/>
                <a:cs typeface="Arial"/>
              </a:rPr>
              <a:t>est</a:t>
            </a:r>
            <a:r>
              <a:rPr sz="1200" i="1" spc="215" dirty="0">
                <a:solidFill>
                  <a:srgbClr val="03426E"/>
                </a:solidFill>
                <a:latin typeface="Arial"/>
                <a:cs typeface="Arial"/>
              </a:rPr>
              <a:t> </a:t>
            </a:r>
            <a:r>
              <a:rPr sz="1200" i="1" dirty="0">
                <a:solidFill>
                  <a:srgbClr val="03426E"/>
                </a:solidFill>
                <a:latin typeface="Arial"/>
                <a:cs typeface="Arial"/>
              </a:rPr>
              <a:t>un</a:t>
            </a:r>
            <a:r>
              <a:rPr sz="1200" i="1" spc="204" dirty="0">
                <a:solidFill>
                  <a:srgbClr val="03426E"/>
                </a:solidFill>
                <a:latin typeface="Arial"/>
                <a:cs typeface="Arial"/>
              </a:rPr>
              <a:t> </a:t>
            </a:r>
            <a:r>
              <a:rPr sz="1200" i="1" dirty="0">
                <a:solidFill>
                  <a:srgbClr val="03426E"/>
                </a:solidFill>
                <a:latin typeface="Arial"/>
                <a:cs typeface="Arial"/>
              </a:rPr>
              <a:t>cycle</a:t>
            </a:r>
            <a:r>
              <a:rPr sz="1200" i="1" spc="215" dirty="0">
                <a:solidFill>
                  <a:srgbClr val="03426E"/>
                </a:solidFill>
                <a:latin typeface="Arial"/>
                <a:cs typeface="Arial"/>
              </a:rPr>
              <a:t> </a:t>
            </a:r>
            <a:r>
              <a:rPr sz="1200" i="1" dirty="0">
                <a:solidFill>
                  <a:srgbClr val="03426E"/>
                </a:solidFill>
                <a:latin typeface="Arial"/>
                <a:cs typeface="Arial"/>
              </a:rPr>
              <a:t>court</a:t>
            </a:r>
            <a:r>
              <a:rPr sz="1200" i="1" spc="215" dirty="0">
                <a:solidFill>
                  <a:srgbClr val="03426E"/>
                </a:solidFill>
                <a:latin typeface="Arial"/>
                <a:cs typeface="Arial"/>
              </a:rPr>
              <a:t> </a:t>
            </a:r>
            <a:r>
              <a:rPr sz="1200" i="1" dirty="0">
                <a:solidFill>
                  <a:srgbClr val="03426E"/>
                </a:solidFill>
                <a:latin typeface="Arial"/>
                <a:cs typeface="Arial"/>
              </a:rPr>
              <a:t>(ex.</a:t>
            </a:r>
            <a:r>
              <a:rPr sz="1200" i="1" spc="215" dirty="0">
                <a:solidFill>
                  <a:srgbClr val="03426E"/>
                </a:solidFill>
                <a:latin typeface="Arial"/>
                <a:cs typeface="Arial"/>
              </a:rPr>
              <a:t> </a:t>
            </a:r>
            <a:r>
              <a:rPr sz="1200" i="1" spc="-50" dirty="0">
                <a:solidFill>
                  <a:srgbClr val="03426E"/>
                </a:solidFill>
                <a:latin typeface="Arial"/>
                <a:cs typeface="Arial"/>
              </a:rPr>
              <a:t>2 </a:t>
            </a:r>
            <a:r>
              <a:rPr sz="1200" i="1" dirty="0">
                <a:solidFill>
                  <a:srgbClr val="03426E"/>
                </a:solidFill>
                <a:latin typeface="Arial"/>
                <a:cs typeface="Arial"/>
              </a:rPr>
              <a:t>semaines)</a:t>
            </a:r>
            <a:r>
              <a:rPr sz="1200" i="1" spc="-10" dirty="0">
                <a:solidFill>
                  <a:srgbClr val="03426E"/>
                </a:solidFill>
                <a:latin typeface="Arial"/>
                <a:cs typeface="Arial"/>
              </a:rPr>
              <a:t> </a:t>
            </a:r>
            <a:r>
              <a:rPr sz="1200" i="1" dirty="0">
                <a:solidFill>
                  <a:srgbClr val="03426E"/>
                </a:solidFill>
                <a:latin typeface="Arial"/>
                <a:cs typeface="Arial"/>
              </a:rPr>
              <a:t>durant</a:t>
            </a:r>
            <a:r>
              <a:rPr sz="1200" i="1" spc="-10" dirty="0">
                <a:solidFill>
                  <a:srgbClr val="03426E"/>
                </a:solidFill>
                <a:latin typeface="Arial"/>
                <a:cs typeface="Arial"/>
              </a:rPr>
              <a:t> </a:t>
            </a:r>
            <a:r>
              <a:rPr sz="1200" i="1" dirty="0">
                <a:solidFill>
                  <a:srgbClr val="03426E"/>
                </a:solidFill>
                <a:latin typeface="Arial"/>
                <a:cs typeface="Arial"/>
              </a:rPr>
              <a:t>lequel</a:t>
            </a:r>
            <a:r>
              <a:rPr sz="1200" i="1" spc="-15" dirty="0">
                <a:solidFill>
                  <a:srgbClr val="03426E"/>
                </a:solidFill>
                <a:latin typeface="Arial"/>
                <a:cs typeface="Arial"/>
              </a:rPr>
              <a:t> </a:t>
            </a:r>
            <a:r>
              <a:rPr sz="1200" i="1" dirty="0">
                <a:solidFill>
                  <a:srgbClr val="03426E"/>
                </a:solidFill>
                <a:latin typeface="Arial"/>
                <a:cs typeface="Arial"/>
              </a:rPr>
              <a:t>l’équipe</a:t>
            </a:r>
            <a:r>
              <a:rPr sz="1200" i="1" spc="-15" dirty="0">
                <a:solidFill>
                  <a:srgbClr val="03426E"/>
                </a:solidFill>
                <a:latin typeface="Arial"/>
                <a:cs typeface="Arial"/>
              </a:rPr>
              <a:t> </a:t>
            </a:r>
            <a:r>
              <a:rPr sz="1200" i="1" dirty="0">
                <a:solidFill>
                  <a:srgbClr val="03426E"/>
                </a:solidFill>
                <a:latin typeface="Arial"/>
                <a:cs typeface="Arial"/>
              </a:rPr>
              <a:t>projet</a:t>
            </a:r>
            <a:r>
              <a:rPr sz="1200" i="1" spc="-5" dirty="0">
                <a:solidFill>
                  <a:srgbClr val="03426E"/>
                </a:solidFill>
                <a:latin typeface="Arial"/>
                <a:cs typeface="Arial"/>
              </a:rPr>
              <a:t> </a:t>
            </a:r>
            <a:r>
              <a:rPr sz="1200" i="1" dirty="0">
                <a:solidFill>
                  <a:srgbClr val="03426E"/>
                </a:solidFill>
                <a:latin typeface="Arial"/>
                <a:cs typeface="Arial"/>
              </a:rPr>
              <a:t>se</a:t>
            </a:r>
            <a:r>
              <a:rPr sz="1200" i="1" spc="-15" dirty="0">
                <a:solidFill>
                  <a:srgbClr val="03426E"/>
                </a:solidFill>
                <a:latin typeface="Arial"/>
                <a:cs typeface="Arial"/>
              </a:rPr>
              <a:t> </a:t>
            </a:r>
            <a:r>
              <a:rPr sz="1200" i="1" dirty="0">
                <a:solidFill>
                  <a:srgbClr val="03426E"/>
                </a:solidFill>
                <a:latin typeface="Arial"/>
                <a:cs typeface="Arial"/>
              </a:rPr>
              <a:t>fixe</a:t>
            </a:r>
            <a:r>
              <a:rPr sz="1200" i="1" spc="-15" dirty="0">
                <a:solidFill>
                  <a:srgbClr val="03426E"/>
                </a:solidFill>
                <a:latin typeface="Arial"/>
                <a:cs typeface="Arial"/>
              </a:rPr>
              <a:t> </a:t>
            </a:r>
            <a:r>
              <a:rPr sz="1200" i="1" dirty="0">
                <a:solidFill>
                  <a:srgbClr val="03426E"/>
                </a:solidFill>
                <a:latin typeface="Arial"/>
                <a:cs typeface="Arial"/>
              </a:rPr>
              <a:t>un</a:t>
            </a:r>
            <a:r>
              <a:rPr sz="1200" i="1" spc="-15" dirty="0">
                <a:solidFill>
                  <a:srgbClr val="03426E"/>
                </a:solidFill>
                <a:latin typeface="Arial"/>
                <a:cs typeface="Arial"/>
              </a:rPr>
              <a:t> </a:t>
            </a:r>
            <a:r>
              <a:rPr lang="fr-FR" sz="1200" i="1" spc="-10" dirty="0">
                <a:solidFill>
                  <a:srgbClr val="03426E"/>
                </a:solidFill>
                <a:latin typeface="Arial"/>
                <a:cs typeface="Arial"/>
              </a:rPr>
              <a:t>objectif</a:t>
            </a:r>
            <a:r>
              <a:rPr sz="1200" i="1" spc="-10" dirty="0">
                <a:solidFill>
                  <a:srgbClr val="03426E"/>
                </a:solidFill>
                <a:latin typeface="Arial"/>
                <a:cs typeface="Arial"/>
              </a:rPr>
              <a:t> </a:t>
            </a:r>
            <a:r>
              <a:rPr sz="1200" i="1" dirty="0">
                <a:solidFill>
                  <a:srgbClr val="03426E"/>
                </a:solidFill>
                <a:latin typeface="Arial"/>
                <a:cs typeface="Arial"/>
              </a:rPr>
              <a:t>et</a:t>
            </a:r>
            <a:r>
              <a:rPr sz="1200" i="1" spc="-10" dirty="0">
                <a:solidFill>
                  <a:srgbClr val="03426E"/>
                </a:solidFill>
                <a:latin typeface="Arial"/>
                <a:cs typeface="Arial"/>
              </a:rPr>
              <a:t> </a:t>
            </a:r>
            <a:r>
              <a:rPr sz="1200" i="1" dirty="0">
                <a:solidFill>
                  <a:srgbClr val="03426E"/>
                </a:solidFill>
                <a:latin typeface="Arial"/>
                <a:cs typeface="Arial"/>
              </a:rPr>
              <a:t>travaille</a:t>
            </a:r>
            <a:r>
              <a:rPr sz="1200" i="1" spc="-20" dirty="0">
                <a:solidFill>
                  <a:srgbClr val="03426E"/>
                </a:solidFill>
                <a:latin typeface="Arial"/>
                <a:cs typeface="Arial"/>
              </a:rPr>
              <a:t> </a:t>
            </a:r>
            <a:r>
              <a:rPr sz="1200" i="1" dirty="0">
                <a:solidFill>
                  <a:srgbClr val="03426E"/>
                </a:solidFill>
                <a:latin typeface="Arial"/>
                <a:cs typeface="Arial"/>
              </a:rPr>
              <a:t>pour</a:t>
            </a:r>
            <a:r>
              <a:rPr sz="1200" i="1" spc="-20" dirty="0">
                <a:solidFill>
                  <a:srgbClr val="03426E"/>
                </a:solidFill>
                <a:latin typeface="Arial"/>
                <a:cs typeface="Arial"/>
              </a:rPr>
              <a:t> </a:t>
            </a:r>
            <a:r>
              <a:rPr sz="1200" i="1" spc="-10" dirty="0">
                <a:solidFill>
                  <a:srgbClr val="03426E"/>
                </a:solidFill>
                <a:latin typeface="Arial"/>
                <a:cs typeface="Arial"/>
              </a:rPr>
              <a:t>l’atteindre.</a:t>
            </a:r>
            <a:endParaRPr sz="1200" dirty="0">
              <a:latin typeface="Arial"/>
              <a:cs typeface="Arial"/>
            </a:endParaRPr>
          </a:p>
          <a:p>
            <a:pPr marL="90805" algn="just">
              <a:lnSpc>
                <a:spcPct val="100000"/>
              </a:lnSpc>
              <a:spcBef>
                <a:spcPts val="600"/>
              </a:spcBef>
            </a:pPr>
            <a:r>
              <a:rPr sz="1200" i="1" dirty="0">
                <a:solidFill>
                  <a:srgbClr val="03426E"/>
                </a:solidFill>
                <a:latin typeface="Arial"/>
                <a:cs typeface="Arial"/>
              </a:rPr>
              <a:t>Au</a:t>
            </a:r>
            <a:r>
              <a:rPr sz="1200" i="1" spc="125" dirty="0">
                <a:solidFill>
                  <a:srgbClr val="03426E"/>
                </a:solidFill>
                <a:latin typeface="Arial"/>
                <a:cs typeface="Arial"/>
              </a:rPr>
              <a:t>  </a:t>
            </a:r>
            <a:r>
              <a:rPr sz="1200" i="1" dirty="0">
                <a:solidFill>
                  <a:srgbClr val="03426E"/>
                </a:solidFill>
                <a:latin typeface="Arial"/>
                <a:cs typeface="Arial"/>
              </a:rPr>
              <a:t>début</a:t>
            </a:r>
            <a:r>
              <a:rPr sz="1200" i="1" spc="135" dirty="0">
                <a:solidFill>
                  <a:srgbClr val="03426E"/>
                </a:solidFill>
                <a:latin typeface="Arial"/>
                <a:cs typeface="Arial"/>
              </a:rPr>
              <a:t>  </a:t>
            </a:r>
            <a:r>
              <a:rPr sz="1200" i="1" dirty="0">
                <a:solidFill>
                  <a:srgbClr val="03426E"/>
                </a:solidFill>
                <a:latin typeface="Arial"/>
                <a:cs typeface="Arial"/>
              </a:rPr>
              <a:t>de</a:t>
            </a:r>
            <a:r>
              <a:rPr sz="1200" i="1" spc="125" dirty="0">
                <a:solidFill>
                  <a:srgbClr val="03426E"/>
                </a:solidFill>
                <a:latin typeface="Arial"/>
                <a:cs typeface="Arial"/>
              </a:rPr>
              <a:t>  </a:t>
            </a:r>
            <a:r>
              <a:rPr sz="1200" i="1" dirty="0">
                <a:solidFill>
                  <a:srgbClr val="03426E"/>
                </a:solidFill>
                <a:latin typeface="Arial"/>
                <a:cs typeface="Arial"/>
              </a:rPr>
              <a:t>chaque</a:t>
            </a:r>
            <a:r>
              <a:rPr sz="1200" i="1" spc="130" dirty="0">
                <a:solidFill>
                  <a:srgbClr val="03426E"/>
                </a:solidFill>
                <a:latin typeface="Arial"/>
                <a:cs typeface="Arial"/>
              </a:rPr>
              <a:t>  </a:t>
            </a:r>
            <a:r>
              <a:rPr sz="1200" b="1" i="1" dirty="0">
                <a:solidFill>
                  <a:srgbClr val="03426E"/>
                </a:solidFill>
                <a:latin typeface="Arial"/>
                <a:cs typeface="Arial"/>
              </a:rPr>
              <a:t>sprint</a:t>
            </a:r>
            <a:r>
              <a:rPr sz="1200" b="1" i="1" spc="130" dirty="0">
                <a:solidFill>
                  <a:srgbClr val="03426E"/>
                </a:solidFill>
                <a:latin typeface="Arial"/>
                <a:cs typeface="Arial"/>
              </a:rPr>
              <a:t>  </a:t>
            </a:r>
            <a:r>
              <a:rPr lang="fr-FR" sz="1200" b="1" i="1" spc="130" dirty="0">
                <a:solidFill>
                  <a:srgbClr val="03426E"/>
                </a:solidFill>
                <a:latin typeface="Arial"/>
                <a:cs typeface="Arial"/>
              </a:rPr>
              <a:t>il aura un cadrage d</a:t>
            </a:r>
            <a:r>
              <a:rPr lang="fr-FR" sz="1200" b="1" i="1" dirty="0">
                <a:solidFill>
                  <a:srgbClr val="03426E"/>
                </a:solidFill>
                <a:latin typeface="Arial"/>
                <a:cs typeface="Arial"/>
              </a:rPr>
              <a:t>es besoins</a:t>
            </a:r>
            <a:r>
              <a:rPr sz="1200" i="1" dirty="0">
                <a:solidFill>
                  <a:srgbClr val="03426E"/>
                </a:solidFill>
                <a:latin typeface="Arial"/>
                <a:cs typeface="Arial"/>
              </a:rPr>
              <a:t>.</a:t>
            </a:r>
            <a:r>
              <a:rPr sz="1200" i="1" spc="-60" dirty="0">
                <a:solidFill>
                  <a:srgbClr val="03426E"/>
                </a:solidFill>
                <a:latin typeface="Arial"/>
                <a:cs typeface="Arial"/>
              </a:rPr>
              <a:t> </a:t>
            </a:r>
            <a:r>
              <a:rPr sz="1200" i="1" dirty="0">
                <a:solidFill>
                  <a:srgbClr val="03426E"/>
                </a:solidFill>
                <a:latin typeface="Arial"/>
                <a:cs typeface="Arial"/>
              </a:rPr>
              <a:t>A</a:t>
            </a:r>
            <a:r>
              <a:rPr sz="1200" i="1" spc="-65" dirty="0">
                <a:solidFill>
                  <a:srgbClr val="03426E"/>
                </a:solidFill>
                <a:latin typeface="Arial"/>
                <a:cs typeface="Arial"/>
              </a:rPr>
              <a:t> </a:t>
            </a:r>
            <a:r>
              <a:rPr sz="1200" i="1" dirty="0">
                <a:solidFill>
                  <a:srgbClr val="03426E"/>
                </a:solidFill>
                <a:latin typeface="Arial"/>
                <a:cs typeface="Arial"/>
              </a:rPr>
              <a:t>sa</a:t>
            </a:r>
            <a:r>
              <a:rPr sz="1200" i="1" spc="-30" dirty="0">
                <a:solidFill>
                  <a:srgbClr val="03426E"/>
                </a:solidFill>
                <a:latin typeface="Arial"/>
                <a:cs typeface="Arial"/>
              </a:rPr>
              <a:t> </a:t>
            </a:r>
            <a:r>
              <a:rPr sz="1200" i="1" dirty="0">
                <a:solidFill>
                  <a:srgbClr val="03426E"/>
                </a:solidFill>
                <a:latin typeface="Arial"/>
                <a:cs typeface="Arial"/>
              </a:rPr>
              <a:t>fin</a:t>
            </a:r>
            <a:r>
              <a:rPr sz="1200" i="1" spc="-20" dirty="0">
                <a:solidFill>
                  <a:srgbClr val="03426E"/>
                </a:solidFill>
                <a:latin typeface="Arial"/>
                <a:cs typeface="Arial"/>
              </a:rPr>
              <a:t> </a:t>
            </a:r>
            <a:r>
              <a:rPr sz="1200" i="1" dirty="0">
                <a:solidFill>
                  <a:srgbClr val="03426E"/>
                </a:solidFill>
                <a:latin typeface="Arial"/>
                <a:cs typeface="Arial"/>
              </a:rPr>
              <a:t>l’équipes</a:t>
            </a:r>
            <a:r>
              <a:rPr sz="1200" i="1" spc="-20" dirty="0">
                <a:solidFill>
                  <a:srgbClr val="03426E"/>
                </a:solidFill>
                <a:latin typeface="Arial"/>
                <a:cs typeface="Arial"/>
              </a:rPr>
              <a:t> </a:t>
            </a:r>
            <a:r>
              <a:rPr sz="1200" i="1" dirty="0">
                <a:solidFill>
                  <a:srgbClr val="03426E"/>
                </a:solidFill>
                <a:latin typeface="Arial"/>
                <a:cs typeface="Arial"/>
              </a:rPr>
              <a:t>présente</a:t>
            </a:r>
            <a:r>
              <a:rPr sz="1200" i="1" spc="-30" dirty="0">
                <a:solidFill>
                  <a:srgbClr val="03426E"/>
                </a:solidFill>
                <a:latin typeface="Arial"/>
                <a:cs typeface="Arial"/>
              </a:rPr>
              <a:t> </a:t>
            </a:r>
            <a:r>
              <a:rPr sz="1200" i="1" dirty="0">
                <a:solidFill>
                  <a:srgbClr val="03426E"/>
                </a:solidFill>
                <a:latin typeface="Arial"/>
                <a:cs typeface="Arial"/>
              </a:rPr>
              <a:t>ses</a:t>
            </a:r>
            <a:r>
              <a:rPr sz="1200" i="1" spc="-20" dirty="0">
                <a:solidFill>
                  <a:srgbClr val="03426E"/>
                </a:solidFill>
                <a:latin typeface="Arial"/>
                <a:cs typeface="Arial"/>
              </a:rPr>
              <a:t> </a:t>
            </a:r>
            <a:r>
              <a:rPr sz="1200" b="1" i="1" spc="-10" dirty="0">
                <a:solidFill>
                  <a:srgbClr val="03426E"/>
                </a:solidFill>
                <a:latin typeface="Arial"/>
                <a:cs typeface="Arial"/>
              </a:rPr>
              <a:t>réalisations</a:t>
            </a:r>
            <a:r>
              <a:rPr sz="1200" i="1" spc="-10" dirty="0">
                <a:solidFill>
                  <a:srgbClr val="03426E"/>
                </a:solidFill>
                <a:latin typeface="Arial"/>
                <a:cs typeface="Arial"/>
              </a:rPr>
              <a:t>.</a:t>
            </a:r>
            <a:endParaRPr sz="1200" dirty="0">
              <a:latin typeface="Arial"/>
              <a:cs typeface="Arial"/>
            </a:endParaRPr>
          </a:p>
          <a:p>
            <a:pPr marL="90805" marR="83820" algn="just">
              <a:lnSpc>
                <a:spcPct val="100000"/>
              </a:lnSpc>
              <a:spcBef>
                <a:spcPts val="600"/>
              </a:spcBef>
            </a:pPr>
            <a:r>
              <a:rPr sz="1200" i="1" dirty="0">
                <a:solidFill>
                  <a:srgbClr val="03426E"/>
                </a:solidFill>
                <a:latin typeface="Arial"/>
                <a:cs typeface="Arial"/>
              </a:rPr>
              <a:t>On</a:t>
            </a:r>
            <a:r>
              <a:rPr sz="1200" i="1" spc="350" dirty="0">
                <a:solidFill>
                  <a:srgbClr val="03426E"/>
                </a:solidFill>
                <a:latin typeface="Arial"/>
                <a:cs typeface="Arial"/>
              </a:rPr>
              <a:t> </a:t>
            </a:r>
            <a:r>
              <a:rPr sz="1200" i="1" dirty="0">
                <a:solidFill>
                  <a:srgbClr val="03426E"/>
                </a:solidFill>
                <a:latin typeface="Arial"/>
                <a:cs typeface="Arial"/>
              </a:rPr>
              <a:t>tolère</a:t>
            </a:r>
            <a:r>
              <a:rPr sz="1200" i="1" spc="350" dirty="0">
                <a:solidFill>
                  <a:srgbClr val="03426E"/>
                </a:solidFill>
                <a:latin typeface="Arial"/>
                <a:cs typeface="Arial"/>
              </a:rPr>
              <a:t> </a:t>
            </a:r>
            <a:r>
              <a:rPr sz="1200" i="1" dirty="0">
                <a:solidFill>
                  <a:srgbClr val="03426E"/>
                </a:solidFill>
                <a:latin typeface="Arial"/>
                <a:cs typeface="Arial"/>
              </a:rPr>
              <a:t>le</a:t>
            </a:r>
            <a:r>
              <a:rPr sz="1200" i="1" spc="350" dirty="0">
                <a:solidFill>
                  <a:srgbClr val="03426E"/>
                </a:solidFill>
                <a:latin typeface="Arial"/>
                <a:cs typeface="Arial"/>
              </a:rPr>
              <a:t> </a:t>
            </a:r>
            <a:r>
              <a:rPr sz="1200" b="1" i="1" dirty="0">
                <a:solidFill>
                  <a:srgbClr val="03426E"/>
                </a:solidFill>
                <a:latin typeface="Arial"/>
                <a:cs typeface="Arial"/>
              </a:rPr>
              <a:t>changement</a:t>
            </a:r>
            <a:r>
              <a:rPr sz="1200" b="1" i="1" spc="350" dirty="0">
                <a:solidFill>
                  <a:srgbClr val="03426E"/>
                </a:solidFill>
                <a:latin typeface="Arial"/>
                <a:cs typeface="Arial"/>
              </a:rPr>
              <a:t> </a:t>
            </a:r>
            <a:r>
              <a:rPr sz="1200" i="1" dirty="0">
                <a:solidFill>
                  <a:srgbClr val="03426E"/>
                </a:solidFill>
                <a:latin typeface="Arial"/>
                <a:cs typeface="Arial"/>
              </a:rPr>
              <a:t>entre</a:t>
            </a:r>
            <a:r>
              <a:rPr sz="1200" i="1" spc="350" dirty="0">
                <a:solidFill>
                  <a:srgbClr val="03426E"/>
                </a:solidFill>
                <a:latin typeface="Arial"/>
                <a:cs typeface="Arial"/>
              </a:rPr>
              <a:t> </a:t>
            </a:r>
            <a:r>
              <a:rPr sz="1200" i="1" dirty="0">
                <a:solidFill>
                  <a:srgbClr val="03426E"/>
                </a:solidFill>
                <a:latin typeface="Arial"/>
                <a:cs typeface="Arial"/>
              </a:rPr>
              <a:t>les</a:t>
            </a:r>
            <a:r>
              <a:rPr sz="1200" i="1" spc="350" dirty="0">
                <a:solidFill>
                  <a:srgbClr val="03426E"/>
                </a:solidFill>
                <a:latin typeface="Arial"/>
                <a:cs typeface="Arial"/>
              </a:rPr>
              <a:t> </a:t>
            </a:r>
            <a:r>
              <a:rPr sz="1200" i="1" dirty="0">
                <a:solidFill>
                  <a:srgbClr val="03426E"/>
                </a:solidFill>
                <a:latin typeface="Arial"/>
                <a:cs typeface="Arial"/>
              </a:rPr>
              <a:t>différents</a:t>
            </a:r>
            <a:r>
              <a:rPr sz="1200" i="1" spc="355" dirty="0">
                <a:solidFill>
                  <a:srgbClr val="03426E"/>
                </a:solidFill>
                <a:latin typeface="Arial"/>
                <a:cs typeface="Arial"/>
              </a:rPr>
              <a:t> </a:t>
            </a:r>
            <a:r>
              <a:rPr sz="1200" i="1" spc="-10" dirty="0">
                <a:solidFill>
                  <a:srgbClr val="03426E"/>
                </a:solidFill>
                <a:latin typeface="Arial"/>
                <a:cs typeface="Arial"/>
              </a:rPr>
              <a:t>sprints </a:t>
            </a:r>
            <a:r>
              <a:rPr sz="1200" i="1" dirty="0">
                <a:solidFill>
                  <a:srgbClr val="03426E"/>
                </a:solidFill>
                <a:latin typeface="Arial"/>
                <a:cs typeface="Arial"/>
              </a:rPr>
              <a:t>pour</a:t>
            </a:r>
            <a:r>
              <a:rPr sz="1200" i="1" spc="290" dirty="0">
                <a:solidFill>
                  <a:srgbClr val="03426E"/>
                </a:solidFill>
                <a:latin typeface="Arial"/>
                <a:cs typeface="Arial"/>
              </a:rPr>
              <a:t> </a:t>
            </a:r>
            <a:r>
              <a:rPr lang="fr-FR" sz="1200" i="1" dirty="0">
                <a:solidFill>
                  <a:srgbClr val="03426E"/>
                </a:solidFill>
                <a:latin typeface="Arial"/>
                <a:cs typeface="Arial"/>
              </a:rPr>
              <a:t>permettre</a:t>
            </a:r>
            <a:r>
              <a:rPr sz="1200" i="1" spc="295" dirty="0">
                <a:solidFill>
                  <a:srgbClr val="03426E"/>
                </a:solidFill>
                <a:latin typeface="Arial"/>
                <a:cs typeface="Arial"/>
              </a:rPr>
              <a:t> </a:t>
            </a:r>
            <a:r>
              <a:rPr lang="fr-FR" sz="1200" b="1" i="1" spc="295" dirty="0">
                <a:solidFill>
                  <a:srgbClr val="03426E"/>
                </a:solidFill>
                <a:latin typeface="Arial"/>
                <a:cs typeface="Arial"/>
              </a:rPr>
              <a:t>l</a:t>
            </a:r>
            <a:r>
              <a:rPr lang="fr-FR" sz="1200" b="1" i="1" dirty="0">
                <a:solidFill>
                  <a:srgbClr val="03426E"/>
                </a:solidFill>
                <a:latin typeface="Arial"/>
                <a:cs typeface="Arial"/>
              </a:rPr>
              <a:t>’amélioration</a:t>
            </a:r>
            <a:r>
              <a:rPr sz="1200" b="1" i="1" spc="290" dirty="0">
                <a:solidFill>
                  <a:srgbClr val="03426E"/>
                </a:solidFill>
                <a:latin typeface="Arial"/>
                <a:cs typeface="Arial"/>
              </a:rPr>
              <a:t> </a:t>
            </a:r>
            <a:r>
              <a:rPr lang="fr-FR" sz="1200" b="1" i="1" spc="290" dirty="0">
                <a:solidFill>
                  <a:srgbClr val="03426E"/>
                </a:solidFill>
                <a:latin typeface="Arial"/>
                <a:cs typeface="Arial"/>
              </a:rPr>
              <a:t>du</a:t>
            </a:r>
            <a:r>
              <a:rPr sz="1200" i="1" spc="285" dirty="0">
                <a:solidFill>
                  <a:srgbClr val="03426E"/>
                </a:solidFill>
                <a:latin typeface="Arial"/>
                <a:cs typeface="Arial"/>
              </a:rPr>
              <a:t> </a:t>
            </a:r>
            <a:r>
              <a:rPr sz="1200" i="1" dirty="0">
                <a:solidFill>
                  <a:srgbClr val="03426E"/>
                </a:solidFill>
                <a:latin typeface="Arial"/>
                <a:cs typeface="Arial"/>
              </a:rPr>
              <a:t>produit</a:t>
            </a:r>
            <a:r>
              <a:rPr sz="1200" i="1" spc="295" dirty="0">
                <a:solidFill>
                  <a:srgbClr val="03426E"/>
                </a:solidFill>
                <a:latin typeface="Arial"/>
                <a:cs typeface="Arial"/>
              </a:rPr>
              <a:t> </a:t>
            </a:r>
            <a:r>
              <a:rPr sz="1200" i="1" dirty="0">
                <a:solidFill>
                  <a:srgbClr val="03426E"/>
                </a:solidFill>
                <a:latin typeface="Arial"/>
                <a:cs typeface="Arial"/>
              </a:rPr>
              <a:t>et</a:t>
            </a:r>
            <a:r>
              <a:rPr sz="1200" i="1" spc="295" dirty="0">
                <a:solidFill>
                  <a:srgbClr val="03426E"/>
                </a:solidFill>
                <a:latin typeface="Arial"/>
                <a:cs typeface="Arial"/>
              </a:rPr>
              <a:t> </a:t>
            </a:r>
            <a:r>
              <a:rPr sz="1200" i="1" spc="-25" dirty="0">
                <a:solidFill>
                  <a:srgbClr val="03426E"/>
                </a:solidFill>
                <a:latin typeface="Arial"/>
                <a:cs typeface="Arial"/>
              </a:rPr>
              <a:t>de </a:t>
            </a:r>
            <a:r>
              <a:rPr lang="fr-FR" sz="1200" b="1" i="1" dirty="0">
                <a:solidFill>
                  <a:srgbClr val="03426E"/>
                </a:solidFill>
                <a:latin typeface="Arial"/>
                <a:cs typeface="Arial"/>
              </a:rPr>
              <a:t>l’adapter</a:t>
            </a:r>
            <a:r>
              <a:rPr sz="1200" b="1" i="1" spc="-20" dirty="0">
                <a:solidFill>
                  <a:srgbClr val="03426E"/>
                </a:solidFill>
                <a:latin typeface="Arial"/>
                <a:cs typeface="Arial"/>
              </a:rPr>
              <a:t> </a:t>
            </a:r>
            <a:r>
              <a:rPr lang="fr-FR" sz="1200" b="1" i="1" spc="-20" dirty="0">
                <a:solidFill>
                  <a:srgbClr val="03426E"/>
                </a:solidFill>
                <a:latin typeface="Arial"/>
                <a:cs typeface="Arial"/>
              </a:rPr>
              <a:t>au</a:t>
            </a:r>
            <a:r>
              <a:rPr sz="1200" i="1" spc="-20" dirty="0">
                <a:solidFill>
                  <a:srgbClr val="03426E"/>
                </a:solidFill>
                <a:latin typeface="Arial"/>
                <a:cs typeface="Arial"/>
              </a:rPr>
              <a:t> </a:t>
            </a:r>
            <a:r>
              <a:rPr sz="1200" i="1" spc="-10" dirty="0">
                <a:solidFill>
                  <a:srgbClr val="03426E"/>
                </a:solidFill>
                <a:latin typeface="Arial"/>
                <a:cs typeface="Arial"/>
              </a:rPr>
              <a:t>besoin.</a:t>
            </a:r>
            <a:endParaRPr sz="12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499" y="221995"/>
            <a:ext cx="6257290" cy="329565"/>
          </a:xfrm>
          <a:prstGeom prst="rect">
            <a:avLst/>
          </a:prstGeom>
        </p:spPr>
        <p:txBody>
          <a:bodyPr vert="horz" wrap="square" lIns="0" tIns="11430" rIns="0" bIns="0" rtlCol="0">
            <a:spAutoFit/>
          </a:bodyPr>
          <a:lstStyle/>
          <a:p>
            <a:pPr marL="12700">
              <a:lnSpc>
                <a:spcPct val="100000"/>
              </a:lnSpc>
              <a:spcBef>
                <a:spcPts val="90"/>
              </a:spcBef>
            </a:pPr>
            <a:r>
              <a:rPr lang="fr-FR" dirty="0"/>
              <a:t>Périmètre</a:t>
            </a:r>
            <a:r>
              <a:rPr lang="fr-FR" spc="-75" dirty="0"/>
              <a:t> </a:t>
            </a:r>
            <a:r>
              <a:rPr lang="fr-FR" dirty="0"/>
              <a:t>fonctionnel</a:t>
            </a:r>
            <a:endParaRPr lang="fr-FR" spc="-10" dirty="0"/>
          </a:p>
        </p:txBody>
      </p:sp>
      <p:sp>
        <p:nvSpPr>
          <p:cNvPr id="3" name="object 3"/>
          <p:cNvSpPr txBox="1"/>
          <p:nvPr/>
        </p:nvSpPr>
        <p:spPr>
          <a:xfrm>
            <a:off x="535940" y="840739"/>
            <a:ext cx="8150996" cy="475130"/>
          </a:xfrm>
          <a:prstGeom prst="rect">
            <a:avLst/>
          </a:prstGeom>
        </p:spPr>
        <p:txBody>
          <a:bodyPr vert="horz" wrap="square" lIns="0" tIns="13335" rIns="0" bIns="0" rtlCol="0">
            <a:spAutoFit/>
          </a:bodyPr>
          <a:lstStyle/>
          <a:p>
            <a:pPr marL="355600" marR="5080" indent="-342900">
              <a:lnSpc>
                <a:spcPct val="100000"/>
              </a:lnSpc>
              <a:spcBef>
                <a:spcPts val="105"/>
              </a:spcBef>
              <a:buClr>
                <a:srgbClr val="03426E"/>
              </a:buClr>
              <a:buSzPct val="78125"/>
              <a:buFont typeface="Wingdings 3"/>
              <a:buChar char="►"/>
              <a:tabLst>
                <a:tab pos="355600" algn="l"/>
              </a:tabLst>
            </a:pPr>
            <a:r>
              <a:rPr sz="1400" dirty="0">
                <a:solidFill>
                  <a:srgbClr val="4F4F4E"/>
                </a:solidFill>
                <a:latin typeface="Century" panose="02040604050505020304" pitchFamily="18" charset="0"/>
                <a:cs typeface="Century Gothic"/>
              </a:rPr>
              <a:t>Sur</a:t>
            </a:r>
            <a:r>
              <a:rPr sz="1400" spc="-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la</a:t>
            </a:r>
            <a:r>
              <a:rPr sz="1400" spc="-1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base</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de</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nos échanges et</a:t>
            </a:r>
            <a:r>
              <a:rPr sz="1400" spc="-1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du</a:t>
            </a:r>
            <a:r>
              <a:rPr sz="1400" spc="-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rPr>
              <a:t>travail </a:t>
            </a:r>
            <a:r>
              <a:rPr lang="en-US" sz="1400" dirty="0">
                <a:solidFill>
                  <a:srgbClr val="4F4F4E"/>
                </a:solidFill>
                <a:latin typeface="Century" panose="02040604050505020304" pitchFamily="18" charset="0"/>
              </a:rPr>
              <a:t>de </a:t>
            </a:r>
            <a:r>
              <a:rPr lang="fr-FR" sz="1400" dirty="0">
                <a:solidFill>
                  <a:srgbClr val="4F4F4E"/>
                </a:solidFill>
                <a:latin typeface="Century" panose="02040604050505020304" pitchFamily="18" charset="0"/>
              </a:rPr>
              <a:t>cadrage</a:t>
            </a:r>
            <a:r>
              <a:rPr lang="en-US" sz="1400" dirty="0">
                <a:solidFill>
                  <a:srgbClr val="4F4F4E"/>
                </a:solidFill>
                <a:latin typeface="Century" panose="02040604050505020304" pitchFamily="18" charset="0"/>
              </a:rPr>
              <a:t> </a:t>
            </a:r>
            <a:r>
              <a:rPr lang="fr-FR" sz="1400" dirty="0">
                <a:solidFill>
                  <a:srgbClr val="4F4F4E"/>
                </a:solidFill>
                <a:latin typeface="Century" panose="02040604050505020304" pitchFamily="18" charset="0"/>
              </a:rPr>
              <a:t>réalisé</a:t>
            </a:r>
            <a:r>
              <a:rPr sz="1400" dirty="0">
                <a:solidFill>
                  <a:srgbClr val="4F4F4E"/>
                </a:solidFill>
                <a:latin typeface="Century" panose="02040604050505020304" pitchFamily="18" charset="0"/>
              </a:rPr>
              <a:t> avec </a:t>
            </a:r>
            <a:r>
              <a:rPr lang="fr-FR" sz="1400" dirty="0">
                <a:solidFill>
                  <a:srgbClr val="4F4F4E"/>
                </a:solidFill>
                <a:latin typeface="Century" panose="02040604050505020304" pitchFamily="18" charset="0"/>
              </a:rPr>
              <a:t>l’équipe</a:t>
            </a:r>
            <a:r>
              <a:rPr sz="1400" dirty="0">
                <a:solidFill>
                  <a:srgbClr val="4F4F4E"/>
                </a:solidFill>
                <a:latin typeface="Century" panose="02040604050505020304" pitchFamily="18" charset="0"/>
              </a:rPr>
              <a:t>, nous </a:t>
            </a:r>
            <a:r>
              <a:rPr lang="fr-FR" sz="1400" dirty="0">
                <a:solidFill>
                  <a:srgbClr val="4F4F4E"/>
                </a:solidFill>
                <a:latin typeface="Century" panose="02040604050505020304" pitchFamily="18" charset="0"/>
              </a:rPr>
              <a:t>avons </a:t>
            </a:r>
            <a:r>
              <a:rPr lang="fr-FR" sz="1400" dirty="0">
                <a:solidFill>
                  <a:srgbClr val="4F4F4E"/>
                </a:solidFill>
                <a:latin typeface="Century" panose="02040604050505020304" pitchFamily="18" charset="0"/>
                <a:cs typeface="Century Gothic"/>
              </a:rPr>
              <a:t>cartographié</a:t>
            </a:r>
            <a:r>
              <a:rPr sz="1400" spc="-7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les</a:t>
            </a:r>
            <a:r>
              <a:rPr sz="1400" spc="-60" dirty="0">
                <a:solidFill>
                  <a:srgbClr val="4F4F4E"/>
                </a:solidFill>
                <a:latin typeface="Century" panose="02040604050505020304" pitchFamily="18" charset="0"/>
                <a:cs typeface="Century Gothic"/>
              </a:rPr>
              <a:t> </a:t>
            </a:r>
            <a:r>
              <a:rPr sz="1400" spc="-10" dirty="0">
                <a:solidFill>
                  <a:srgbClr val="4F4F4E"/>
                </a:solidFill>
                <a:latin typeface="Century" panose="02040604050505020304" pitchFamily="18" charset="0"/>
                <a:cs typeface="Century Gothic"/>
              </a:rPr>
              <a:t>macro-</a:t>
            </a:r>
            <a:r>
              <a:rPr sz="1400" dirty="0">
                <a:solidFill>
                  <a:srgbClr val="4F4F4E"/>
                </a:solidFill>
                <a:latin typeface="Century" panose="02040604050505020304" pitchFamily="18" charset="0"/>
                <a:cs typeface="Century Gothic"/>
              </a:rPr>
              <a:t>fonctionnalités</a:t>
            </a:r>
            <a:r>
              <a:rPr sz="1400" spc="-55" dirty="0">
                <a:solidFill>
                  <a:srgbClr val="4F4F4E"/>
                </a:solidFill>
                <a:latin typeface="Century" panose="02040604050505020304" pitchFamily="18" charset="0"/>
                <a:cs typeface="Century Gothic"/>
              </a:rPr>
              <a:t> </a:t>
            </a:r>
            <a:r>
              <a:rPr sz="1400" spc="-25" dirty="0">
                <a:solidFill>
                  <a:srgbClr val="4F4F4E"/>
                </a:solidFill>
                <a:latin typeface="Century" panose="02040604050505020304" pitchFamily="18" charset="0"/>
                <a:cs typeface="Century Gothic"/>
              </a:rPr>
              <a:t>par </a:t>
            </a:r>
            <a:r>
              <a:rPr sz="1400" dirty="0">
                <a:solidFill>
                  <a:srgbClr val="4F4F4E"/>
                </a:solidFill>
                <a:latin typeface="Century" panose="02040604050505020304" pitchFamily="18" charset="0"/>
                <a:cs typeface="Century Gothic"/>
              </a:rPr>
              <a:t>profil</a:t>
            </a:r>
            <a:r>
              <a:rPr sz="1400" spc="-45"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utilisateur</a:t>
            </a:r>
            <a:r>
              <a:rPr sz="1400" spc="-4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comme</a:t>
            </a:r>
            <a:r>
              <a:rPr sz="1400" spc="-50" dirty="0">
                <a:solidFill>
                  <a:srgbClr val="4F4F4E"/>
                </a:solidFill>
                <a:latin typeface="Century" panose="02040604050505020304" pitchFamily="18" charset="0"/>
                <a:cs typeface="Century Gothic"/>
              </a:rPr>
              <a:t> </a:t>
            </a:r>
            <a:r>
              <a:rPr sz="1400" dirty="0">
                <a:solidFill>
                  <a:srgbClr val="4F4F4E"/>
                </a:solidFill>
                <a:latin typeface="Century" panose="02040604050505020304" pitchFamily="18" charset="0"/>
                <a:cs typeface="Century Gothic"/>
              </a:rPr>
              <a:t>suit</a:t>
            </a:r>
            <a:r>
              <a:rPr sz="1400" spc="-50" dirty="0">
                <a:solidFill>
                  <a:srgbClr val="4F4F4E"/>
                </a:solidFill>
                <a:latin typeface="Century" panose="02040604050505020304" pitchFamily="18" charset="0"/>
                <a:cs typeface="Century Gothic"/>
              </a:rPr>
              <a:t> </a:t>
            </a:r>
            <a:r>
              <a:rPr sz="1600" spc="-50" dirty="0">
                <a:solidFill>
                  <a:srgbClr val="4F4F4E"/>
                </a:solidFill>
                <a:latin typeface="Century" panose="02040604050505020304" pitchFamily="18" charset="0"/>
                <a:cs typeface="Century Gothic"/>
              </a:rPr>
              <a:t>:</a:t>
            </a:r>
            <a:endParaRPr sz="1600" dirty="0">
              <a:latin typeface="Century" panose="02040604050505020304" pitchFamily="18" charset="0"/>
              <a:cs typeface="Century Gothic"/>
            </a:endParaRPr>
          </a:p>
        </p:txBody>
      </p:sp>
      <p:sp>
        <p:nvSpPr>
          <p:cNvPr id="4" name="object 4"/>
          <p:cNvSpPr txBox="1"/>
          <p:nvPr/>
        </p:nvSpPr>
        <p:spPr>
          <a:xfrm>
            <a:off x="640818" y="1660461"/>
            <a:ext cx="1280160" cy="1309333"/>
          </a:xfrm>
          <a:prstGeom prst="rect">
            <a:avLst/>
          </a:prstGeom>
          <a:solidFill>
            <a:srgbClr val="03426E"/>
          </a:solidFill>
        </p:spPr>
        <p:txBody>
          <a:bodyPr vert="horz" wrap="square" lIns="0" tIns="163830" rIns="0" bIns="0" rtlCol="0">
            <a:spAutoFit/>
          </a:bodyPr>
          <a:lstStyle/>
          <a:p>
            <a:pPr marL="356870" marR="349885" indent="38735">
              <a:spcBef>
                <a:spcPts val="1130"/>
              </a:spcBef>
            </a:pPr>
            <a:r>
              <a:rPr sz="1400" b="1" spc="-10" dirty="0">
                <a:solidFill>
                  <a:srgbClr val="FFFFFF"/>
                </a:solidFill>
                <a:latin typeface="Century Gothic Bold"/>
              </a:rPr>
              <a:t>Super Admin</a:t>
            </a:r>
            <a:endParaRPr lang="fr-FR" sz="1400" b="1" spc="-10" dirty="0">
              <a:solidFill>
                <a:srgbClr val="FFFFFF"/>
              </a:solidFill>
              <a:latin typeface="Century Gothic Bold"/>
            </a:endParaRPr>
          </a:p>
          <a:p>
            <a:pPr marL="356870" marR="349885" indent="38735">
              <a:spcBef>
                <a:spcPts val="1130"/>
              </a:spcBef>
            </a:pPr>
            <a:endParaRPr lang="fr-FR" sz="1400" b="1" spc="-10" dirty="0">
              <a:solidFill>
                <a:srgbClr val="FFFFFF"/>
              </a:solidFill>
              <a:latin typeface="Century Gothic Bold"/>
            </a:endParaRPr>
          </a:p>
          <a:p>
            <a:pPr marL="356870" marR="349885" indent="38735">
              <a:spcBef>
                <a:spcPts val="1130"/>
              </a:spcBef>
            </a:pPr>
            <a:endParaRPr sz="1400" b="1" spc="-10" dirty="0">
              <a:solidFill>
                <a:srgbClr val="FFFFFF"/>
              </a:solidFill>
              <a:latin typeface="Century Gothic Bold"/>
            </a:endParaRPr>
          </a:p>
        </p:txBody>
      </p:sp>
      <p:sp>
        <p:nvSpPr>
          <p:cNvPr id="5" name="object 5"/>
          <p:cNvSpPr/>
          <p:nvPr/>
        </p:nvSpPr>
        <p:spPr>
          <a:xfrm>
            <a:off x="2140662" y="1663410"/>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5"/>
                </a:lnTo>
                <a:lnTo>
                  <a:pt x="4671" y="324405"/>
                </a:lnTo>
                <a:lnTo>
                  <a:pt x="18069" y="367566"/>
                </a:lnTo>
                <a:lnTo>
                  <a:pt x="39269" y="406624"/>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4"/>
                </a:lnTo>
                <a:lnTo>
                  <a:pt x="1519877" y="367566"/>
                </a:lnTo>
                <a:lnTo>
                  <a:pt x="1533275" y="324405"/>
                </a:lnTo>
                <a:lnTo>
                  <a:pt x="1537947" y="278065"/>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6" name="object 6"/>
          <p:cNvSpPr txBox="1"/>
          <p:nvPr/>
        </p:nvSpPr>
        <p:spPr>
          <a:xfrm>
            <a:off x="1920978" y="1810003"/>
            <a:ext cx="1846668" cy="228268"/>
          </a:xfrm>
          <a:prstGeom prst="rect">
            <a:avLst/>
          </a:prstGeom>
        </p:spPr>
        <p:txBody>
          <a:bodyPr vert="horz" wrap="square" lIns="0" tIns="12700" rIns="0" bIns="0" rtlCol="0">
            <a:spAutoFit/>
          </a:bodyPr>
          <a:lstStyle/>
          <a:p>
            <a:pPr marL="356870">
              <a:spcBef>
                <a:spcPts val="1130"/>
              </a:spcBef>
            </a:pPr>
            <a:r>
              <a:rPr sz="1400" b="1" spc="-10" dirty="0">
                <a:solidFill>
                  <a:srgbClr val="FFFFFF"/>
                </a:solidFill>
                <a:latin typeface="Century Gothic Bold"/>
              </a:rPr>
              <a:t>Authentification</a:t>
            </a:r>
          </a:p>
        </p:txBody>
      </p:sp>
      <p:sp>
        <p:nvSpPr>
          <p:cNvPr id="7" name="object 7"/>
          <p:cNvSpPr/>
          <p:nvPr/>
        </p:nvSpPr>
        <p:spPr>
          <a:xfrm>
            <a:off x="3769573" y="1663410"/>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5"/>
                </a:lnTo>
                <a:lnTo>
                  <a:pt x="4671" y="324405"/>
                </a:lnTo>
                <a:lnTo>
                  <a:pt x="18069" y="367566"/>
                </a:lnTo>
                <a:lnTo>
                  <a:pt x="39269" y="406624"/>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4"/>
                </a:lnTo>
                <a:lnTo>
                  <a:pt x="1519877" y="367566"/>
                </a:lnTo>
                <a:lnTo>
                  <a:pt x="1533275" y="324405"/>
                </a:lnTo>
                <a:lnTo>
                  <a:pt x="1537947" y="278065"/>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8" name="object 8"/>
          <p:cNvSpPr txBox="1"/>
          <p:nvPr/>
        </p:nvSpPr>
        <p:spPr>
          <a:xfrm>
            <a:off x="3666641" y="1679538"/>
            <a:ext cx="1525723" cy="443711"/>
          </a:xfrm>
          <a:prstGeom prst="rect">
            <a:avLst/>
          </a:prstGeom>
        </p:spPr>
        <p:txBody>
          <a:bodyPr vert="horz" wrap="square" lIns="0" tIns="12700" rIns="0" bIns="0" rtlCol="0">
            <a:spAutoFit/>
          </a:bodyPr>
          <a:lstStyle/>
          <a:p>
            <a:pPr marL="356870" marR="5080" indent="-31750">
              <a:spcBef>
                <a:spcPts val="1130"/>
              </a:spcBef>
            </a:pPr>
            <a:r>
              <a:rPr sz="1400" b="1" spc="-10" dirty="0">
                <a:solidFill>
                  <a:srgbClr val="FFFFFF"/>
                </a:solidFill>
                <a:latin typeface="Century Gothic Bold"/>
              </a:rPr>
              <a:t>Gestion des référentiels</a:t>
            </a:r>
          </a:p>
        </p:txBody>
      </p:sp>
      <p:graphicFrame>
        <p:nvGraphicFramePr>
          <p:cNvPr id="9" name="object 9"/>
          <p:cNvGraphicFramePr>
            <a:graphicFrameLocks noGrp="1"/>
          </p:cNvGraphicFramePr>
          <p:nvPr>
            <p:extLst>
              <p:ext uri="{D42A27DB-BD31-4B8C-83A1-F6EECF244321}">
                <p14:modId xmlns:p14="http://schemas.microsoft.com/office/powerpoint/2010/main" val="2083708895"/>
              </p:ext>
            </p:extLst>
          </p:nvPr>
        </p:nvGraphicFramePr>
        <p:xfrm>
          <a:off x="3769573" y="2234920"/>
          <a:ext cx="1540510" cy="600710"/>
        </p:xfrm>
        <a:graphic>
          <a:graphicData uri="http://schemas.openxmlformats.org/drawingml/2006/table">
            <a:tbl>
              <a:tblPr firstRow="1" bandRow="1">
                <a:tableStyleId>{2D5ABB26-0587-4C30-8999-92F81FD0307C}</a:tableStyleId>
              </a:tblPr>
              <a:tblGrid>
                <a:gridCol w="770255">
                  <a:extLst>
                    <a:ext uri="{9D8B030D-6E8A-4147-A177-3AD203B41FA5}">
                      <a16:colId xmlns:a16="http://schemas.microsoft.com/office/drawing/2014/main" val="20000"/>
                    </a:ext>
                  </a:extLst>
                </a:gridCol>
                <a:gridCol w="770255">
                  <a:extLst>
                    <a:ext uri="{9D8B030D-6E8A-4147-A177-3AD203B41FA5}">
                      <a16:colId xmlns:a16="http://schemas.microsoft.com/office/drawing/2014/main" val="20001"/>
                    </a:ext>
                  </a:extLst>
                </a:gridCol>
              </a:tblGrid>
              <a:tr h="300355">
                <a:tc>
                  <a:txBody>
                    <a:bodyPr/>
                    <a:lstStyle/>
                    <a:p>
                      <a:pPr marR="15875" algn="ctr">
                        <a:lnSpc>
                          <a:spcPct val="100000"/>
                        </a:lnSpc>
                        <a:spcBef>
                          <a:spcPts val="530"/>
                        </a:spcBef>
                      </a:pPr>
                      <a:r>
                        <a:rPr sz="1000" i="1" spc="-10" dirty="0">
                          <a:solidFill>
                            <a:srgbClr val="FFFFFF"/>
                          </a:solidFill>
                          <a:latin typeface="Arial"/>
                          <a:cs typeface="Arial"/>
                        </a:rPr>
                        <a:t>Articles</a:t>
                      </a:r>
                      <a:endParaRPr sz="1000" dirty="0">
                        <a:latin typeface="Arial"/>
                        <a:cs typeface="Arial"/>
                      </a:endParaRPr>
                    </a:p>
                  </a:txBody>
                  <a:tcPr marL="0" marR="0" marT="67310" marB="0">
                    <a:lnR w="57150">
                      <a:solidFill>
                        <a:srgbClr val="FFFFFF"/>
                      </a:solidFill>
                      <a:prstDash val="solid"/>
                    </a:lnR>
                    <a:lnB w="28575">
                      <a:solidFill>
                        <a:srgbClr val="FFFFFF"/>
                      </a:solidFill>
                      <a:prstDash val="solid"/>
                    </a:lnB>
                    <a:solidFill>
                      <a:srgbClr val="B2BCCB"/>
                    </a:solidFill>
                  </a:tcPr>
                </a:tc>
                <a:tc>
                  <a:txBody>
                    <a:bodyPr/>
                    <a:lstStyle/>
                    <a:p>
                      <a:pPr marL="24130" algn="ctr">
                        <a:lnSpc>
                          <a:spcPct val="100000"/>
                        </a:lnSpc>
                        <a:spcBef>
                          <a:spcPts val="530"/>
                        </a:spcBef>
                      </a:pPr>
                      <a:r>
                        <a:rPr sz="1000" i="1" spc="-10" dirty="0">
                          <a:solidFill>
                            <a:srgbClr val="FFFFFF"/>
                          </a:solidFill>
                          <a:latin typeface="Arial"/>
                          <a:cs typeface="Arial"/>
                        </a:rPr>
                        <a:t>Familles</a:t>
                      </a:r>
                      <a:endParaRPr sz="1000" dirty="0">
                        <a:latin typeface="Arial"/>
                        <a:cs typeface="Arial"/>
                      </a:endParaRPr>
                    </a:p>
                  </a:txBody>
                  <a:tcPr marL="0" marR="0" marT="67310" marB="0">
                    <a:lnL w="57150">
                      <a:solidFill>
                        <a:srgbClr val="FFFFFF"/>
                      </a:solidFill>
                      <a:prstDash val="solid"/>
                    </a:lnL>
                    <a:lnB w="28575">
                      <a:solidFill>
                        <a:srgbClr val="FFFFFF"/>
                      </a:solidFill>
                      <a:prstDash val="solid"/>
                    </a:lnB>
                    <a:solidFill>
                      <a:srgbClr val="B2BCCB"/>
                    </a:solidFill>
                  </a:tcPr>
                </a:tc>
                <a:extLst>
                  <a:ext uri="{0D108BD9-81ED-4DB2-BD59-A6C34878D82A}">
                    <a16:rowId xmlns:a16="http://schemas.microsoft.com/office/drawing/2014/main" val="10000"/>
                  </a:ext>
                </a:extLst>
              </a:tr>
              <a:tr h="300355">
                <a:tc>
                  <a:txBody>
                    <a:bodyPr/>
                    <a:lstStyle/>
                    <a:p>
                      <a:pPr marR="15875" algn="ctr">
                        <a:lnSpc>
                          <a:spcPct val="100000"/>
                        </a:lnSpc>
                        <a:spcBef>
                          <a:spcPts val="610"/>
                        </a:spcBef>
                      </a:pPr>
                      <a:r>
                        <a:rPr sz="1000" i="1" spc="-10" dirty="0">
                          <a:solidFill>
                            <a:srgbClr val="FFFFFF"/>
                          </a:solidFill>
                          <a:latin typeface="Arial"/>
                          <a:cs typeface="Arial"/>
                        </a:rPr>
                        <a:t>Gammes</a:t>
                      </a:r>
                      <a:endParaRPr sz="1000" dirty="0">
                        <a:latin typeface="Arial"/>
                        <a:cs typeface="Arial"/>
                      </a:endParaRPr>
                    </a:p>
                  </a:txBody>
                  <a:tcPr marL="0" marR="0" marT="77470" marB="0">
                    <a:lnR w="57150">
                      <a:solidFill>
                        <a:srgbClr val="FFFFFF"/>
                      </a:solidFill>
                      <a:prstDash val="solid"/>
                    </a:lnR>
                    <a:lnT w="28575">
                      <a:solidFill>
                        <a:srgbClr val="FFFFFF"/>
                      </a:solidFill>
                      <a:prstDash val="solid"/>
                    </a:lnT>
                    <a:solidFill>
                      <a:srgbClr val="B2BCCB"/>
                    </a:solidFill>
                  </a:tcPr>
                </a:tc>
                <a:tc>
                  <a:txBody>
                    <a:bodyPr/>
                    <a:lstStyle/>
                    <a:p>
                      <a:pPr marL="23495" algn="ctr">
                        <a:lnSpc>
                          <a:spcPct val="100000"/>
                        </a:lnSpc>
                        <a:spcBef>
                          <a:spcPts val="610"/>
                        </a:spcBef>
                      </a:pPr>
                      <a:r>
                        <a:rPr lang="fr-FR" sz="1000" i="1" spc="-20" dirty="0">
                          <a:solidFill>
                            <a:srgbClr val="FFFFFF"/>
                          </a:solidFill>
                          <a:latin typeface="Arial"/>
                          <a:cs typeface="Arial"/>
                        </a:rPr>
                        <a:t>Client/Frs</a:t>
                      </a:r>
                      <a:endParaRPr sz="1000" dirty="0">
                        <a:latin typeface="Arial"/>
                        <a:cs typeface="Arial"/>
                      </a:endParaRPr>
                    </a:p>
                  </a:txBody>
                  <a:tcPr marL="0" marR="0" marT="77470" marB="0">
                    <a:lnL w="57150">
                      <a:solidFill>
                        <a:srgbClr val="FFFFFF"/>
                      </a:solidFill>
                      <a:prstDash val="solid"/>
                    </a:lnL>
                    <a:lnT w="28575">
                      <a:solidFill>
                        <a:srgbClr val="FFFFFF"/>
                      </a:solidFill>
                      <a:prstDash val="solid"/>
                    </a:lnT>
                    <a:solidFill>
                      <a:srgbClr val="B2BCCB"/>
                    </a:solidFill>
                  </a:tcPr>
                </a:tc>
                <a:extLst>
                  <a:ext uri="{0D108BD9-81ED-4DB2-BD59-A6C34878D82A}">
                    <a16:rowId xmlns:a16="http://schemas.microsoft.com/office/drawing/2014/main" val="10001"/>
                  </a:ext>
                </a:extLst>
              </a:tr>
            </a:tbl>
          </a:graphicData>
        </a:graphic>
      </p:graphicFrame>
      <p:sp>
        <p:nvSpPr>
          <p:cNvPr id="10" name="object 10"/>
          <p:cNvSpPr/>
          <p:nvPr/>
        </p:nvSpPr>
        <p:spPr>
          <a:xfrm>
            <a:off x="5398484" y="1663410"/>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5"/>
                </a:lnTo>
                <a:lnTo>
                  <a:pt x="4671" y="324405"/>
                </a:lnTo>
                <a:lnTo>
                  <a:pt x="18069" y="367566"/>
                </a:lnTo>
                <a:lnTo>
                  <a:pt x="39269" y="406624"/>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4"/>
                </a:lnTo>
                <a:lnTo>
                  <a:pt x="1519877" y="367566"/>
                </a:lnTo>
                <a:lnTo>
                  <a:pt x="1533275" y="324405"/>
                </a:lnTo>
                <a:lnTo>
                  <a:pt x="1537947" y="278065"/>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11" name="object 11"/>
          <p:cNvSpPr txBox="1"/>
          <p:nvPr/>
        </p:nvSpPr>
        <p:spPr>
          <a:xfrm>
            <a:off x="5503170" y="1686341"/>
            <a:ext cx="1923756" cy="443711"/>
          </a:xfrm>
          <a:prstGeom prst="rect">
            <a:avLst/>
          </a:prstGeom>
        </p:spPr>
        <p:txBody>
          <a:bodyPr vert="horz" wrap="square" lIns="0" tIns="12700" rIns="0" bIns="0" rtlCol="0">
            <a:spAutoFit/>
          </a:bodyPr>
          <a:lstStyle/>
          <a:p>
            <a:pPr marL="356870" marR="5080" indent="-237490"/>
            <a:r>
              <a:rPr lang="fr-FR" sz="1400" b="1" spc="-10" dirty="0">
                <a:solidFill>
                  <a:srgbClr val="FFFFFF"/>
                </a:solidFill>
                <a:latin typeface="Century Gothic Bold"/>
              </a:rPr>
              <a:t>Validation &amp; </a:t>
            </a:r>
          </a:p>
          <a:p>
            <a:pPr marL="356870" marR="5080" indent="-237490"/>
            <a:r>
              <a:rPr lang="fr-FR" sz="1400" b="1" spc="-10" dirty="0">
                <a:solidFill>
                  <a:srgbClr val="FFFFFF"/>
                </a:solidFill>
                <a:latin typeface="Century Gothic Bold"/>
              </a:rPr>
              <a:t>clôture</a:t>
            </a:r>
            <a:endParaRPr sz="1400" b="1" spc="-10" dirty="0">
              <a:solidFill>
                <a:srgbClr val="FFFFFF"/>
              </a:solidFill>
              <a:latin typeface="Century Gothic Bold"/>
            </a:endParaRPr>
          </a:p>
        </p:txBody>
      </p:sp>
      <p:sp>
        <p:nvSpPr>
          <p:cNvPr id="12" name="object 12"/>
          <p:cNvSpPr/>
          <p:nvPr/>
        </p:nvSpPr>
        <p:spPr>
          <a:xfrm>
            <a:off x="5398484" y="2322969"/>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5"/>
                </a:lnTo>
                <a:lnTo>
                  <a:pt x="18069" y="140433"/>
                </a:lnTo>
                <a:lnTo>
                  <a:pt x="4671" y="183594"/>
                </a:lnTo>
                <a:lnTo>
                  <a:pt x="0" y="229934"/>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4"/>
                </a:lnTo>
                <a:lnTo>
                  <a:pt x="1533275" y="183594"/>
                </a:lnTo>
                <a:lnTo>
                  <a:pt x="1519877" y="140433"/>
                </a:lnTo>
                <a:lnTo>
                  <a:pt x="1498677" y="101375"/>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13" name="object 13"/>
          <p:cNvSpPr txBox="1"/>
          <p:nvPr/>
        </p:nvSpPr>
        <p:spPr>
          <a:xfrm>
            <a:off x="5273492" y="2344309"/>
            <a:ext cx="1575962" cy="443711"/>
          </a:xfrm>
          <a:prstGeom prst="rect">
            <a:avLst/>
          </a:prstGeom>
        </p:spPr>
        <p:txBody>
          <a:bodyPr vert="horz" wrap="square" lIns="0" tIns="12700" rIns="0" bIns="0" rtlCol="0">
            <a:spAutoFit/>
          </a:bodyPr>
          <a:lstStyle>
            <a:defPPr>
              <a:defRPr kern="0"/>
            </a:defPPr>
            <a:lvl1pPr marL="356870" marR="5080" indent="-52705">
              <a:spcBef>
                <a:spcPts val="1130"/>
              </a:spcBef>
              <a:defRPr sz="1400" b="1" spc="-10">
                <a:solidFill>
                  <a:srgbClr val="FFFFFF"/>
                </a:solidFill>
                <a:latin typeface="Century Gothic Bold"/>
              </a:defRPr>
            </a:lvl1pPr>
          </a:lstStyle>
          <a:p>
            <a:r>
              <a:rPr dirty="0"/>
              <a:t>Traitement des </a:t>
            </a:r>
            <a:r>
              <a:rPr lang="fr-FR" dirty="0"/>
              <a:t>Anomalies</a:t>
            </a:r>
            <a:endParaRPr dirty="0"/>
          </a:p>
        </p:txBody>
      </p:sp>
      <p:sp>
        <p:nvSpPr>
          <p:cNvPr id="14" name="object 14"/>
          <p:cNvSpPr/>
          <p:nvPr/>
        </p:nvSpPr>
        <p:spPr>
          <a:xfrm>
            <a:off x="7027395" y="1663410"/>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5"/>
                </a:lnTo>
                <a:lnTo>
                  <a:pt x="4671" y="324405"/>
                </a:lnTo>
                <a:lnTo>
                  <a:pt x="18069" y="367566"/>
                </a:lnTo>
                <a:lnTo>
                  <a:pt x="39269" y="406624"/>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4"/>
                </a:lnTo>
                <a:lnTo>
                  <a:pt x="1519877" y="367566"/>
                </a:lnTo>
                <a:lnTo>
                  <a:pt x="1533275" y="324405"/>
                </a:lnTo>
                <a:lnTo>
                  <a:pt x="1537947" y="278065"/>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15" name="object 15"/>
          <p:cNvSpPr txBox="1"/>
          <p:nvPr/>
        </p:nvSpPr>
        <p:spPr>
          <a:xfrm>
            <a:off x="7223022" y="1718648"/>
            <a:ext cx="1628910" cy="228268"/>
          </a:xfrm>
          <a:prstGeom prst="rect">
            <a:avLst/>
          </a:prstGeom>
        </p:spPr>
        <p:txBody>
          <a:bodyPr vert="horz" wrap="square" lIns="0" tIns="12700" rIns="0" bIns="0" rtlCol="0">
            <a:spAutoFit/>
          </a:bodyPr>
          <a:lstStyle/>
          <a:p>
            <a:pPr marL="114300" marR="5080" indent="-101600">
              <a:lnSpc>
                <a:spcPct val="100000"/>
              </a:lnSpc>
              <a:spcBef>
                <a:spcPts val="100"/>
              </a:spcBef>
            </a:pPr>
            <a:r>
              <a:rPr sz="1400" b="1" spc="-10" dirty="0">
                <a:solidFill>
                  <a:srgbClr val="FFFFFF"/>
                </a:solidFill>
                <a:latin typeface="Century Gothic Bold"/>
              </a:rPr>
              <a:t>Gestion</a:t>
            </a:r>
            <a:r>
              <a:rPr sz="1200" b="1" spc="500" dirty="0">
                <a:solidFill>
                  <a:srgbClr val="FFFFFF"/>
                </a:solidFill>
                <a:latin typeface="Century Gothic Bold"/>
                <a:cs typeface="Century Gothic Bold"/>
              </a:rPr>
              <a:t> </a:t>
            </a:r>
            <a:r>
              <a:rPr lang="fr-FR" sz="1400" b="1" spc="-10" dirty="0">
                <a:solidFill>
                  <a:srgbClr val="FFFFFF"/>
                </a:solidFill>
                <a:latin typeface="Century Gothic Bold"/>
                <a:cs typeface="Century Gothic Bold"/>
              </a:rPr>
              <a:t>E/S</a:t>
            </a:r>
            <a:endParaRPr sz="1400" b="1" spc="-10" dirty="0">
              <a:solidFill>
                <a:srgbClr val="FFFFFF"/>
              </a:solidFill>
              <a:latin typeface="Century Gothic Bold"/>
            </a:endParaRPr>
          </a:p>
        </p:txBody>
      </p:sp>
      <p:sp>
        <p:nvSpPr>
          <p:cNvPr id="16" name="object 16"/>
          <p:cNvSpPr/>
          <p:nvPr/>
        </p:nvSpPr>
        <p:spPr>
          <a:xfrm>
            <a:off x="3769573" y="3235345"/>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5"/>
                </a:lnTo>
                <a:lnTo>
                  <a:pt x="18069" y="140433"/>
                </a:lnTo>
                <a:lnTo>
                  <a:pt x="4671" y="183594"/>
                </a:lnTo>
                <a:lnTo>
                  <a:pt x="0" y="229934"/>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4"/>
                </a:lnTo>
                <a:lnTo>
                  <a:pt x="1533275" y="183594"/>
                </a:lnTo>
                <a:lnTo>
                  <a:pt x="1519877" y="140433"/>
                </a:lnTo>
                <a:lnTo>
                  <a:pt x="1498677" y="101375"/>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17" name="object 17"/>
          <p:cNvSpPr txBox="1"/>
          <p:nvPr/>
        </p:nvSpPr>
        <p:spPr>
          <a:xfrm>
            <a:off x="3718948" y="3257626"/>
            <a:ext cx="1938857" cy="443711"/>
          </a:xfrm>
          <a:prstGeom prst="rect">
            <a:avLst/>
          </a:prstGeom>
        </p:spPr>
        <p:txBody>
          <a:bodyPr vert="horz" wrap="square" lIns="0" tIns="12700" rIns="0" bIns="0" rtlCol="0">
            <a:spAutoFit/>
          </a:bodyPr>
          <a:lstStyle/>
          <a:p>
            <a:pPr marL="356870" marR="5080" indent="-52705">
              <a:spcBef>
                <a:spcPts val="1130"/>
              </a:spcBef>
            </a:pPr>
            <a:r>
              <a:rPr sz="1400" b="1" spc="-10" dirty="0">
                <a:solidFill>
                  <a:srgbClr val="FFFFFF"/>
                </a:solidFill>
                <a:latin typeface="Century Gothic Bold"/>
              </a:rPr>
              <a:t>Gestion des utilisateurs</a:t>
            </a:r>
          </a:p>
        </p:txBody>
      </p:sp>
      <p:sp>
        <p:nvSpPr>
          <p:cNvPr id="18" name="object 18"/>
          <p:cNvSpPr/>
          <p:nvPr/>
        </p:nvSpPr>
        <p:spPr>
          <a:xfrm>
            <a:off x="5398484" y="3235345"/>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5"/>
                </a:lnTo>
                <a:lnTo>
                  <a:pt x="18069" y="140433"/>
                </a:lnTo>
                <a:lnTo>
                  <a:pt x="4671" y="183594"/>
                </a:lnTo>
                <a:lnTo>
                  <a:pt x="0" y="229934"/>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4"/>
                </a:lnTo>
                <a:lnTo>
                  <a:pt x="1533275" y="183594"/>
                </a:lnTo>
                <a:lnTo>
                  <a:pt x="1519877" y="140433"/>
                </a:lnTo>
                <a:lnTo>
                  <a:pt x="1498677" y="101375"/>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19" name="object 19"/>
          <p:cNvSpPr txBox="1"/>
          <p:nvPr/>
        </p:nvSpPr>
        <p:spPr>
          <a:xfrm>
            <a:off x="5358168" y="3248553"/>
            <a:ext cx="2069116" cy="443711"/>
          </a:xfrm>
          <a:prstGeom prst="rect">
            <a:avLst/>
          </a:prstGeom>
        </p:spPr>
        <p:txBody>
          <a:bodyPr vert="horz" wrap="square" lIns="0" tIns="12700" rIns="0" bIns="0" rtlCol="0">
            <a:spAutoFit/>
          </a:bodyPr>
          <a:lstStyle/>
          <a:p>
            <a:pPr marL="356870" marR="5080" indent="-237490">
              <a:spcBef>
                <a:spcPts val="1130"/>
              </a:spcBef>
            </a:pPr>
            <a:r>
              <a:rPr sz="1400" b="1" spc="-10" dirty="0">
                <a:solidFill>
                  <a:srgbClr val="FFFFFF"/>
                </a:solidFill>
                <a:latin typeface="Century Gothic Bold"/>
              </a:rPr>
              <a:t>Gestion </a:t>
            </a:r>
            <a:r>
              <a:rPr lang="fr-FR" sz="1400" b="1" spc="-10" dirty="0">
                <a:solidFill>
                  <a:srgbClr val="FFFFFF"/>
                </a:solidFill>
                <a:latin typeface="Century Gothic Bold"/>
              </a:rPr>
              <a:t>Articles,</a:t>
            </a:r>
          </a:p>
          <a:p>
            <a:pPr marL="180000" marR="5080" indent="-72000"/>
            <a:r>
              <a:rPr lang="fr-FR" sz="1400" b="1" spc="-10" dirty="0">
                <a:solidFill>
                  <a:srgbClr val="FFFFFF"/>
                </a:solidFill>
                <a:latin typeface="Century Gothic Bold"/>
              </a:rPr>
              <a:t> CLTS te FRS</a:t>
            </a:r>
            <a:endParaRPr sz="1400" b="1" spc="-10" dirty="0">
              <a:solidFill>
                <a:srgbClr val="FFFFFF"/>
              </a:solidFill>
              <a:latin typeface="Century Gothic Bold"/>
            </a:endParaRPr>
          </a:p>
        </p:txBody>
      </p:sp>
      <p:sp>
        <p:nvSpPr>
          <p:cNvPr id="20" name="object 20"/>
          <p:cNvSpPr/>
          <p:nvPr/>
        </p:nvSpPr>
        <p:spPr>
          <a:xfrm>
            <a:off x="7027395" y="3235345"/>
            <a:ext cx="1629410" cy="508000"/>
          </a:xfrm>
          <a:custGeom>
            <a:avLst/>
            <a:gdLst/>
            <a:ahLst/>
            <a:cxnLst/>
            <a:rect l="l" t="t" r="r" b="b"/>
            <a:pathLst>
              <a:path w="1629409" h="508000">
                <a:moveTo>
                  <a:pt x="1398974" y="0"/>
                </a:moveTo>
                <a:lnTo>
                  <a:pt x="229934" y="0"/>
                </a:lnTo>
                <a:lnTo>
                  <a:pt x="183594" y="4671"/>
                </a:lnTo>
                <a:lnTo>
                  <a:pt x="140433" y="18069"/>
                </a:lnTo>
                <a:lnTo>
                  <a:pt x="101375" y="39269"/>
                </a:lnTo>
                <a:lnTo>
                  <a:pt x="67346" y="67346"/>
                </a:lnTo>
                <a:lnTo>
                  <a:pt x="39269" y="101376"/>
                </a:lnTo>
                <a:lnTo>
                  <a:pt x="18069" y="140434"/>
                </a:lnTo>
                <a:lnTo>
                  <a:pt x="4671" y="183595"/>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98974" y="508000"/>
                </a:lnTo>
                <a:lnTo>
                  <a:pt x="1445314" y="503328"/>
                </a:lnTo>
                <a:lnTo>
                  <a:pt x="1488476" y="489930"/>
                </a:lnTo>
                <a:lnTo>
                  <a:pt x="1527534" y="468730"/>
                </a:lnTo>
                <a:lnTo>
                  <a:pt x="1561564" y="440653"/>
                </a:lnTo>
                <a:lnTo>
                  <a:pt x="1589641" y="406623"/>
                </a:lnTo>
                <a:lnTo>
                  <a:pt x="1610841" y="367565"/>
                </a:lnTo>
                <a:lnTo>
                  <a:pt x="1624239" y="324403"/>
                </a:lnTo>
                <a:lnTo>
                  <a:pt x="1628910" y="278063"/>
                </a:lnTo>
                <a:lnTo>
                  <a:pt x="1628910" y="229936"/>
                </a:lnTo>
                <a:lnTo>
                  <a:pt x="1624239" y="183595"/>
                </a:lnTo>
                <a:lnTo>
                  <a:pt x="1610841" y="140434"/>
                </a:lnTo>
                <a:lnTo>
                  <a:pt x="1589641" y="101376"/>
                </a:lnTo>
                <a:lnTo>
                  <a:pt x="1561564" y="67346"/>
                </a:lnTo>
                <a:lnTo>
                  <a:pt x="1527534" y="39269"/>
                </a:lnTo>
                <a:lnTo>
                  <a:pt x="1488476" y="18069"/>
                </a:lnTo>
                <a:lnTo>
                  <a:pt x="1445314" y="4671"/>
                </a:lnTo>
                <a:lnTo>
                  <a:pt x="1398974" y="0"/>
                </a:lnTo>
                <a:close/>
              </a:path>
            </a:pathLst>
          </a:custGeom>
          <a:solidFill>
            <a:srgbClr val="009CBE"/>
          </a:solidFill>
        </p:spPr>
        <p:txBody>
          <a:bodyPr wrap="square" lIns="0" tIns="0" rIns="0" bIns="0" rtlCol="0"/>
          <a:lstStyle/>
          <a:p>
            <a:endParaRPr dirty="0"/>
          </a:p>
        </p:txBody>
      </p:sp>
      <p:sp>
        <p:nvSpPr>
          <p:cNvPr id="21" name="object 21"/>
          <p:cNvSpPr txBox="1"/>
          <p:nvPr/>
        </p:nvSpPr>
        <p:spPr>
          <a:xfrm>
            <a:off x="7155372" y="3332322"/>
            <a:ext cx="2309419" cy="228268"/>
          </a:xfrm>
          <a:prstGeom prst="rect">
            <a:avLst/>
          </a:prstGeom>
        </p:spPr>
        <p:txBody>
          <a:bodyPr vert="horz" wrap="square" lIns="0" tIns="12700" rIns="0" bIns="0" rtlCol="0">
            <a:spAutoFit/>
          </a:bodyPr>
          <a:lstStyle/>
          <a:p>
            <a:pPr marL="356870" marR="5080" indent="-146050">
              <a:spcBef>
                <a:spcPts val="1130"/>
              </a:spcBef>
            </a:pPr>
            <a:r>
              <a:rPr lang="fr-FR" sz="1400" b="1" spc="-10" dirty="0">
                <a:solidFill>
                  <a:srgbClr val="FFFFFF"/>
                </a:solidFill>
                <a:latin typeface="Century Gothic Bold"/>
              </a:rPr>
              <a:t>Gestion E/S</a:t>
            </a:r>
            <a:endParaRPr sz="1400" b="1" spc="-10" dirty="0">
              <a:solidFill>
                <a:srgbClr val="FFFFFF"/>
              </a:solidFill>
              <a:latin typeface="Century Gothic Bold"/>
            </a:endParaRPr>
          </a:p>
        </p:txBody>
      </p:sp>
      <p:sp>
        <p:nvSpPr>
          <p:cNvPr id="22" name="object 22"/>
          <p:cNvSpPr/>
          <p:nvPr/>
        </p:nvSpPr>
        <p:spPr>
          <a:xfrm>
            <a:off x="3769573" y="4050381"/>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23" name="object 23"/>
          <p:cNvSpPr txBox="1"/>
          <p:nvPr/>
        </p:nvSpPr>
        <p:spPr>
          <a:xfrm>
            <a:off x="3659781" y="4076685"/>
            <a:ext cx="1639485" cy="443711"/>
          </a:xfrm>
          <a:prstGeom prst="rect">
            <a:avLst/>
          </a:prstGeom>
        </p:spPr>
        <p:txBody>
          <a:bodyPr vert="horz" wrap="square" lIns="0" tIns="12700" rIns="0" bIns="0" rtlCol="0">
            <a:spAutoFit/>
          </a:bodyPr>
          <a:lstStyle>
            <a:defPPr>
              <a:defRPr kern="0"/>
            </a:defPPr>
            <a:lvl1pPr marL="356870" marR="5080" indent="-52705">
              <a:spcBef>
                <a:spcPts val="1130"/>
              </a:spcBef>
              <a:defRPr sz="1400" b="1" spc="-10">
                <a:solidFill>
                  <a:srgbClr val="FFFFFF"/>
                </a:solidFill>
                <a:latin typeface="Century Gothic Bold"/>
              </a:defRPr>
            </a:lvl1pPr>
          </a:lstStyle>
          <a:p>
            <a:r>
              <a:rPr dirty="0"/>
              <a:t>Consultation </a:t>
            </a:r>
            <a:r>
              <a:rPr lang="fr-FR" dirty="0"/>
              <a:t>Article/Stock</a:t>
            </a:r>
            <a:endParaRPr dirty="0"/>
          </a:p>
        </p:txBody>
      </p:sp>
      <p:sp>
        <p:nvSpPr>
          <p:cNvPr id="24" name="object 24"/>
          <p:cNvSpPr/>
          <p:nvPr/>
        </p:nvSpPr>
        <p:spPr>
          <a:xfrm>
            <a:off x="5398484" y="4050381"/>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25" name="object 25"/>
          <p:cNvSpPr txBox="1"/>
          <p:nvPr/>
        </p:nvSpPr>
        <p:spPr>
          <a:xfrm>
            <a:off x="5252011" y="4074625"/>
            <a:ext cx="1641848" cy="228268"/>
          </a:xfrm>
          <a:prstGeom prst="rect">
            <a:avLst/>
          </a:prstGeom>
        </p:spPr>
        <p:txBody>
          <a:bodyPr vert="horz" wrap="square" lIns="0" tIns="12700" rIns="0" bIns="0" rtlCol="0">
            <a:spAutoFit/>
          </a:bodyPr>
          <a:lstStyle>
            <a:defPPr>
              <a:defRPr kern="0"/>
            </a:defPPr>
            <a:lvl1pPr marL="356870" marR="5080" indent="-52705">
              <a:spcBef>
                <a:spcPts val="1130"/>
              </a:spcBef>
              <a:defRPr sz="1400" b="1" spc="-10">
                <a:solidFill>
                  <a:srgbClr val="FFFFFF"/>
                </a:solidFill>
                <a:latin typeface="Century Gothic Bold"/>
              </a:defRPr>
            </a:lvl1pPr>
          </a:lstStyle>
          <a:p>
            <a:r>
              <a:rPr lang="fr-FR" dirty="0"/>
              <a:t>Saisie </a:t>
            </a:r>
            <a:r>
              <a:rPr dirty="0"/>
              <a:t>des </a:t>
            </a:r>
            <a:r>
              <a:rPr lang="fr-FR" dirty="0"/>
              <a:t>E/S</a:t>
            </a:r>
            <a:endParaRPr dirty="0"/>
          </a:p>
        </p:txBody>
      </p:sp>
      <p:sp>
        <p:nvSpPr>
          <p:cNvPr id="26" name="object 26"/>
          <p:cNvSpPr/>
          <p:nvPr/>
        </p:nvSpPr>
        <p:spPr>
          <a:xfrm>
            <a:off x="7027395" y="4050381"/>
            <a:ext cx="1629410" cy="508000"/>
          </a:xfrm>
          <a:custGeom>
            <a:avLst/>
            <a:gdLst/>
            <a:ahLst/>
            <a:cxnLst/>
            <a:rect l="l" t="t" r="r" b="b"/>
            <a:pathLst>
              <a:path w="1629409" h="508000">
                <a:moveTo>
                  <a:pt x="1398974"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98974" y="508000"/>
                </a:lnTo>
                <a:lnTo>
                  <a:pt x="1445314" y="503328"/>
                </a:lnTo>
                <a:lnTo>
                  <a:pt x="1488476" y="489930"/>
                </a:lnTo>
                <a:lnTo>
                  <a:pt x="1527534" y="468730"/>
                </a:lnTo>
                <a:lnTo>
                  <a:pt x="1561564" y="440653"/>
                </a:lnTo>
                <a:lnTo>
                  <a:pt x="1589641" y="406623"/>
                </a:lnTo>
                <a:lnTo>
                  <a:pt x="1610841" y="367565"/>
                </a:lnTo>
                <a:lnTo>
                  <a:pt x="1624239" y="324403"/>
                </a:lnTo>
                <a:lnTo>
                  <a:pt x="1628910" y="278063"/>
                </a:lnTo>
                <a:lnTo>
                  <a:pt x="1628910" y="229936"/>
                </a:lnTo>
                <a:lnTo>
                  <a:pt x="1624239" y="183596"/>
                </a:lnTo>
                <a:lnTo>
                  <a:pt x="1610841" y="140434"/>
                </a:lnTo>
                <a:lnTo>
                  <a:pt x="1589641" y="101376"/>
                </a:lnTo>
                <a:lnTo>
                  <a:pt x="1561564" y="67346"/>
                </a:lnTo>
                <a:lnTo>
                  <a:pt x="1527534" y="39269"/>
                </a:lnTo>
                <a:lnTo>
                  <a:pt x="1488476" y="18069"/>
                </a:lnTo>
                <a:lnTo>
                  <a:pt x="1445314" y="4671"/>
                </a:lnTo>
                <a:lnTo>
                  <a:pt x="1398974" y="0"/>
                </a:lnTo>
                <a:close/>
              </a:path>
            </a:pathLst>
          </a:custGeom>
          <a:solidFill>
            <a:srgbClr val="009CBE"/>
          </a:solidFill>
        </p:spPr>
        <p:txBody>
          <a:bodyPr wrap="square" lIns="0" tIns="0" rIns="0" bIns="0" rtlCol="0"/>
          <a:lstStyle/>
          <a:p>
            <a:endParaRPr dirty="0"/>
          </a:p>
        </p:txBody>
      </p:sp>
      <p:sp>
        <p:nvSpPr>
          <p:cNvPr id="27" name="object 27"/>
          <p:cNvSpPr txBox="1"/>
          <p:nvPr/>
        </p:nvSpPr>
        <p:spPr>
          <a:xfrm>
            <a:off x="6978373" y="4092070"/>
            <a:ext cx="1692986" cy="228268"/>
          </a:xfrm>
          <a:prstGeom prst="rect">
            <a:avLst/>
          </a:prstGeom>
        </p:spPr>
        <p:txBody>
          <a:bodyPr vert="horz" wrap="square" lIns="0" tIns="12700" rIns="0" bIns="0" rtlCol="0">
            <a:spAutoFit/>
          </a:bodyPr>
          <a:lstStyle>
            <a:defPPr>
              <a:defRPr kern="0"/>
            </a:defPPr>
            <a:lvl1pPr marL="356870" marR="5080" indent="-52705">
              <a:spcBef>
                <a:spcPts val="1130"/>
              </a:spcBef>
              <a:defRPr sz="1400" b="1" spc="-10">
                <a:solidFill>
                  <a:srgbClr val="FFFFFF"/>
                </a:solidFill>
                <a:latin typeface="Century Gothic Bold"/>
              </a:defRPr>
            </a:lvl1pPr>
          </a:lstStyle>
          <a:p>
            <a:r>
              <a:rPr dirty="0"/>
              <a:t>Suivi des </a:t>
            </a:r>
            <a:r>
              <a:rPr lang="fr-FR" dirty="0"/>
              <a:t>E/S</a:t>
            </a:r>
            <a:endParaRPr dirty="0"/>
          </a:p>
        </p:txBody>
      </p:sp>
      <p:sp>
        <p:nvSpPr>
          <p:cNvPr id="28" name="object 28"/>
          <p:cNvSpPr/>
          <p:nvPr/>
        </p:nvSpPr>
        <p:spPr>
          <a:xfrm>
            <a:off x="2140662" y="2322969"/>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5"/>
                </a:lnTo>
                <a:lnTo>
                  <a:pt x="18069" y="140433"/>
                </a:lnTo>
                <a:lnTo>
                  <a:pt x="4671" y="183594"/>
                </a:lnTo>
                <a:lnTo>
                  <a:pt x="0" y="229934"/>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4"/>
                </a:lnTo>
                <a:lnTo>
                  <a:pt x="1533275" y="183594"/>
                </a:lnTo>
                <a:lnTo>
                  <a:pt x="1519877" y="140433"/>
                </a:lnTo>
                <a:lnTo>
                  <a:pt x="1498677" y="101375"/>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29" name="object 29"/>
          <p:cNvSpPr txBox="1"/>
          <p:nvPr/>
        </p:nvSpPr>
        <p:spPr>
          <a:xfrm>
            <a:off x="2094592" y="2344309"/>
            <a:ext cx="2062545" cy="443711"/>
          </a:xfrm>
          <a:prstGeom prst="rect">
            <a:avLst/>
          </a:prstGeom>
        </p:spPr>
        <p:txBody>
          <a:bodyPr vert="horz" wrap="square" lIns="0" tIns="12700" rIns="0" bIns="0" rtlCol="0">
            <a:spAutoFit/>
          </a:bodyPr>
          <a:lstStyle/>
          <a:p>
            <a:pPr marL="356870" marR="5080" indent="-52705">
              <a:spcBef>
                <a:spcPts val="1130"/>
              </a:spcBef>
            </a:pPr>
            <a:r>
              <a:rPr lang="fr-FR" sz="1400" b="1" spc="-10" dirty="0">
                <a:solidFill>
                  <a:srgbClr val="FFFFFF"/>
                </a:solidFill>
                <a:latin typeface="Century Gothic Bold"/>
              </a:rPr>
              <a:t>Gestion</a:t>
            </a:r>
            <a:r>
              <a:rPr sz="1400" b="1" spc="-10" dirty="0">
                <a:solidFill>
                  <a:srgbClr val="FFFFFF"/>
                </a:solidFill>
                <a:latin typeface="Century Gothic Bold"/>
              </a:rPr>
              <a:t> des utilisateurs</a:t>
            </a:r>
          </a:p>
        </p:txBody>
      </p:sp>
      <p:sp>
        <p:nvSpPr>
          <p:cNvPr id="30" name="object 30"/>
          <p:cNvSpPr/>
          <p:nvPr/>
        </p:nvSpPr>
        <p:spPr>
          <a:xfrm>
            <a:off x="2140662" y="3235345"/>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5"/>
                </a:lnTo>
                <a:lnTo>
                  <a:pt x="18069" y="140433"/>
                </a:lnTo>
                <a:lnTo>
                  <a:pt x="4671" y="183594"/>
                </a:lnTo>
                <a:lnTo>
                  <a:pt x="0" y="229934"/>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4"/>
                </a:lnTo>
                <a:lnTo>
                  <a:pt x="1533275" y="183594"/>
                </a:lnTo>
                <a:lnTo>
                  <a:pt x="1519877" y="140433"/>
                </a:lnTo>
                <a:lnTo>
                  <a:pt x="1498677" y="101375"/>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31" name="object 31"/>
          <p:cNvSpPr txBox="1"/>
          <p:nvPr/>
        </p:nvSpPr>
        <p:spPr>
          <a:xfrm>
            <a:off x="2225330" y="3365114"/>
            <a:ext cx="1491441" cy="228268"/>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Century Gothic Bold"/>
              </a:rPr>
              <a:t>Authentification</a:t>
            </a:r>
          </a:p>
        </p:txBody>
      </p:sp>
      <p:sp>
        <p:nvSpPr>
          <p:cNvPr id="32" name="object 32"/>
          <p:cNvSpPr/>
          <p:nvPr/>
        </p:nvSpPr>
        <p:spPr>
          <a:xfrm>
            <a:off x="2140662" y="4050381"/>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33" name="object 33"/>
          <p:cNvSpPr txBox="1"/>
          <p:nvPr/>
        </p:nvSpPr>
        <p:spPr>
          <a:xfrm>
            <a:off x="2212872" y="4149510"/>
            <a:ext cx="1418504" cy="228268"/>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Century Gothic Bold"/>
              </a:rPr>
              <a:t>Authentification</a:t>
            </a:r>
          </a:p>
        </p:txBody>
      </p:sp>
      <p:sp>
        <p:nvSpPr>
          <p:cNvPr id="34" name="object 34"/>
          <p:cNvSpPr/>
          <p:nvPr/>
        </p:nvSpPr>
        <p:spPr>
          <a:xfrm>
            <a:off x="7027395" y="2326446"/>
            <a:ext cx="1537970" cy="508000"/>
          </a:xfrm>
          <a:custGeom>
            <a:avLst/>
            <a:gdLst/>
            <a:ahLst/>
            <a:cxnLst/>
            <a:rect l="l" t="t" r="r" b="b"/>
            <a:pathLst>
              <a:path w="1537970" h="508000">
                <a:moveTo>
                  <a:pt x="1308011" y="0"/>
                </a:moveTo>
                <a:lnTo>
                  <a:pt x="229934" y="0"/>
                </a:lnTo>
                <a:lnTo>
                  <a:pt x="183594" y="4671"/>
                </a:lnTo>
                <a:lnTo>
                  <a:pt x="140433" y="18069"/>
                </a:lnTo>
                <a:lnTo>
                  <a:pt x="101375" y="39269"/>
                </a:lnTo>
                <a:lnTo>
                  <a:pt x="67346" y="67346"/>
                </a:lnTo>
                <a:lnTo>
                  <a:pt x="39269" y="101376"/>
                </a:lnTo>
                <a:lnTo>
                  <a:pt x="18069" y="140434"/>
                </a:lnTo>
                <a:lnTo>
                  <a:pt x="4671" y="183596"/>
                </a:lnTo>
                <a:lnTo>
                  <a:pt x="0" y="229936"/>
                </a:lnTo>
                <a:lnTo>
                  <a:pt x="0" y="278063"/>
                </a:lnTo>
                <a:lnTo>
                  <a:pt x="4671" y="324403"/>
                </a:lnTo>
                <a:lnTo>
                  <a:pt x="18069" y="367565"/>
                </a:lnTo>
                <a:lnTo>
                  <a:pt x="39269" y="406623"/>
                </a:lnTo>
                <a:lnTo>
                  <a:pt x="67346" y="440653"/>
                </a:lnTo>
                <a:lnTo>
                  <a:pt x="101375" y="468730"/>
                </a:lnTo>
                <a:lnTo>
                  <a:pt x="140433" y="489930"/>
                </a:lnTo>
                <a:lnTo>
                  <a:pt x="183594" y="503328"/>
                </a:lnTo>
                <a:lnTo>
                  <a:pt x="229934" y="508000"/>
                </a:lnTo>
                <a:lnTo>
                  <a:pt x="1308011" y="508000"/>
                </a:lnTo>
                <a:lnTo>
                  <a:pt x="1354351" y="503328"/>
                </a:lnTo>
                <a:lnTo>
                  <a:pt x="1397512" y="489930"/>
                </a:lnTo>
                <a:lnTo>
                  <a:pt x="1436570" y="468730"/>
                </a:lnTo>
                <a:lnTo>
                  <a:pt x="1470600" y="440653"/>
                </a:lnTo>
                <a:lnTo>
                  <a:pt x="1498677" y="406623"/>
                </a:lnTo>
                <a:lnTo>
                  <a:pt x="1519877" y="367565"/>
                </a:lnTo>
                <a:lnTo>
                  <a:pt x="1533275" y="324403"/>
                </a:lnTo>
                <a:lnTo>
                  <a:pt x="1537947" y="278063"/>
                </a:lnTo>
                <a:lnTo>
                  <a:pt x="1537947" y="229936"/>
                </a:lnTo>
                <a:lnTo>
                  <a:pt x="1533275" y="183596"/>
                </a:lnTo>
                <a:lnTo>
                  <a:pt x="1519877" y="140434"/>
                </a:lnTo>
                <a:lnTo>
                  <a:pt x="1498677" y="101376"/>
                </a:lnTo>
                <a:lnTo>
                  <a:pt x="1470600" y="67346"/>
                </a:lnTo>
                <a:lnTo>
                  <a:pt x="1436570" y="39269"/>
                </a:lnTo>
                <a:lnTo>
                  <a:pt x="1397512" y="18069"/>
                </a:lnTo>
                <a:lnTo>
                  <a:pt x="1354351" y="4671"/>
                </a:lnTo>
                <a:lnTo>
                  <a:pt x="1308011" y="0"/>
                </a:lnTo>
                <a:close/>
              </a:path>
            </a:pathLst>
          </a:custGeom>
          <a:solidFill>
            <a:srgbClr val="009CBE"/>
          </a:solidFill>
        </p:spPr>
        <p:txBody>
          <a:bodyPr wrap="square" lIns="0" tIns="0" rIns="0" bIns="0" rtlCol="0"/>
          <a:lstStyle/>
          <a:p>
            <a:endParaRPr dirty="0"/>
          </a:p>
        </p:txBody>
      </p:sp>
      <p:sp>
        <p:nvSpPr>
          <p:cNvPr id="35" name="object 35"/>
          <p:cNvSpPr txBox="1"/>
          <p:nvPr/>
        </p:nvSpPr>
        <p:spPr>
          <a:xfrm>
            <a:off x="7259251" y="2428877"/>
            <a:ext cx="1628910" cy="228268"/>
          </a:xfrm>
          <a:prstGeom prst="rect">
            <a:avLst/>
          </a:prstGeom>
        </p:spPr>
        <p:txBody>
          <a:bodyPr vert="horz" wrap="square" lIns="0" tIns="12700" rIns="0" bIns="0" rtlCol="0">
            <a:spAutoFit/>
          </a:bodyPr>
          <a:lstStyle/>
          <a:p>
            <a:pPr marL="104775" marR="5080" indent="-92075">
              <a:lnSpc>
                <a:spcPct val="100000"/>
              </a:lnSpc>
              <a:spcBef>
                <a:spcPts val="100"/>
              </a:spcBef>
            </a:pPr>
            <a:r>
              <a:rPr sz="1400" b="1" spc="-10" dirty="0">
                <a:solidFill>
                  <a:srgbClr val="FFFFFF"/>
                </a:solidFill>
                <a:latin typeface="Century Gothic Bold"/>
              </a:rPr>
              <a:t>Gestion</a:t>
            </a:r>
            <a:r>
              <a:rPr sz="1200" b="1" spc="500" dirty="0">
                <a:solidFill>
                  <a:srgbClr val="FFFFFF"/>
                </a:solidFill>
                <a:latin typeface="Century Gothic Bold"/>
                <a:cs typeface="Century Gothic Bold"/>
              </a:rPr>
              <a:t> </a:t>
            </a:r>
            <a:r>
              <a:rPr lang="fr-FR" sz="1400" b="1" spc="-10" dirty="0">
                <a:solidFill>
                  <a:srgbClr val="FFFFFF"/>
                </a:solidFill>
                <a:latin typeface="Century Gothic Bold"/>
              </a:rPr>
              <a:t>E/S</a:t>
            </a:r>
            <a:endParaRPr sz="1400" b="1" spc="-10" dirty="0">
              <a:solidFill>
                <a:srgbClr val="FFFFFF"/>
              </a:solidFill>
              <a:latin typeface="Century Gothic Bold"/>
            </a:endParaRPr>
          </a:p>
        </p:txBody>
      </p:sp>
      <p:sp>
        <p:nvSpPr>
          <p:cNvPr id="36" name="object 36"/>
          <p:cNvSpPr/>
          <p:nvPr/>
        </p:nvSpPr>
        <p:spPr>
          <a:xfrm>
            <a:off x="628786" y="4862249"/>
            <a:ext cx="8058150" cy="1598930"/>
          </a:xfrm>
          <a:custGeom>
            <a:avLst/>
            <a:gdLst/>
            <a:ahLst/>
            <a:cxnLst/>
            <a:rect l="l" t="t" r="r" b="b"/>
            <a:pathLst>
              <a:path w="8058150" h="1598929">
                <a:moveTo>
                  <a:pt x="8058013" y="0"/>
                </a:moveTo>
                <a:lnTo>
                  <a:pt x="0" y="0"/>
                </a:lnTo>
                <a:lnTo>
                  <a:pt x="0" y="1598714"/>
                </a:lnTo>
                <a:lnTo>
                  <a:pt x="8058013" y="1598714"/>
                </a:lnTo>
                <a:lnTo>
                  <a:pt x="8058013" y="0"/>
                </a:lnTo>
                <a:close/>
              </a:path>
            </a:pathLst>
          </a:custGeom>
          <a:solidFill>
            <a:srgbClr val="F2F2F2"/>
          </a:solidFill>
        </p:spPr>
        <p:txBody>
          <a:bodyPr wrap="square" lIns="0" tIns="0" rIns="0" bIns="0" rtlCol="0"/>
          <a:lstStyle/>
          <a:p>
            <a:endParaRPr dirty="0"/>
          </a:p>
        </p:txBody>
      </p:sp>
      <p:sp>
        <p:nvSpPr>
          <p:cNvPr id="37" name="object 37"/>
          <p:cNvSpPr txBox="1"/>
          <p:nvPr/>
        </p:nvSpPr>
        <p:spPr>
          <a:xfrm>
            <a:off x="628786" y="4862249"/>
            <a:ext cx="8058150" cy="1456168"/>
          </a:xfrm>
          <a:prstGeom prst="rect">
            <a:avLst/>
          </a:prstGeom>
        </p:spPr>
        <p:txBody>
          <a:bodyPr vert="horz" wrap="square" lIns="0" tIns="146685" rIns="0" bIns="0" rtlCol="0">
            <a:spAutoFit/>
          </a:bodyPr>
          <a:lstStyle/>
          <a:p>
            <a:pPr marL="1299210" marR="83185" indent="-251460" algn="just">
              <a:lnSpc>
                <a:spcPct val="100000"/>
              </a:lnSpc>
              <a:spcBef>
                <a:spcPts val="1155"/>
              </a:spcBef>
              <a:buClr>
                <a:srgbClr val="009CBE"/>
              </a:buClr>
              <a:buFont typeface="Cambria"/>
              <a:buChar char="⦿"/>
              <a:tabLst>
                <a:tab pos="1300480" algn="l"/>
              </a:tabLst>
            </a:pPr>
            <a:r>
              <a:rPr sz="1600" dirty="0">
                <a:solidFill>
                  <a:srgbClr val="03426E"/>
                </a:solidFill>
                <a:latin typeface="Century Gothic"/>
                <a:cs typeface="Century Gothic"/>
              </a:rPr>
              <a:t>Ce</a:t>
            </a:r>
            <a:r>
              <a:rPr lang="fr-FR" sz="1600" spc="-55" dirty="0">
                <a:solidFill>
                  <a:srgbClr val="03426E"/>
                </a:solidFill>
                <a:latin typeface="Century Gothic"/>
                <a:cs typeface="Century Gothic"/>
              </a:rPr>
              <a:t> </a:t>
            </a:r>
            <a:r>
              <a:rPr sz="1600" dirty="0">
                <a:solidFill>
                  <a:srgbClr val="03426E"/>
                </a:solidFill>
                <a:latin typeface="Century Gothic"/>
                <a:cs typeface="Century Gothic"/>
              </a:rPr>
              <a:t>slide</a:t>
            </a:r>
            <a:r>
              <a:rPr lang="fr-FR" sz="1600" spc="-45" dirty="0">
                <a:solidFill>
                  <a:srgbClr val="03426E"/>
                </a:solidFill>
                <a:latin typeface="Century Gothic"/>
                <a:cs typeface="Century Gothic"/>
              </a:rPr>
              <a:t> </a:t>
            </a:r>
            <a:r>
              <a:rPr lang="fr-FR" sz="1600" dirty="0">
                <a:solidFill>
                  <a:srgbClr val="03426E"/>
                </a:solidFill>
                <a:latin typeface="Century Gothic"/>
                <a:cs typeface="Century Gothic"/>
              </a:rPr>
              <a:t>décrit</a:t>
            </a:r>
            <a:r>
              <a:rPr lang="fr-FR" sz="1600" spc="-50" dirty="0">
                <a:solidFill>
                  <a:srgbClr val="03426E"/>
                </a:solidFill>
                <a:latin typeface="Century Gothic"/>
                <a:cs typeface="Century Gothic"/>
              </a:rPr>
              <a:t> </a:t>
            </a:r>
            <a:r>
              <a:rPr sz="1600" dirty="0">
                <a:solidFill>
                  <a:srgbClr val="03426E"/>
                </a:solidFill>
                <a:latin typeface="Century Gothic"/>
              </a:rPr>
              <a:t>de</a:t>
            </a:r>
            <a:r>
              <a:rPr lang="fr-FR" sz="1600" dirty="0">
                <a:solidFill>
                  <a:srgbClr val="03426E"/>
                </a:solidFill>
                <a:latin typeface="Century Gothic"/>
              </a:rPr>
              <a:t> </a:t>
            </a:r>
            <a:r>
              <a:rPr sz="1600" dirty="0">
                <a:solidFill>
                  <a:srgbClr val="03426E"/>
                </a:solidFill>
                <a:latin typeface="Century Gothic"/>
              </a:rPr>
              <a:t>façon</a:t>
            </a:r>
            <a:r>
              <a:rPr lang="fr-FR" sz="1600" dirty="0">
                <a:solidFill>
                  <a:srgbClr val="03426E"/>
                </a:solidFill>
                <a:latin typeface="Century Gothic"/>
              </a:rPr>
              <a:t> </a:t>
            </a:r>
            <a:r>
              <a:rPr sz="1600" dirty="0">
                <a:solidFill>
                  <a:srgbClr val="03426E"/>
                </a:solidFill>
                <a:latin typeface="Century Gothic"/>
              </a:rPr>
              <a:t>macro</a:t>
            </a:r>
            <a:r>
              <a:rPr lang="fr-FR" sz="1600" dirty="0">
                <a:solidFill>
                  <a:srgbClr val="03426E"/>
                </a:solidFill>
                <a:latin typeface="Century Gothic"/>
              </a:rPr>
              <a:t> </a:t>
            </a:r>
            <a:r>
              <a:rPr sz="1600" dirty="0">
                <a:solidFill>
                  <a:srgbClr val="03426E"/>
                </a:solidFill>
                <a:latin typeface="Century Gothic"/>
              </a:rPr>
              <a:t>les</a:t>
            </a:r>
            <a:r>
              <a:rPr lang="fr-FR" sz="1600" dirty="0">
                <a:solidFill>
                  <a:srgbClr val="03426E"/>
                </a:solidFill>
                <a:latin typeface="Century Gothic"/>
              </a:rPr>
              <a:t> fonctionnalités </a:t>
            </a:r>
            <a:r>
              <a:rPr sz="1600" dirty="0">
                <a:solidFill>
                  <a:srgbClr val="03426E"/>
                </a:solidFill>
                <a:latin typeface="Century Gothic"/>
              </a:rPr>
              <a:t>d</a:t>
            </a:r>
            <a:r>
              <a:rPr lang="fr-FR" sz="1600" dirty="0">
                <a:solidFill>
                  <a:srgbClr val="03426E"/>
                </a:solidFill>
                <a:latin typeface="Century Gothic"/>
              </a:rPr>
              <a:t>e l’application </a:t>
            </a:r>
            <a:r>
              <a:rPr sz="1600" dirty="0">
                <a:solidFill>
                  <a:srgbClr val="03426E"/>
                </a:solidFill>
                <a:latin typeface="Century Gothic"/>
              </a:rPr>
              <a:t>à</a:t>
            </a:r>
            <a:r>
              <a:rPr lang="fr-FR" sz="1600" dirty="0">
                <a:solidFill>
                  <a:srgbClr val="03426E"/>
                </a:solidFill>
                <a:latin typeface="Century Gothic"/>
              </a:rPr>
              <a:t> développer</a:t>
            </a:r>
            <a:r>
              <a:rPr sz="1600" dirty="0">
                <a:solidFill>
                  <a:srgbClr val="03426E"/>
                </a:solidFill>
                <a:latin typeface="Century Gothic"/>
              </a:rPr>
              <a:t>.</a:t>
            </a:r>
            <a:endParaRPr lang="fr-FR" sz="1600" dirty="0">
              <a:solidFill>
                <a:srgbClr val="03426E"/>
              </a:solidFill>
              <a:latin typeface="Century Gothic"/>
            </a:endParaRPr>
          </a:p>
          <a:p>
            <a:pPr marL="1299210" marR="83820" indent="-251460" algn="just">
              <a:lnSpc>
                <a:spcPct val="100000"/>
              </a:lnSpc>
              <a:spcBef>
                <a:spcPts val="600"/>
              </a:spcBef>
              <a:buClr>
                <a:srgbClr val="009CBE"/>
              </a:buClr>
              <a:buFont typeface="Cambria"/>
              <a:buChar char="⦿"/>
              <a:tabLst>
                <a:tab pos="1300480" algn="l"/>
              </a:tabLst>
            </a:pPr>
            <a:r>
              <a:rPr lang="fr-FR" sz="1600" dirty="0">
                <a:solidFill>
                  <a:srgbClr val="03426E"/>
                </a:solidFill>
                <a:latin typeface="Century Gothic"/>
              </a:rPr>
              <a:t>Des séances d’approfondissement des règles de gestion seront planifiées régulièrement au début de chaque sprint de 2 semaines (cf. slide précédent)</a:t>
            </a:r>
          </a:p>
        </p:txBody>
      </p:sp>
      <p:sp>
        <p:nvSpPr>
          <p:cNvPr id="38" name="object 38"/>
          <p:cNvSpPr txBox="1"/>
          <p:nvPr/>
        </p:nvSpPr>
        <p:spPr>
          <a:xfrm>
            <a:off x="640818" y="3235343"/>
            <a:ext cx="1280160" cy="508000"/>
          </a:xfrm>
          <a:prstGeom prst="rect">
            <a:avLst/>
          </a:prstGeom>
          <a:solidFill>
            <a:srgbClr val="03426E"/>
          </a:solidFill>
        </p:spPr>
        <p:txBody>
          <a:bodyPr vert="horz" wrap="square" lIns="0" tIns="143510" rIns="0" bIns="0" rtlCol="0">
            <a:spAutoFit/>
          </a:bodyPr>
          <a:lstStyle/>
          <a:p>
            <a:pPr marL="356870">
              <a:lnSpc>
                <a:spcPct val="100000"/>
              </a:lnSpc>
              <a:spcBef>
                <a:spcPts val="1130"/>
              </a:spcBef>
            </a:pPr>
            <a:r>
              <a:rPr sz="1400" b="1" spc="-10" dirty="0">
                <a:solidFill>
                  <a:srgbClr val="FFFFFF"/>
                </a:solidFill>
                <a:latin typeface="Century Gothic Bold"/>
                <a:cs typeface="Century Gothic Bold"/>
              </a:rPr>
              <a:t>Admin</a:t>
            </a:r>
            <a:endParaRPr sz="1400" dirty="0">
              <a:latin typeface="Century Gothic Bold"/>
              <a:cs typeface="Century Gothic Bold"/>
            </a:endParaRPr>
          </a:p>
        </p:txBody>
      </p:sp>
      <p:sp>
        <p:nvSpPr>
          <p:cNvPr id="39" name="object 39"/>
          <p:cNvSpPr txBox="1"/>
          <p:nvPr/>
        </p:nvSpPr>
        <p:spPr>
          <a:xfrm>
            <a:off x="640818" y="4048796"/>
            <a:ext cx="1280160" cy="716863"/>
          </a:xfrm>
          <a:prstGeom prst="rect">
            <a:avLst/>
          </a:prstGeom>
          <a:solidFill>
            <a:srgbClr val="03426E"/>
          </a:solidFill>
        </p:spPr>
        <p:txBody>
          <a:bodyPr vert="horz" wrap="square" lIns="0" tIns="143510" rIns="0" bIns="0" rtlCol="0">
            <a:spAutoFit/>
          </a:bodyPr>
          <a:lstStyle>
            <a:defPPr>
              <a:defRPr kern="0"/>
            </a:defPPr>
            <a:lvl1pPr marL="356870">
              <a:lnSpc>
                <a:spcPct val="100000"/>
              </a:lnSpc>
              <a:spcBef>
                <a:spcPts val="1130"/>
              </a:spcBef>
              <a:defRPr sz="1400" b="1" spc="-10">
                <a:solidFill>
                  <a:srgbClr val="FFFFFF"/>
                </a:solidFill>
                <a:latin typeface="Century Gothic Bold"/>
                <a:cs typeface="Century Gothic Bold"/>
              </a:defRPr>
            </a:lvl1pPr>
          </a:lstStyle>
          <a:p>
            <a:r>
              <a:rPr lang="fr-FR" dirty="0"/>
              <a:t>Utilisateur</a:t>
            </a:r>
          </a:p>
          <a:p>
            <a:endParaRPr lang="fr-FR" dirty="0"/>
          </a:p>
        </p:txBody>
      </p:sp>
      <p:pic>
        <p:nvPicPr>
          <p:cNvPr id="40" name="object 40"/>
          <p:cNvPicPr/>
          <p:nvPr/>
        </p:nvPicPr>
        <p:blipFill>
          <a:blip r:embed="rId2" cstate="print"/>
          <a:stretch>
            <a:fillRect/>
          </a:stretch>
        </p:blipFill>
        <p:spPr>
          <a:xfrm>
            <a:off x="615695" y="5318759"/>
            <a:ext cx="890016" cy="713232"/>
          </a:xfrm>
          <a:prstGeom prst="rect">
            <a:avLst/>
          </a:prstGeom>
        </p:spPr>
      </p:pic>
      <p:sp>
        <p:nvSpPr>
          <p:cNvPr id="41" name="object 41"/>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dirty="0"/>
              <a:t>Caractéristiques</a:t>
            </a:r>
            <a:r>
              <a:rPr spc="-204" dirty="0"/>
              <a:t> </a:t>
            </a:r>
            <a:r>
              <a:rPr spc="-50" dirty="0"/>
              <a:t>générales </a:t>
            </a:r>
            <a:r>
              <a:rPr dirty="0"/>
              <a:t>de</a:t>
            </a:r>
            <a:r>
              <a:rPr spc="-25" dirty="0"/>
              <a:t> </a:t>
            </a:r>
            <a:r>
              <a:rPr spc="-10" dirty="0"/>
              <a:t>l’application</a:t>
            </a:r>
          </a:p>
        </p:txBody>
      </p:sp>
      <p:sp>
        <p:nvSpPr>
          <p:cNvPr id="4" name="object 4"/>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5</a:t>
            </a:fld>
            <a:endParaRPr spc="-25" dirty="0"/>
          </a:p>
        </p:txBody>
      </p:sp>
      <p:sp>
        <p:nvSpPr>
          <p:cNvPr id="3" name="object 3"/>
          <p:cNvSpPr txBox="1"/>
          <p:nvPr/>
        </p:nvSpPr>
        <p:spPr>
          <a:xfrm>
            <a:off x="613507" y="1233931"/>
            <a:ext cx="7915909" cy="4045338"/>
          </a:xfrm>
          <a:prstGeom prst="rect">
            <a:avLst/>
          </a:prstGeom>
        </p:spPr>
        <p:txBody>
          <a:bodyPr vert="horz" wrap="square" lIns="0" tIns="13335" rIns="0" bIns="0" rtlCol="0">
            <a:spAutoFit/>
          </a:bodyPr>
          <a:lstStyle/>
          <a:p>
            <a:pPr marL="355600" marR="5080" indent="-342900" algn="just">
              <a:lnSpc>
                <a:spcPct val="100000"/>
              </a:lnSpc>
              <a:spcBef>
                <a:spcPts val="105"/>
              </a:spcBef>
              <a:buSzPct val="78125"/>
              <a:buFont typeface="Wingdings 3"/>
              <a:buChar char="►"/>
              <a:tabLst>
                <a:tab pos="355600" algn="l"/>
              </a:tabLst>
            </a:pPr>
            <a:r>
              <a:rPr sz="1600" b="1" dirty="0">
                <a:solidFill>
                  <a:srgbClr val="03426E"/>
                </a:solidFill>
                <a:latin typeface="Arial"/>
                <a:cs typeface="Arial"/>
              </a:rPr>
              <a:t>Application</a:t>
            </a:r>
            <a:r>
              <a:rPr sz="1600" b="1" spc="270" dirty="0">
                <a:solidFill>
                  <a:srgbClr val="03426E"/>
                </a:solidFill>
                <a:latin typeface="Arial"/>
                <a:cs typeface="Arial"/>
              </a:rPr>
              <a:t>  </a:t>
            </a:r>
            <a:r>
              <a:rPr sz="1600" b="1" dirty="0">
                <a:solidFill>
                  <a:srgbClr val="03426E"/>
                </a:solidFill>
                <a:latin typeface="Arial"/>
                <a:cs typeface="Arial"/>
              </a:rPr>
              <a:t>Web</a:t>
            </a:r>
            <a:r>
              <a:rPr sz="1600" b="1" spc="275" dirty="0">
                <a:solidFill>
                  <a:srgbClr val="03426E"/>
                </a:solidFill>
                <a:latin typeface="Arial"/>
                <a:cs typeface="Arial"/>
              </a:rPr>
              <a:t>  </a:t>
            </a:r>
            <a:r>
              <a:rPr sz="1600" b="1" spc="-10" dirty="0">
                <a:solidFill>
                  <a:srgbClr val="03426E"/>
                </a:solidFill>
                <a:latin typeface="Arial"/>
                <a:cs typeface="Arial"/>
              </a:rPr>
              <a:t>Multi-</a:t>
            </a:r>
            <a:r>
              <a:rPr sz="1600" b="1" dirty="0">
                <a:solidFill>
                  <a:srgbClr val="03426E"/>
                </a:solidFill>
                <a:latin typeface="Arial"/>
                <a:cs typeface="Arial"/>
              </a:rPr>
              <a:t>device</a:t>
            </a:r>
            <a:r>
              <a:rPr sz="1600" b="1" spc="270" dirty="0">
                <a:solidFill>
                  <a:srgbClr val="03426E"/>
                </a:solidFill>
                <a:latin typeface="Arial"/>
                <a:cs typeface="Arial"/>
              </a:rPr>
              <a:t>  </a:t>
            </a:r>
            <a:r>
              <a:rPr sz="1600" b="1" dirty="0">
                <a:solidFill>
                  <a:srgbClr val="03426E"/>
                </a:solidFill>
                <a:latin typeface="Arial"/>
                <a:cs typeface="Arial"/>
              </a:rPr>
              <a:t>/</a:t>
            </a:r>
            <a:r>
              <a:rPr sz="1600" b="1" spc="280" dirty="0">
                <a:solidFill>
                  <a:srgbClr val="03426E"/>
                </a:solidFill>
                <a:latin typeface="Arial"/>
                <a:cs typeface="Arial"/>
              </a:rPr>
              <a:t>  </a:t>
            </a:r>
            <a:r>
              <a:rPr sz="1600" b="1" dirty="0">
                <a:solidFill>
                  <a:srgbClr val="03426E"/>
                </a:solidFill>
                <a:latin typeface="Arial"/>
                <a:cs typeface="Arial"/>
              </a:rPr>
              <a:t>Responsive</a:t>
            </a:r>
            <a:r>
              <a:rPr sz="1600" b="1" spc="270" dirty="0">
                <a:solidFill>
                  <a:srgbClr val="03426E"/>
                </a:solidFill>
                <a:latin typeface="Arial"/>
                <a:cs typeface="Arial"/>
              </a:rPr>
              <a:t>  </a:t>
            </a:r>
            <a:r>
              <a:rPr sz="1600" dirty="0">
                <a:solidFill>
                  <a:srgbClr val="4F4F4E"/>
                </a:solidFill>
                <a:latin typeface="Arial"/>
                <a:cs typeface="Arial"/>
              </a:rPr>
              <a:t>:</a:t>
            </a:r>
            <a:r>
              <a:rPr sz="1600" spc="280" dirty="0">
                <a:solidFill>
                  <a:srgbClr val="4F4F4E"/>
                </a:solidFill>
                <a:latin typeface="Arial"/>
                <a:cs typeface="Arial"/>
              </a:rPr>
              <a:t>  </a:t>
            </a:r>
            <a:r>
              <a:rPr sz="1600" dirty="0">
                <a:solidFill>
                  <a:srgbClr val="4F4F4E"/>
                </a:solidFill>
                <a:latin typeface="Arial"/>
                <a:cs typeface="Arial"/>
              </a:rPr>
              <a:t>l’application</a:t>
            </a:r>
            <a:r>
              <a:rPr sz="1600" spc="270" dirty="0">
                <a:solidFill>
                  <a:srgbClr val="4F4F4E"/>
                </a:solidFill>
                <a:latin typeface="Arial"/>
                <a:cs typeface="Arial"/>
              </a:rPr>
              <a:t>  </a:t>
            </a:r>
            <a:r>
              <a:rPr sz="1600" dirty="0">
                <a:solidFill>
                  <a:srgbClr val="4F4F4E"/>
                </a:solidFill>
                <a:latin typeface="Arial"/>
                <a:cs typeface="Arial"/>
              </a:rPr>
              <a:t>sera</a:t>
            </a:r>
            <a:r>
              <a:rPr sz="1600" spc="275" dirty="0">
                <a:solidFill>
                  <a:srgbClr val="4F4F4E"/>
                </a:solidFill>
                <a:latin typeface="Arial"/>
                <a:cs typeface="Arial"/>
              </a:rPr>
              <a:t>  </a:t>
            </a:r>
            <a:r>
              <a:rPr sz="1600" spc="-10" dirty="0">
                <a:solidFill>
                  <a:srgbClr val="4F4F4E"/>
                </a:solidFill>
                <a:latin typeface="Arial"/>
                <a:cs typeface="Arial"/>
              </a:rPr>
              <a:t>utilisée </a:t>
            </a:r>
            <a:r>
              <a:rPr sz="1600" dirty="0">
                <a:solidFill>
                  <a:srgbClr val="4F4F4E"/>
                </a:solidFill>
                <a:latin typeface="Arial"/>
                <a:cs typeface="Arial"/>
              </a:rPr>
              <a:t>principalement</a:t>
            </a:r>
            <a:r>
              <a:rPr sz="1600" spc="170" dirty="0">
                <a:solidFill>
                  <a:srgbClr val="4F4F4E"/>
                </a:solidFill>
                <a:latin typeface="Arial"/>
                <a:cs typeface="Arial"/>
              </a:rPr>
              <a:t> </a:t>
            </a:r>
            <a:r>
              <a:rPr sz="1600" dirty="0">
                <a:solidFill>
                  <a:srgbClr val="4F4F4E"/>
                </a:solidFill>
                <a:latin typeface="Arial"/>
                <a:cs typeface="Arial"/>
              </a:rPr>
              <a:t>sur</a:t>
            </a:r>
            <a:r>
              <a:rPr sz="1600" spc="175" dirty="0">
                <a:solidFill>
                  <a:srgbClr val="4F4F4E"/>
                </a:solidFill>
                <a:latin typeface="Arial"/>
                <a:cs typeface="Arial"/>
              </a:rPr>
              <a:t> </a:t>
            </a:r>
            <a:r>
              <a:rPr sz="1600" dirty="0">
                <a:solidFill>
                  <a:srgbClr val="4F4F4E"/>
                </a:solidFill>
                <a:latin typeface="Arial"/>
                <a:cs typeface="Arial"/>
              </a:rPr>
              <a:t>ordinateur,</a:t>
            </a:r>
            <a:r>
              <a:rPr sz="1600" spc="175" dirty="0">
                <a:solidFill>
                  <a:srgbClr val="4F4F4E"/>
                </a:solidFill>
                <a:latin typeface="Arial"/>
                <a:cs typeface="Arial"/>
              </a:rPr>
              <a:t> </a:t>
            </a:r>
            <a:r>
              <a:rPr sz="1600" dirty="0">
                <a:solidFill>
                  <a:srgbClr val="4F4F4E"/>
                </a:solidFill>
                <a:latin typeface="Arial"/>
                <a:cs typeface="Arial"/>
              </a:rPr>
              <a:t>mais</a:t>
            </a:r>
            <a:r>
              <a:rPr sz="1600" spc="170" dirty="0">
                <a:solidFill>
                  <a:srgbClr val="4F4F4E"/>
                </a:solidFill>
                <a:latin typeface="Arial"/>
                <a:cs typeface="Arial"/>
              </a:rPr>
              <a:t> </a:t>
            </a:r>
            <a:r>
              <a:rPr sz="1600" dirty="0">
                <a:solidFill>
                  <a:srgbClr val="4F4F4E"/>
                </a:solidFill>
                <a:latin typeface="Arial"/>
                <a:cs typeface="Arial"/>
              </a:rPr>
              <a:t>sera</a:t>
            </a:r>
            <a:r>
              <a:rPr sz="1600" spc="165" dirty="0">
                <a:solidFill>
                  <a:srgbClr val="4F4F4E"/>
                </a:solidFill>
                <a:latin typeface="Arial"/>
                <a:cs typeface="Arial"/>
              </a:rPr>
              <a:t> </a:t>
            </a:r>
            <a:r>
              <a:rPr sz="1600" dirty="0">
                <a:solidFill>
                  <a:srgbClr val="4F4F4E"/>
                </a:solidFill>
                <a:latin typeface="Arial"/>
                <a:cs typeface="Arial"/>
              </a:rPr>
              <a:t>aussi</a:t>
            </a:r>
            <a:r>
              <a:rPr sz="1600" spc="165" dirty="0">
                <a:solidFill>
                  <a:srgbClr val="4F4F4E"/>
                </a:solidFill>
                <a:latin typeface="Arial"/>
                <a:cs typeface="Arial"/>
              </a:rPr>
              <a:t> </a:t>
            </a:r>
            <a:r>
              <a:rPr sz="1600" dirty="0">
                <a:solidFill>
                  <a:srgbClr val="4F4F4E"/>
                </a:solidFill>
                <a:latin typeface="Arial"/>
                <a:cs typeface="Arial"/>
              </a:rPr>
              <a:t>accessible</a:t>
            </a:r>
            <a:r>
              <a:rPr sz="1600" spc="160" dirty="0">
                <a:solidFill>
                  <a:srgbClr val="4F4F4E"/>
                </a:solidFill>
                <a:latin typeface="Arial"/>
                <a:cs typeface="Arial"/>
              </a:rPr>
              <a:t> </a:t>
            </a:r>
            <a:r>
              <a:rPr sz="1600" dirty="0">
                <a:solidFill>
                  <a:srgbClr val="4F4F4E"/>
                </a:solidFill>
                <a:latin typeface="Arial"/>
                <a:cs typeface="Arial"/>
              </a:rPr>
              <a:t>et</a:t>
            </a:r>
            <a:r>
              <a:rPr sz="1600" spc="180" dirty="0">
                <a:solidFill>
                  <a:srgbClr val="4F4F4E"/>
                </a:solidFill>
                <a:latin typeface="Arial"/>
                <a:cs typeface="Arial"/>
              </a:rPr>
              <a:t> </a:t>
            </a:r>
            <a:r>
              <a:rPr sz="1600" dirty="0">
                <a:solidFill>
                  <a:srgbClr val="4F4F4E"/>
                </a:solidFill>
                <a:latin typeface="Arial"/>
                <a:cs typeface="Arial"/>
              </a:rPr>
              <a:t>adaptable</a:t>
            </a:r>
            <a:r>
              <a:rPr sz="1600" spc="165" dirty="0">
                <a:solidFill>
                  <a:srgbClr val="4F4F4E"/>
                </a:solidFill>
                <a:latin typeface="Arial"/>
                <a:cs typeface="Arial"/>
              </a:rPr>
              <a:t> </a:t>
            </a:r>
            <a:r>
              <a:rPr sz="1600" dirty="0">
                <a:solidFill>
                  <a:srgbClr val="4F4F4E"/>
                </a:solidFill>
                <a:latin typeface="Arial"/>
                <a:cs typeface="Arial"/>
              </a:rPr>
              <a:t>à</a:t>
            </a:r>
            <a:r>
              <a:rPr sz="1600" spc="165" dirty="0">
                <a:solidFill>
                  <a:srgbClr val="4F4F4E"/>
                </a:solidFill>
                <a:latin typeface="Arial"/>
                <a:cs typeface="Arial"/>
              </a:rPr>
              <a:t> </a:t>
            </a:r>
            <a:r>
              <a:rPr sz="1600" spc="-10" dirty="0">
                <a:solidFill>
                  <a:srgbClr val="4F4F4E"/>
                </a:solidFill>
                <a:latin typeface="Arial"/>
                <a:cs typeface="Arial"/>
              </a:rPr>
              <a:t>d’autres </a:t>
            </a:r>
            <a:r>
              <a:rPr sz="1600" dirty="0">
                <a:solidFill>
                  <a:srgbClr val="4F4F4E"/>
                </a:solidFill>
                <a:latin typeface="Arial"/>
                <a:cs typeface="Arial"/>
              </a:rPr>
              <a:t>terminaux</a:t>
            </a:r>
            <a:r>
              <a:rPr sz="1600" spc="-40" dirty="0">
                <a:solidFill>
                  <a:srgbClr val="4F4F4E"/>
                </a:solidFill>
                <a:latin typeface="Arial"/>
                <a:cs typeface="Arial"/>
              </a:rPr>
              <a:t> </a:t>
            </a:r>
            <a:r>
              <a:rPr sz="1600" dirty="0">
                <a:solidFill>
                  <a:srgbClr val="4F4F4E"/>
                </a:solidFill>
                <a:latin typeface="Arial"/>
                <a:cs typeface="Arial"/>
              </a:rPr>
              <a:t>mobiles,</a:t>
            </a:r>
            <a:r>
              <a:rPr sz="1600" spc="-30" dirty="0">
                <a:solidFill>
                  <a:srgbClr val="4F4F4E"/>
                </a:solidFill>
                <a:latin typeface="Arial"/>
                <a:cs typeface="Arial"/>
              </a:rPr>
              <a:t> </a:t>
            </a:r>
            <a:r>
              <a:rPr sz="1600" dirty="0">
                <a:solidFill>
                  <a:srgbClr val="4F4F4E"/>
                </a:solidFill>
                <a:latin typeface="Arial"/>
                <a:cs typeface="Arial"/>
              </a:rPr>
              <a:t>notamment</a:t>
            </a:r>
            <a:r>
              <a:rPr sz="1600" spc="-30" dirty="0">
                <a:solidFill>
                  <a:srgbClr val="4F4F4E"/>
                </a:solidFill>
                <a:latin typeface="Arial"/>
                <a:cs typeface="Arial"/>
              </a:rPr>
              <a:t> </a:t>
            </a:r>
            <a:r>
              <a:rPr sz="1600" dirty="0">
                <a:solidFill>
                  <a:srgbClr val="4F4F4E"/>
                </a:solidFill>
                <a:latin typeface="Arial"/>
                <a:cs typeface="Arial"/>
              </a:rPr>
              <a:t>les</a:t>
            </a:r>
            <a:r>
              <a:rPr sz="1600" spc="-35" dirty="0">
                <a:solidFill>
                  <a:srgbClr val="4F4F4E"/>
                </a:solidFill>
                <a:latin typeface="Arial"/>
                <a:cs typeface="Arial"/>
              </a:rPr>
              <a:t> </a:t>
            </a:r>
            <a:r>
              <a:rPr sz="1600" dirty="0">
                <a:solidFill>
                  <a:srgbClr val="4F4F4E"/>
                </a:solidFill>
                <a:latin typeface="Arial"/>
                <a:cs typeface="Arial"/>
              </a:rPr>
              <a:t>tablettes</a:t>
            </a:r>
            <a:r>
              <a:rPr sz="1600" spc="-35" dirty="0">
                <a:solidFill>
                  <a:srgbClr val="4F4F4E"/>
                </a:solidFill>
                <a:latin typeface="Arial"/>
                <a:cs typeface="Arial"/>
              </a:rPr>
              <a:t> </a:t>
            </a:r>
            <a:r>
              <a:rPr sz="1600" dirty="0">
                <a:solidFill>
                  <a:srgbClr val="4F4F4E"/>
                </a:solidFill>
                <a:latin typeface="Arial"/>
                <a:cs typeface="Arial"/>
              </a:rPr>
              <a:t>et</a:t>
            </a:r>
            <a:r>
              <a:rPr sz="1600" spc="-35" dirty="0">
                <a:solidFill>
                  <a:srgbClr val="4F4F4E"/>
                </a:solidFill>
                <a:latin typeface="Arial"/>
                <a:cs typeface="Arial"/>
              </a:rPr>
              <a:t> </a:t>
            </a:r>
            <a:r>
              <a:rPr sz="1600" dirty="0">
                <a:solidFill>
                  <a:srgbClr val="4F4F4E"/>
                </a:solidFill>
                <a:latin typeface="Arial"/>
                <a:cs typeface="Arial"/>
              </a:rPr>
              <a:t>les</a:t>
            </a:r>
            <a:r>
              <a:rPr sz="1600" spc="-35" dirty="0">
                <a:solidFill>
                  <a:srgbClr val="4F4F4E"/>
                </a:solidFill>
                <a:latin typeface="Arial"/>
                <a:cs typeface="Arial"/>
              </a:rPr>
              <a:t> </a:t>
            </a:r>
            <a:r>
              <a:rPr sz="1600" dirty="0">
                <a:solidFill>
                  <a:srgbClr val="4F4F4E"/>
                </a:solidFill>
                <a:latin typeface="Arial"/>
                <a:cs typeface="Arial"/>
              </a:rPr>
              <a:t>smart</a:t>
            </a:r>
            <a:r>
              <a:rPr sz="1600" spc="-30" dirty="0">
                <a:solidFill>
                  <a:srgbClr val="4F4F4E"/>
                </a:solidFill>
                <a:latin typeface="Arial"/>
                <a:cs typeface="Arial"/>
              </a:rPr>
              <a:t> </a:t>
            </a:r>
            <a:r>
              <a:rPr sz="1600" spc="-10" dirty="0">
                <a:solidFill>
                  <a:srgbClr val="4F4F4E"/>
                </a:solidFill>
                <a:latin typeface="Arial"/>
                <a:cs typeface="Arial"/>
              </a:rPr>
              <a:t>phones</a:t>
            </a:r>
            <a:endParaRPr sz="1600" dirty="0">
              <a:latin typeface="Arial"/>
              <a:cs typeface="Arial"/>
            </a:endParaRPr>
          </a:p>
          <a:p>
            <a:pPr marL="355600" marR="6350" indent="-342900" algn="just">
              <a:lnSpc>
                <a:spcPct val="100000"/>
              </a:lnSpc>
              <a:spcBef>
                <a:spcPts val="1200"/>
              </a:spcBef>
              <a:buSzPct val="78125"/>
              <a:buFont typeface="Wingdings 3"/>
              <a:buChar char="►"/>
              <a:tabLst>
                <a:tab pos="355600" algn="l"/>
              </a:tabLst>
            </a:pPr>
            <a:r>
              <a:rPr sz="1600" b="1" dirty="0">
                <a:solidFill>
                  <a:srgbClr val="03426E"/>
                </a:solidFill>
                <a:latin typeface="Arial"/>
                <a:cs typeface="Arial"/>
              </a:rPr>
              <a:t>Navigateurs</a:t>
            </a:r>
            <a:r>
              <a:rPr sz="1600" b="1" spc="245" dirty="0">
                <a:solidFill>
                  <a:srgbClr val="03426E"/>
                </a:solidFill>
                <a:latin typeface="Arial"/>
                <a:cs typeface="Arial"/>
              </a:rPr>
              <a:t> </a:t>
            </a:r>
            <a:r>
              <a:rPr sz="1600" dirty="0">
                <a:solidFill>
                  <a:srgbClr val="4F4F4E"/>
                </a:solidFill>
                <a:latin typeface="Arial"/>
                <a:cs typeface="Arial"/>
              </a:rPr>
              <a:t>:</a:t>
            </a:r>
            <a:r>
              <a:rPr sz="1600" spc="254" dirty="0">
                <a:solidFill>
                  <a:srgbClr val="4F4F4E"/>
                </a:solidFill>
                <a:latin typeface="Arial"/>
                <a:cs typeface="Arial"/>
              </a:rPr>
              <a:t> </a:t>
            </a:r>
            <a:r>
              <a:rPr sz="1600" dirty="0">
                <a:solidFill>
                  <a:srgbClr val="4F4F4E"/>
                </a:solidFill>
                <a:latin typeface="Arial"/>
                <a:cs typeface="Arial"/>
              </a:rPr>
              <a:t>l’application</a:t>
            </a:r>
            <a:r>
              <a:rPr sz="1600" spc="250" dirty="0">
                <a:solidFill>
                  <a:srgbClr val="4F4F4E"/>
                </a:solidFill>
                <a:latin typeface="Arial"/>
                <a:cs typeface="Arial"/>
              </a:rPr>
              <a:t> </a:t>
            </a:r>
            <a:r>
              <a:rPr sz="1600" dirty="0">
                <a:solidFill>
                  <a:srgbClr val="4F4F4E"/>
                </a:solidFill>
                <a:latin typeface="Arial"/>
                <a:cs typeface="Arial"/>
              </a:rPr>
              <a:t>supportera</a:t>
            </a:r>
            <a:r>
              <a:rPr sz="1600" spc="254" dirty="0">
                <a:solidFill>
                  <a:srgbClr val="4F4F4E"/>
                </a:solidFill>
                <a:latin typeface="Arial"/>
                <a:cs typeface="Arial"/>
              </a:rPr>
              <a:t> </a:t>
            </a:r>
            <a:r>
              <a:rPr sz="1600" dirty="0">
                <a:solidFill>
                  <a:srgbClr val="4F4F4E"/>
                </a:solidFill>
                <a:latin typeface="Arial"/>
                <a:cs typeface="Arial"/>
              </a:rPr>
              <a:t>tous</a:t>
            </a:r>
            <a:r>
              <a:rPr sz="1600" spc="254" dirty="0">
                <a:solidFill>
                  <a:srgbClr val="4F4F4E"/>
                </a:solidFill>
                <a:latin typeface="Arial"/>
                <a:cs typeface="Arial"/>
              </a:rPr>
              <a:t> </a:t>
            </a:r>
            <a:r>
              <a:rPr sz="1600" dirty="0">
                <a:solidFill>
                  <a:srgbClr val="4F4F4E"/>
                </a:solidFill>
                <a:latin typeface="Arial"/>
                <a:cs typeface="Arial"/>
              </a:rPr>
              <a:t>les</a:t>
            </a:r>
            <a:r>
              <a:rPr sz="1600" spc="250" dirty="0">
                <a:solidFill>
                  <a:srgbClr val="4F4F4E"/>
                </a:solidFill>
                <a:latin typeface="Arial"/>
                <a:cs typeface="Arial"/>
              </a:rPr>
              <a:t> </a:t>
            </a:r>
            <a:r>
              <a:rPr sz="1600" dirty="0">
                <a:solidFill>
                  <a:srgbClr val="4F4F4E"/>
                </a:solidFill>
                <a:latin typeface="Arial"/>
                <a:cs typeface="Arial"/>
              </a:rPr>
              <a:t>navigateurs</a:t>
            </a:r>
            <a:r>
              <a:rPr sz="1600" spc="250" dirty="0">
                <a:solidFill>
                  <a:srgbClr val="4F4F4E"/>
                </a:solidFill>
                <a:latin typeface="Arial"/>
                <a:cs typeface="Arial"/>
              </a:rPr>
              <a:t> </a:t>
            </a:r>
            <a:r>
              <a:rPr sz="1600" dirty="0">
                <a:solidFill>
                  <a:srgbClr val="4F4F4E"/>
                </a:solidFill>
                <a:latin typeface="Arial"/>
                <a:cs typeface="Arial"/>
              </a:rPr>
              <a:t>du</a:t>
            </a:r>
            <a:r>
              <a:rPr sz="1600" spc="250" dirty="0">
                <a:solidFill>
                  <a:srgbClr val="4F4F4E"/>
                </a:solidFill>
                <a:latin typeface="Arial"/>
                <a:cs typeface="Arial"/>
              </a:rPr>
              <a:t> </a:t>
            </a:r>
            <a:r>
              <a:rPr sz="1600" dirty="0">
                <a:solidFill>
                  <a:srgbClr val="4F4F4E"/>
                </a:solidFill>
                <a:latin typeface="Arial"/>
                <a:cs typeface="Arial"/>
              </a:rPr>
              <a:t>marché</a:t>
            </a:r>
            <a:r>
              <a:rPr sz="1600" spc="250" dirty="0">
                <a:solidFill>
                  <a:srgbClr val="4F4F4E"/>
                </a:solidFill>
                <a:latin typeface="Arial"/>
                <a:cs typeface="Arial"/>
              </a:rPr>
              <a:t> </a:t>
            </a:r>
            <a:r>
              <a:rPr sz="1600" dirty="0">
                <a:solidFill>
                  <a:srgbClr val="4F4F4E"/>
                </a:solidFill>
                <a:latin typeface="Arial"/>
                <a:cs typeface="Arial"/>
              </a:rPr>
              <a:t>avec</a:t>
            </a:r>
            <a:r>
              <a:rPr sz="1600" spc="250" dirty="0">
                <a:solidFill>
                  <a:srgbClr val="4F4F4E"/>
                </a:solidFill>
                <a:latin typeface="Arial"/>
                <a:cs typeface="Arial"/>
              </a:rPr>
              <a:t> </a:t>
            </a:r>
            <a:r>
              <a:rPr sz="1600" spc="-20" dirty="0">
                <a:solidFill>
                  <a:srgbClr val="4F4F4E"/>
                </a:solidFill>
                <a:latin typeface="Arial"/>
                <a:cs typeface="Arial"/>
              </a:rPr>
              <a:t>leur </a:t>
            </a:r>
            <a:r>
              <a:rPr sz="1600" dirty="0">
                <a:solidFill>
                  <a:srgbClr val="4F4F4E"/>
                </a:solidFill>
                <a:latin typeface="Arial"/>
                <a:cs typeface="Arial"/>
              </a:rPr>
              <a:t>dernières</a:t>
            </a:r>
            <a:r>
              <a:rPr sz="1600" spc="-45" dirty="0">
                <a:solidFill>
                  <a:srgbClr val="4F4F4E"/>
                </a:solidFill>
                <a:latin typeface="Arial"/>
                <a:cs typeface="Arial"/>
              </a:rPr>
              <a:t> </a:t>
            </a:r>
            <a:r>
              <a:rPr sz="1600" dirty="0">
                <a:solidFill>
                  <a:srgbClr val="4F4F4E"/>
                </a:solidFill>
                <a:latin typeface="Arial"/>
                <a:cs typeface="Arial"/>
              </a:rPr>
              <a:t>versions</a:t>
            </a:r>
            <a:r>
              <a:rPr sz="1600" spc="-40" dirty="0">
                <a:solidFill>
                  <a:srgbClr val="4F4F4E"/>
                </a:solidFill>
                <a:latin typeface="Arial"/>
                <a:cs typeface="Arial"/>
              </a:rPr>
              <a:t> </a:t>
            </a:r>
            <a:r>
              <a:rPr sz="1600" dirty="0">
                <a:solidFill>
                  <a:srgbClr val="4F4F4E"/>
                </a:solidFill>
                <a:latin typeface="Arial"/>
                <a:cs typeface="Arial"/>
              </a:rPr>
              <a:t>:</a:t>
            </a:r>
            <a:r>
              <a:rPr sz="1600" spc="-35" dirty="0">
                <a:solidFill>
                  <a:srgbClr val="4F4F4E"/>
                </a:solidFill>
                <a:latin typeface="Arial"/>
                <a:cs typeface="Arial"/>
              </a:rPr>
              <a:t> </a:t>
            </a:r>
            <a:r>
              <a:rPr sz="1600" dirty="0">
                <a:solidFill>
                  <a:srgbClr val="4F4F4E"/>
                </a:solidFill>
                <a:latin typeface="Arial"/>
                <a:cs typeface="Arial"/>
              </a:rPr>
              <a:t>Edge,</a:t>
            </a:r>
            <a:r>
              <a:rPr sz="1600" spc="-35" dirty="0">
                <a:solidFill>
                  <a:srgbClr val="4F4F4E"/>
                </a:solidFill>
                <a:latin typeface="Arial"/>
                <a:cs typeface="Arial"/>
              </a:rPr>
              <a:t> </a:t>
            </a:r>
            <a:r>
              <a:rPr sz="1600" dirty="0">
                <a:solidFill>
                  <a:srgbClr val="4F4F4E"/>
                </a:solidFill>
                <a:latin typeface="Arial"/>
                <a:cs typeface="Arial"/>
              </a:rPr>
              <a:t>Chrome,</a:t>
            </a:r>
            <a:r>
              <a:rPr sz="1600" spc="-35" dirty="0">
                <a:solidFill>
                  <a:srgbClr val="4F4F4E"/>
                </a:solidFill>
                <a:latin typeface="Arial"/>
                <a:cs typeface="Arial"/>
              </a:rPr>
              <a:t> </a:t>
            </a:r>
            <a:r>
              <a:rPr sz="1600" dirty="0">
                <a:solidFill>
                  <a:srgbClr val="4F4F4E"/>
                </a:solidFill>
                <a:latin typeface="Arial"/>
                <a:cs typeface="Arial"/>
              </a:rPr>
              <a:t>Firefox</a:t>
            </a:r>
            <a:r>
              <a:rPr sz="1600" spc="-40" dirty="0">
                <a:solidFill>
                  <a:srgbClr val="4F4F4E"/>
                </a:solidFill>
                <a:latin typeface="Arial"/>
                <a:cs typeface="Arial"/>
              </a:rPr>
              <a:t> </a:t>
            </a:r>
            <a:r>
              <a:rPr sz="1600" dirty="0">
                <a:solidFill>
                  <a:srgbClr val="4F4F4E"/>
                </a:solidFill>
                <a:latin typeface="Arial"/>
                <a:cs typeface="Arial"/>
              </a:rPr>
              <a:t>et</a:t>
            </a:r>
            <a:r>
              <a:rPr sz="1600" spc="-35" dirty="0">
                <a:solidFill>
                  <a:srgbClr val="4F4F4E"/>
                </a:solidFill>
                <a:latin typeface="Arial"/>
                <a:cs typeface="Arial"/>
              </a:rPr>
              <a:t> </a:t>
            </a:r>
            <a:r>
              <a:rPr sz="1600" spc="-10" dirty="0">
                <a:solidFill>
                  <a:srgbClr val="4F4F4E"/>
                </a:solidFill>
                <a:latin typeface="Arial"/>
                <a:cs typeface="Arial"/>
              </a:rPr>
              <a:t>Safari</a:t>
            </a:r>
            <a:endParaRPr sz="1600" dirty="0">
              <a:latin typeface="Arial"/>
              <a:cs typeface="Arial"/>
            </a:endParaRPr>
          </a:p>
          <a:p>
            <a:pPr marL="355600" marR="5080" indent="-342900" algn="just">
              <a:lnSpc>
                <a:spcPct val="100000"/>
              </a:lnSpc>
              <a:spcBef>
                <a:spcPts val="1200"/>
              </a:spcBef>
              <a:buSzPct val="78125"/>
              <a:buFont typeface="Wingdings 3"/>
              <a:buChar char="►"/>
              <a:tabLst>
                <a:tab pos="355600" algn="l"/>
              </a:tabLst>
            </a:pPr>
            <a:r>
              <a:rPr sz="1600" b="1" spc="-10" dirty="0">
                <a:solidFill>
                  <a:srgbClr val="03426E"/>
                </a:solidFill>
                <a:latin typeface="Arial"/>
                <a:cs typeface="Arial"/>
              </a:rPr>
              <a:t>Mono-</a:t>
            </a:r>
            <a:r>
              <a:rPr sz="1600" b="1" dirty="0">
                <a:solidFill>
                  <a:srgbClr val="03426E"/>
                </a:solidFill>
                <a:latin typeface="Arial"/>
                <a:cs typeface="Arial"/>
              </a:rPr>
              <a:t>devise</a:t>
            </a:r>
            <a:r>
              <a:rPr sz="1600" b="1" spc="450" dirty="0">
                <a:solidFill>
                  <a:srgbClr val="03426E"/>
                </a:solidFill>
                <a:latin typeface="Arial"/>
                <a:cs typeface="Arial"/>
              </a:rPr>
              <a:t> </a:t>
            </a:r>
            <a:r>
              <a:rPr sz="1600" dirty="0">
                <a:solidFill>
                  <a:srgbClr val="4F4F4E"/>
                </a:solidFill>
                <a:latin typeface="Arial"/>
                <a:cs typeface="Arial"/>
              </a:rPr>
              <a:t>:</a:t>
            </a:r>
            <a:r>
              <a:rPr sz="1600" spc="465" dirty="0">
                <a:solidFill>
                  <a:srgbClr val="4F4F4E"/>
                </a:solidFill>
                <a:latin typeface="Arial"/>
                <a:cs typeface="Arial"/>
              </a:rPr>
              <a:t> </a:t>
            </a:r>
            <a:r>
              <a:rPr sz="1600" dirty="0">
                <a:solidFill>
                  <a:srgbClr val="4F4F4E"/>
                </a:solidFill>
                <a:latin typeface="Arial"/>
                <a:cs typeface="Arial"/>
              </a:rPr>
              <a:t>Les</a:t>
            </a:r>
            <a:r>
              <a:rPr sz="1600" spc="455" dirty="0">
                <a:solidFill>
                  <a:srgbClr val="4F4F4E"/>
                </a:solidFill>
                <a:latin typeface="Arial"/>
                <a:cs typeface="Arial"/>
              </a:rPr>
              <a:t> </a:t>
            </a:r>
            <a:r>
              <a:rPr sz="1600" dirty="0">
                <a:solidFill>
                  <a:srgbClr val="4F4F4E"/>
                </a:solidFill>
                <a:latin typeface="Arial"/>
                <a:cs typeface="Arial"/>
              </a:rPr>
              <a:t>transactions</a:t>
            </a:r>
            <a:r>
              <a:rPr sz="1600" spc="459" dirty="0">
                <a:solidFill>
                  <a:srgbClr val="4F4F4E"/>
                </a:solidFill>
                <a:latin typeface="Arial"/>
                <a:cs typeface="Arial"/>
              </a:rPr>
              <a:t> </a:t>
            </a:r>
            <a:r>
              <a:rPr sz="1600" dirty="0">
                <a:solidFill>
                  <a:srgbClr val="4F4F4E"/>
                </a:solidFill>
                <a:latin typeface="Arial"/>
                <a:cs typeface="Arial"/>
              </a:rPr>
              <a:t>réalisées</a:t>
            </a:r>
            <a:r>
              <a:rPr sz="1600" spc="459" dirty="0">
                <a:solidFill>
                  <a:srgbClr val="4F4F4E"/>
                </a:solidFill>
                <a:latin typeface="Arial"/>
                <a:cs typeface="Arial"/>
              </a:rPr>
              <a:t> </a:t>
            </a:r>
            <a:r>
              <a:rPr sz="1600" dirty="0">
                <a:solidFill>
                  <a:srgbClr val="4F4F4E"/>
                </a:solidFill>
                <a:latin typeface="Arial"/>
                <a:cs typeface="Arial"/>
              </a:rPr>
              <a:t>dans</a:t>
            </a:r>
            <a:r>
              <a:rPr sz="1600" spc="455" dirty="0">
                <a:solidFill>
                  <a:srgbClr val="4F4F4E"/>
                </a:solidFill>
                <a:latin typeface="Arial"/>
                <a:cs typeface="Arial"/>
              </a:rPr>
              <a:t> </a:t>
            </a:r>
            <a:r>
              <a:rPr sz="1600" dirty="0">
                <a:solidFill>
                  <a:srgbClr val="4F4F4E"/>
                </a:solidFill>
                <a:latin typeface="Arial"/>
                <a:cs typeface="Arial"/>
              </a:rPr>
              <a:t>l’application</a:t>
            </a:r>
            <a:r>
              <a:rPr sz="1600" spc="455" dirty="0">
                <a:solidFill>
                  <a:srgbClr val="4F4F4E"/>
                </a:solidFill>
                <a:latin typeface="Arial"/>
                <a:cs typeface="Arial"/>
              </a:rPr>
              <a:t> </a:t>
            </a:r>
            <a:r>
              <a:rPr sz="1600" dirty="0">
                <a:solidFill>
                  <a:srgbClr val="4F4F4E"/>
                </a:solidFill>
                <a:latin typeface="Arial"/>
                <a:cs typeface="Arial"/>
              </a:rPr>
              <a:t>seront</a:t>
            </a:r>
            <a:r>
              <a:rPr sz="1600" spc="465" dirty="0">
                <a:solidFill>
                  <a:srgbClr val="4F4F4E"/>
                </a:solidFill>
                <a:latin typeface="Arial"/>
                <a:cs typeface="Arial"/>
              </a:rPr>
              <a:t> </a:t>
            </a:r>
            <a:r>
              <a:rPr sz="1600" dirty="0">
                <a:solidFill>
                  <a:srgbClr val="4F4F4E"/>
                </a:solidFill>
                <a:latin typeface="Arial"/>
                <a:cs typeface="Arial"/>
              </a:rPr>
              <a:t>en</a:t>
            </a:r>
            <a:r>
              <a:rPr sz="1600" spc="450" dirty="0">
                <a:solidFill>
                  <a:srgbClr val="4F4F4E"/>
                </a:solidFill>
                <a:latin typeface="Arial"/>
                <a:cs typeface="Arial"/>
              </a:rPr>
              <a:t> </a:t>
            </a:r>
            <a:r>
              <a:rPr sz="1600" spc="-10" dirty="0">
                <a:solidFill>
                  <a:srgbClr val="4F4F4E"/>
                </a:solidFill>
                <a:latin typeface="Arial"/>
                <a:cs typeface="Arial"/>
              </a:rPr>
              <a:t>Dirham Marocain</a:t>
            </a:r>
            <a:endParaRPr sz="1600" dirty="0">
              <a:latin typeface="Arial"/>
              <a:cs typeface="Arial"/>
            </a:endParaRPr>
          </a:p>
          <a:p>
            <a:pPr marL="355600" marR="5715" indent="-342900" algn="just">
              <a:lnSpc>
                <a:spcPct val="100000"/>
              </a:lnSpc>
              <a:spcBef>
                <a:spcPts val="1200"/>
              </a:spcBef>
              <a:buSzPct val="78125"/>
              <a:buFont typeface="Wingdings 3"/>
              <a:buChar char="►"/>
              <a:tabLst>
                <a:tab pos="355600" algn="l"/>
              </a:tabLst>
            </a:pPr>
            <a:r>
              <a:rPr sz="1600" b="1" spc="-10" dirty="0">
                <a:solidFill>
                  <a:srgbClr val="03426E"/>
                </a:solidFill>
                <a:latin typeface="Arial"/>
                <a:cs typeface="Arial"/>
              </a:rPr>
              <a:t>M</a:t>
            </a:r>
            <a:r>
              <a:rPr lang="fr-FR" sz="1600" b="1" spc="-10" dirty="0">
                <a:solidFill>
                  <a:srgbClr val="03426E"/>
                </a:solidFill>
                <a:latin typeface="Arial"/>
                <a:cs typeface="Arial"/>
              </a:rPr>
              <a:t>ulti</a:t>
            </a:r>
            <a:r>
              <a:rPr sz="1600" b="1" spc="-10" dirty="0">
                <a:solidFill>
                  <a:srgbClr val="03426E"/>
                </a:solidFill>
                <a:latin typeface="Arial"/>
                <a:cs typeface="Arial"/>
              </a:rPr>
              <a:t>-</a:t>
            </a:r>
            <a:r>
              <a:rPr lang="fr-FR" sz="1600" b="1" spc="-10" dirty="0">
                <a:solidFill>
                  <a:srgbClr val="03426E"/>
                </a:solidFill>
                <a:latin typeface="Arial"/>
                <a:cs typeface="Arial"/>
              </a:rPr>
              <a:t>Sociétés</a:t>
            </a:r>
            <a:r>
              <a:rPr sz="1600" b="1" spc="30" dirty="0">
                <a:solidFill>
                  <a:srgbClr val="03426E"/>
                </a:solidFill>
                <a:latin typeface="Arial"/>
                <a:cs typeface="Arial"/>
              </a:rPr>
              <a:t> </a:t>
            </a:r>
            <a:r>
              <a:rPr sz="1600" b="1" dirty="0">
                <a:solidFill>
                  <a:srgbClr val="03426E"/>
                </a:solidFill>
                <a:latin typeface="Arial"/>
                <a:cs typeface="Arial"/>
              </a:rPr>
              <a:t>:</a:t>
            </a:r>
            <a:r>
              <a:rPr sz="1600" b="1" spc="40" dirty="0">
                <a:solidFill>
                  <a:srgbClr val="03426E"/>
                </a:solidFill>
                <a:latin typeface="Arial"/>
                <a:cs typeface="Arial"/>
              </a:rPr>
              <a:t> </a:t>
            </a:r>
            <a:r>
              <a:rPr sz="1600" dirty="0">
                <a:solidFill>
                  <a:srgbClr val="4F4F4E"/>
                </a:solidFill>
                <a:latin typeface="Arial"/>
                <a:cs typeface="Arial"/>
              </a:rPr>
              <a:t>l’application</a:t>
            </a:r>
            <a:r>
              <a:rPr sz="1600" spc="30" dirty="0">
                <a:solidFill>
                  <a:srgbClr val="4F4F4E"/>
                </a:solidFill>
                <a:latin typeface="Arial"/>
                <a:cs typeface="Arial"/>
              </a:rPr>
              <a:t> </a:t>
            </a:r>
            <a:r>
              <a:rPr sz="1600" dirty="0">
                <a:solidFill>
                  <a:srgbClr val="4F4F4E"/>
                </a:solidFill>
                <a:latin typeface="Arial"/>
                <a:cs typeface="Arial"/>
              </a:rPr>
              <a:t>sera</a:t>
            </a:r>
            <a:r>
              <a:rPr sz="1600" spc="30" dirty="0">
                <a:solidFill>
                  <a:srgbClr val="4F4F4E"/>
                </a:solidFill>
                <a:latin typeface="Arial"/>
                <a:cs typeface="Arial"/>
              </a:rPr>
              <a:t> </a:t>
            </a:r>
            <a:r>
              <a:rPr lang="fr-FR" sz="1600" dirty="0">
                <a:solidFill>
                  <a:srgbClr val="4F4F4E"/>
                </a:solidFill>
                <a:latin typeface="Arial"/>
                <a:cs typeface="Arial"/>
              </a:rPr>
              <a:t>utilisée</a:t>
            </a:r>
            <a:r>
              <a:rPr sz="1600" spc="25" dirty="0">
                <a:solidFill>
                  <a:srgbClr val="4F4F4E"/>
                </a:solidFill>
                <a:latin typeface="Arial"/>
                <a:cs typeface="Arial"/>
              </a:rPr>
              <a:t> </a:t>
            </a:r>
            <a:r>
              <a:rPr lang="fr-FR" sz="1600" spc="25" dirty="0">
                <a:solidFill>
                  <a:srgbClr val="4F4F4E"/>
                </a:solidFill>
                <a:latin typeface="Arial"/>
                <a:cs typeface="Arial"/>
              </a:rPr>
              <a:t>en multi-sociétés</a:t>
            </a:r>
            <a:r>
              <a:rPr sz="1600" dirty="0">
                <a:solidFill>
                  <a:srgbClr val="4F4F4E"/>
                </a:solidFill>
                <a:latin typeface="Arial"/>
                <a:cs typeface="Arial"/>
              </a:rPr>
              <a:t>.</a:t>
            </a:r>
            <a:endParaRPr sz="1600" dirty="0">
              <a:latin typeface="Arial"/>
              <a:cs typeface="Arial"/>
            </a:endParaRPr>
          </a:p>
          <a:p>
            <a:pPr marL="354965" indent="-342265">
              <a:lnSpc>
                <a:spcPct val="100000"/>
              </a:lnSpc>
              <a:spcBef>
                <a:spcPts val="1200"/>
              </a:spcBef>
              <a:buSzPct val="78125"/>
              <a:buFont typeface="Wingdings 3"/>
              <a:buChar char="►"/>
              <a:tabLst>
                <a:tab pos="354965" algn="l"/>
              </a:tabLst>
            </a:pPr>
            <a:r>
              <a:rPr sz="1600" b="1" dirty="0">
                <a:solidFill>
                  <a:srgbClr val="03426E"/>
                </a:solidFill>
                <a:latin typeface="Arial"/>
                <a:cs typeface="Arial"/>
              </a:rPr>
              <a:t>Langue</a:t>
            </a:r>
            <a:r>
              <a:rPr sz="1600" b="1" spc="-40" dirty="0">
                <a:solidFill>
                  <a:srgbClr val="03426E"/>
                </a:solidFill>
                <a:latin typeface="Arial"/>
                <a:cs typeface="Arial"/>
              </a:rPr>
              <a:t> </a:t>
            </a:r>
            <a:r>
              <a:rPr sz="1600" dirty="0">
                <a:solidFill>
                  <a:srgbClr val="4F4F4E"/>
                </a:solidFill>
                <a:latin typeface="Arial"/>
                <a:cs typeface="Arial"/>
              </a:rPr>
              <a:t>:</a:t>
            </a:r>
            <a:r>
              <a:rPr sz="1600" spc="-35" dirty="0">
                <a:solidFill>
                  <a:srgbClr val="4F4F4E"/>
                </a:solidFill>
                <a:latin typeface="Arial"/>
                <a:cs typeface="Arial"/>
              </a:rPr>
              <a:t> </a:t>
            </a:r>
            <a:r>
              <a:rPr sz="1600" dirty="0">
                <a:solidFill>
                  <a:srgbClr val="4F4F4E"/>
                </a:solidFill>
                <a:latin typeface="Arial"/>
                <a:cs typeface="Arial"/>
              </a:rPr>
              <a:t>l’application</a:t>
            </a:r>
            <a:r>
              <a:rPr sz="1600" spc="-40" dirty="0">
                <a:solidFill>
                  <a:srgbClr val="4F4F4E"/>
                </a:solidFill>
                <a:latin typeface="Arial"/>
                <a:cs typeface="Arial"/>
              </a:rPr>
              <a:t> </a:t>
            </a:r>
            <a:r>
              <a:rPr sz="1600" dirty="0">
                <a:solidFill>
                  <a:srgbClr val="4F4F4E"/>
                </a:solidFill>
                <a:latin typeface="Arial"/>
                <a:cs typeface="Arial"/>
              </a:rPr>
              <a:t>sera</a:t>
            </a:r>
            <a:r>
              <a:rPr sz="1600" spc="-45" dirty="0">
                <a:solidFill>
                  <a:srgbClr val="4F4F4E"/>
                </a:solidFill>
                <a:latin typeface="Arial"/>
                <a:cs typeface="Arial"/>
              </a:rPr>
              <a:t> </a:t>
            </a:r>
            <a:r>
              <a:rPr sz="1600" dirty="0">
                <a:solidFill>
                  <a:srgbClr val="4F4F4E"/>
                </a:solidFill>
                <a:latin typeface="Arial"/>
                <a:cs typeface="Arial"/>
              </a:rPr>
              <a:t>entièrement</a:t>
            </a:r>
            <a:r>
              <a:rPr sz="1600" spc="-35" dirty="0">
                <a:solidFill>
                  <a:srgbClr val="4F4F4E"/>
                </a:solidFill>
                <a:latin typeface="Arial"/>
                <a:cs typeface="Arial"/>
              </a:rPr>
              <a:t> </a:t>
            </a:r>
            <a:r>
              <a:rPr sz="1600" dirty="0">
                <a:solidFill>
                  <a:srgbClr val="4F4F4E"/>
                </a:solidFill>
                <a:latin typeface="Arial"/>
                <a:cs typeface="Arial"/>
              </a:rPr>
              <a:t>en</a:t>
            </a:r>
            <a:r>
              <a:rPr sz="1600" spc="-40" dirty="0">
                <a:solidFill>
                  <a:srgbClr val="4F4F4E"/>
                </a:solidFill>
                <a:latin typeface="Arial"/>
                <a:cs typeface="Arial"/>
              </a:rPr>
              <a:t> </a:t>
            </a:r>
            <a:r>
              <a:rPr sz="1600" dirty="0">
                <a:solidFill>
                  <a:srgbClr val="4F4F4E"/>
                </a:solidFill>
                <a:latin typeface="Arial"/>
                <a:cs typeface="Arial"/>
              </a:rPr>
              <a:t>langue</a:t>
            </a:r>
            <a:r>
              <a:rPr sz="1600" spc="-40" dirty="0">
                <a:solidFill>
                  <a:srgbClr val="4F4F4E"/>
                </a:solidFill>
                <a:latin typeface="Arial"/>
                <a:cs typeface="Arial"/>
              </a:rPr>
              <a:t> </a:t>
            </a:r>
            <a:r>
              <a:rPr sz="1600" spc="-10" dirty="0">
                <a:solidFill>
                  <a:srgbClr val="4F4F4E"/>
                </a:solidFill>
                <a:latin typeface="Arial"/>
                <a:cs typeface="Arial"/>
              </a:rPr>
              <a:t>française</a:t>
            </a:r>
            <a:endParaRPr sz="1600" dirty="0">
              <a:latin typeface="Arial"/>
              <a:cs typeface="Arial"/>
            </a:endParaRPr>
          </a:p>
          <a:p>
            <a:pPr marL="354965" indent="-342265">
              <a:lnSpc>
                <a:spcPct val="100000"/>
              </a:lnSpc>
              <a:spcBef>
                <a:spcPts val="1200"/>
              </a:spcBef>
              <a:buSzPct val="78125"/>
              <a:buFont typeface="Wingdings 3"/>
              <a:buChar char="►"/>
              <a:tabLst>
                <a:tab pos="354965" algn="l"/>
              </a:tabLst>
            </a:pPr>
            <a:r>
              <a:rPr sz="1600" b="1" spc="-20" dirty="0">
                <a:solidFill>
                  <a:srgbClr val="03426E"/>
                </a:solidFill>
                <a:latin typeface="Arial"/>
                <a:cs typeface="Arial"/>
              </a:rPr>
              <a:t>Temps</a:t>
            </a:r>
            <a:r>
              <a:rPr sz="1600" b="1" spc="-45" dirty="0">
                <a:solidFill>
                  <a:srgbClr val="03426E"/>
                </a:solidFill>
                <a:latin typeface="Arial"/>
                <a:cs typeface="Arial"/>
              </a:rPr>
              <a:t> </a:t>
            </a:r>
            <a:r>
              <a:rPr sz="1600" b="1" dirty="0">
                <a:solidFill>
                  <a:srgbClr val="03426E"/>
                </a:solidFill>
                <a:latin typeface="Arial"/>
                <a:cs typeface="Arial"/>
              </a:rPr>
              <a:t>de</a:t>
            </a:r>
            <a:r>
              <a:rPr sz="1600" b="1" spc="-40" dirty="0">
                <a:solidFill>
                  <a:srgbClr val="03426E"/>
                </a:solidFill>
                <a:latin typeface="Arial"/>
                <a:cs typeface="Arial"/>
              </a:rPr>
              <a:t> </a:t>
            </a:r>
            <a:r>
              <a:rPr sz="1600" b="1" dirty="0">
                <a:solidFill>
                  <a:srgbClr val="03426E"/>
                </a:solidFill>
                <a:latin typeface="Arial"/>
                <a:cs typeface="Arial"/>
              </a:rPr>
              <a:t>disponibilité</a:t>
            </a:r>
            <a:r>
              <a:rPr sz="1600" b="1" spc="-45" dirty="0">
                <a:solidFill>
                  <a:srgbClr val="03426E"/>
                </a:solidFill>
                <a:latin typeface="Arial"/>
                <a:cs typeface="Arial"/>
              </a:rPr>
              <a:t> </a:t>
            </a:r>
            <a:r>
              <a:rPr sz="1600" b="1" dirty="0">
                <a:solidFill>
                  <a:srgbClr val="03426E"/>
                </a:solidFill>
                <a:latin typeface="Arial"/>
                <a:cs typeface="Arial"/>
              </a:rPr>
              <a:t>:</a:t>
            </a:r>
            <a:r>
              <a:rPr sz="1600" b="1" spc="-30" dirty="0">
                <a:solidFill>
                  <a:srgbClr val="03426E"/>
                </a:solidFill>
                <a:latin typeface="Arial"/>
                <a:cs typeface="Arial"/>
              </a:rPr>
              <a:t> </a:t>
            </a:r>
            <a:r>
              <a:rPr sz="1600" spc="-20" dirty="0">
                <a:solidFill>
                  <a:srgbClr val="4F4F4E"/>
                </a:solidFill>
                <a:latin typeface="Arial"/>
                <a:cs typeface="Arial"/>
              </a:rPr>
              <a:t>24/7</a:t>
            </a:r>
            <a:endParaRPr sz="1600" dirty="0">
              <a:latin typeface="Arial"/>
              <a:cs typeface="Arial"/>
            </a:endParaRPr>
          </a:p>
          <a:p>
            <a:pPr marL="354965" indent="-342265">
              <a:lnSpc>
                <a:spcPct val="100000"/>
              </a:lnSpc>
              <a:spcBef>
                <a:spcPts val="1200"/>
              </a:spcBef>
              <a:buSzPct val="78125"/>
              <a:buFont typeface="Wingdings 3"/>
              <a:buChar char="►"/>
              <a:tabLst>
                <a:tab pos="354965" algn="l"/>
              </a:tabLst>
            </a:pPr>
            <a:r>
              <a:rPr sz="1600" b="1" dirty="0">
                <a:solidFill>
                  <a:srgbClr val="03426E"/>
                </a:solidFill>
                <a:latin typeface="Arial"/>
                <a:cs typeface="Arial"/>
              </a:rPr>
              <a:t>Qualité</a:t>
            </a:r>
            <a:r>
              <a:rPr sz="1600" b="1" spc="-60" dirty="0">
                <a:solidFill>
                  <a:srgbClr val="03426E"/>
                </a:solidFill>
                <a:latin typeface="Arial"/>
                <a:cs typeface="Arial"/>
              </a:rPr>
              <a:t> </a:t>
            </a:r>
            <a:r>
              <a:rPr sz="1600" b="1" dirty="0">
                <a:solidFill>
                  <a:srgbClr val="03426E"/>
                </a:solidFill>
                <a:latin typeface="Arial"/>
                <a:cs typeface="Arial"/>
              </a:rPr>
              <a:t>de</a:t>
            </a:r>
            <a:r>
              <a:rPr sz="1600" b="1" spc="-55" dirty="0">
                <a:solidFill>
                  <a:srgbClr val="03426E"/>
                </a:solidFill>
                <a:latin typeface="Arial"/>
                <a:cs typeface="Arial"/>
              </a:rPr>
              <a:t> </a:t>
            </a:r>
            <a:r>
              <a:rPr sz="1600" b="1" dirty="0">
                <a:solidFill>
                  <a:srgbClr val="03426E"/>
                </a:solidFill>
                <a:latin typeface="Arial"/>
                <a:cs typeface="Arial"/>
              </a:rPr>
              <a:t>Service</a:t>
            </a:r>
            <a:r>
              <a:rPr sz="1600" b="1" spc="-55" dirty="0">
                <a:solidFill>
                  <a:srgbClr val="03426E"/>
                </a:solidFill>
                <a:latin typeface="Arial"/>
                <a:cs typeface="Arial"/>
              </a:rPr>
              <a:t> </a:t>
            </a:r>
            <a:r>
              <a:rPr sz="1600" b="1" spc="-10" dirty="0">
                <a:solidFill>
                  <a:srgbClr val="03426E"/>
                </a:solidFill>
                <a:latin typeface="Arial"/>
                <a:cs typeface="Arial"/>
              </a:rPr>
              <a:t>(Target)</a:t>
            </a:r>
            <a:r>
              <a:rPr sz="1600" b="1" spc="-45" dirty="0">
                <a:solidFill>
                  <a:srgbClr val="03426E"/>
                </a:solidFill>
                <a:latin typeface="Arial"/>
                <a:cs typeface="Arial"/>
              </a:rPr>
              <a:t> </a:t>
            </a:r>
            <a:r>
              <a:rPr sz="1600" b="1" spc="-50" dirty="0">
                <a:solidFill>
                  <a:srgbClr val="03426E"/>
                </a:solidFill>
                <a:latin typeface="Arial"/>
                <a:cs typeface="Arial"/>
              </a:rPr>
              <a:t>:</a:t>
            </a:r>
            <a:endParaRPr sz="1600" dirty="0">
              <a:latin typeface="Arial"/>
              <a:cs typeface="Arial"/>
            </a:endParaRPr>
          </a:p>
          <a:p>
            <a:pPr marL="755015" lvl="1" indent="-285115">
              <a:lnSpc>
                <a:spcPct val="100000"/>
              </a:lnSpc>
              <a:spcBef>
                <a:spcPts val="1200"/>
              </a:spcBef>
              <a:buClr>
                <a:srgbClr val="009CBE"/>
              </a:buClr>
              <a:buFont typeface="Times New Roman"/>
              <a:buChar char="■"/>
              <a:tabLst>
                <a:tab pos="755015" algn="l"/>
              </a:tabLst>
            </a:pPr>
            <a:r>
              <a:rPr lang="fr-FR" sz="1600" dirty="0">
                <a:solidFill>
                  <a:srgbClr val="4F4F4E"/>
                </a:solidFill>
                <a:latin typeface="Arial"/>
                <a:cs typeface="Arial"/>
              </a:rPr>
              <a:t>Multi-utilisateurs</a:t>
            </a:r>
            <a:endParaRPr lang="fr-FR" sz="16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499" y="221995"/>
            <a:ext cx="4300220" cy="329565"/>
          </a:xfrm>
          <a:prstGeom prst="rect">
            <a:avLst/>
          </a:prstGeom>
        </p:spPr>
        <p:txBody>
          <a:bodyPr vert="horz" wrap="square" lIns="0" tIns="11430" rIns="0" bIns="0" rtlCol="0">
            <a:spAutoFit/>
          </a:bodyPr>
          <a:lstStyle/>
          <a:p>
            <a:pPr marL="12700">
              <a:lnSpc>
                <a:spcPct val="100000"/>
              </a:lnSpc>
              <a:spcBef>
                <a:spcPts val="90"/>
              </a:spcBef>
            </a:pPr>
            <a:r>
              <a:rPr lang="fr-FR" spc="-10" dirty="0"/>
              <a:t>Environnement technique proposé</a:t>
            </a:r>
            <a:endParaRPr spc="-10" dirty="0"/>
          </a:p>
        </p:txBody>
      </p:sp>
      <p:sp>
        <p:nvSpPr>
          <p:cNvPr id="3" name="object 3"/>
          <p:cNvSpPr txBox="1"/>
          <p:nvPr/>
        </p:nvSpPr>
        <p:spPr>
          <a:xfrm>
            <a:off x="535940" y="1052881"/>
            <a:ext cx="8070215" cy="729615"/>
          </a:xfrm>
          <a:prstGeom prst="rect">
            <a:avLst/>
          </a:prstGeom>
        </p:spPr>
        <p:txBody>
          <a:bodyPr vert="horz" wrap="square" lIns="0" tIns="12700" rIns="0" bIns="0" rtlCol="0">
            <a:spAutoFit/>
          </a:bodyPr>
          <a:lstStyle/>
          <a:p>
            <a:pPr marL="355600" marR="5080" indent="-342900" algn="just">
              <a:lnSpc>
                <a:spcPct val="110000"/>
              </a:lnSpc>
              <a:spcBef>
                <a:spcPts val="100"/>
              </a:spcBef>
              <a:buClr>
                <a:srgbClr val="03426E"/>
              </a:buClr>
              <a:buSzPct val="78571"/>
              <a:buFont typeface="Wingdings 3"/>
              <a:buChar char="►"/>
              <a:tabLst>
                <a:tab pos="355600" algn="l"/>
              </a:tabLst>
            </a:pPr>
            <a:r>
              <a:rPr lang="fr-FR" sz="1400" dirty="0">
                <a:solidFill>
                  <a:srgbClr val="4F4F4E"/>
                </a:solidFill>
                <a:latin typeface="Century Gothic"/>
                <a:cs typeface="Century Gothic"/>
              </a:rPr>
              <a:t>Nous</a:t>
            </a:r>
            <a:r>
              <a:rPr lang="fr-FR" sz="1400" spc="50" dirty="0">
                <a:solidFill>
                  <a:srgbClr val="4F4F4E"/>
                </a:solidFill>
                <a:latin typeface="Century Gothic"/>
                <a:cs typeface="Century Gothic"/>
              </a:rPr>
              <a:t> </a:t>
            </a:r>
            <a:r>
              <a:rPr lang="fr-FR" sz="1400" dirty="0">
                <a:solidFill>
                  <a:srgbClr val="4F4F4E"/>
                </a:solidFill>
                <a:latin typeface="Century Gothic"/>
                <a:cs typeface="Century Gothic"/>
              </a:rPr>
              <a:t>recommandons</a:t>
            </a:r>
            <a:r>
              <a:rPr lang="fr-FR" sz="1400" spc="50" dirty="0">
                <a:solidFill>
                  <a:srgbClr val="4F4F4E"/>
                </a:solidFill>
                <a:latin typeface="Century Gothic"/>
                <a:cs typeface="Century Gothic"/>
              </a:rPr>
              <a:t> </a:t>
            </a:r>
            <a:r>
              <a:rPr lang="fr-FR" sz="1400" b="1" dirty="0">
                <a:solidFill>
                  <a:srgbClr val="009CBE"/>
                </a:solidFill>
                <a:latin typeface="Century Gothic Bold"/>
                <a:cs typeface="Century Gothic Bold"/>
              </a:rPr>
              <a:t>une</a:t>
            </a:r>
            <a:r>
              <a:rPr lang="fr-FR" sz="1400" b="1" spc="110" dirty="0">
                <a:solidFill>
                  <a:srgbClr val="009CBE"/>
                </a:solidFill>
                <a:latin typeface="Century Gothic Bold"/>
                <a:cs typeface="Century Gothic Bold"/>
              </a:rPr>
              <a:t> </a:t>
            </a:r>
            <a:r>
              <a:rPr lang="fr-FR" sz="1400" b="1" dirty="0">
                <a:solidFill>
                  <a:srgbClr val="009CBE"/>
                </a:solidFill>
                <a:latin typeface="Century Gothic Bold"/>
                <a:cs typeface="Century Gothic Bold"/>
              </a:rPr>
              <a:t>stack</a:t>
            </a:r>
            <a:r>
              <a:rPr lang="fr-FR" sz="1400" b="1" spc="110" dirty="0">
                <a:solidFill>
                  <a:srgbClr val="009CBE"/>
                </a:solidFill>
                <a:latin typeface="Century Gothic Bold"/>
                <a:cs typeface="Century Gothic Bold"/>
              </a:rPr>
              <a:t> </a:t>
            </a:r>
            <a:r>
              <a:rPr lang="fr-FR" sz="1400" b="1" spc="-60" dirty="0">
                <a:solidFill>
                  <a:srgbClr val="009CBE"/>
                </a:solidFill>
                <a:latin typeface="Century Gothic Bold"/>
                <a:cs typeface="Century Gothic Bold"/>
              </a:rPr>
              <a:t>technologique </a:t>
            </a:r>
            <a:r>
              <a:rPr lang="fr-FR" sz="1400" dirty="0">
                <a:solidFill>
                  <a:srgbClr val="4F4F4E"/>
                </a:solidFill>
                <a:latin typeface="Century Gothic"/>
                <a:cs typeface="Century Gothic"/>
              </a:rPr>
              <a:t>moderne</a:t>
            </a:r>
            <a:r>
              <a:rPr lang="fr-FR" sz="1400" spc="100" dirty="0">
                <a:solidFill>
                  <a:srgbClr val="4F4F4E"/>
                </a:solidFill>
                <a:latin typeface="Century Gothic"/>
                <a:cs typeface="Century Gothic"/>
              </a:rPr>
              <a:t> </a:t>
            </a:r>
            <a:r>
              <a:rPr lang="fr-FR" sz="1400" dirty="0">
                <a:solidFill>
                  <a:srgbClr val="4F4F4E"/>
                </a:solidFill>
                <a:latin typeface="Century Gothic"/>
                <a:cs typeface="Century Gothic"/>
              </a:rPr>
              <a:t>et</a:t>
            </a:r>
            <a:r>
              <a:rPr lang="fr-FR" sz="1400" spc="100" dirty="0">
                <a:solidFill>
                  <a:srgbClr val="4F4F4E"/>
                </a:solidFill>
                <a:latin typeface="Century Gothic"/>
                <a:cs typeface="Century Gothic"/>
              </a:rPr>
              <a:t> </a:t>
            </a:r>
            <a:r>
              <a:rPr lang="fr-FR" sz="1400" dirty="0">
                <a:solidFill>
                  <a:srgbClr val="4F4F4E"/>
                </a:solidFill>
                <a:latin typeface="Century Gothic"/>
                <a:cs typeface="Century Gothic"/>
              </a:rPr>
              <a:t>très</a:t>
            </a:r>
            <a:r>
              <a:rPr lang="fr-FR" sz="1400" spc="95" dirty="0">
                <a:solidFill>
                  <a:srgbClr val="4F4F4E"/>
                </a:solidFill>
                <a:latin typeface="Century Gothic"/>
                <a:cs typeface="Century Gothic"/>
              </a:rPr>
              <a:t> </a:t>
            </a:r>
            <a:r>
              <a:rPr lang="fr-FR" sz="1400" dirty="0">
                <a:solidFill>
                  <a:srgbClr val="4F4F4E"/>
                </a:solidFill>
                <a:latin typeface="Century Gothic"/>
                <a:cs typeface="Century Gothic"/>
              </a:rPr>
              <a:t>stable,</a:t>
            </a:r>
            <a:r>
              <a:rPr lang="fr-FR" sz="1400" spc="95" dirty="0">
                <a:solidFill>
                  <a:srgbClr val="4F4F4E"/>
                </a:solidFill>
                <a:latin typeface="Century Gothic"/>
                <a:cs typeface="Century Gothic"/>
              </a:rPr>
              <a:t> </a:t>
            </a:r>
            <a:r>
              <a:rPr lang="fr-FR" sz="1400" dirty="0">
                <a:solidFill>
                  <a:srgbClr val="4F4F4E"/>
                </a:solidFill>
                <a:latin typeface="Century Gothic"/>
                <a:cs typeface="Century Gothic"/>
              </a:rPr>
              <a:t>utilisée</a:t>
            </a:r>
            <a:r>
              <a:rPr lang="fr-FR" sz="1400" spc="105" dirty="0">
                <a:solidFill>
                  <a:srgbClr val="4F4F4E"/>
                </a:solidFill>
                <a:latin typeface="Century Gothic"/>
                <a:cs typeface="Century Gothic"/>
              </a:rPr>
              <a:t> </a:t>
            </a:r>
            <a:r>
              <a:rPr lang="fr-FR" sz="1400" dirty="0">
                <a:solidFill>
                  <a:srgbClr val="4F4F4E"/>
                </a:solidFill>
                <a:latin typeface="Century Gothic"/>
                <a:cs typeface="Century Gothic"/>
              </a:rPr>
              <a:t>par</a:t>
            </a:r>
            <a:r>
              <a:rPr lang="fr-FR" sz="1400" spc="-65" dirty="0">
                <a:solidFill>
                  <a:srgbClr val="4F4F4E"/>
                </a:solidFill>
                <a:latin typeface="Century Gothic"/>
                <a:cs typeface="Century Gothic"/>
              </a:rPr>
              <a:t> </a:t>
            </a:r>
            <a:r>
              <a:rPr lang="fr-FR" sz="1400" dirty="0">
                <a:solidFill>
                  <a:srgbClr val="4F4F4E"/>
                </a:solidFill>
                <a:latin typeface="Century Gothic"/>
                <a:cs typeface="Century Gothic"/>
              </a:rPr>
              <a:t>de</a:t>
            </a:r>
            <a:r>
              <a:rPr lang="fr-FR" sz="1400" spc="140" dirty="0">
                <a:solidFill>
                  <a:srgbClr val="4F4F4E"/>
                </a:solidFill>
                <a:latin typeface="Century Gothic"/>
                <a:cs typeface="Century Gothic"/>
              </a:rPr>
              <a:t> </a:t>
            </a:r>
            <a:r>
              <a:rPr lang="fr-FR" sz="1400" spc="-10" dirty="0">
                <a:solidFill>
                  <a:srgbClr val="4F4F4E"/>
                </a:solidFill>
                <a:latin typeface="Century Gothic"/>
                <a:cs typeface="Century Gothic"/>
              </a:rPr>
              <a:t>grands </a:t>
            </a:r>
            <a:r>
              <a:rPr lang="fr-FR" sz="1400" dirty="0">
                <a:solidFill>
                  <a:srgbClr val="4F4F4E"/>
                </a:solidFill>
                <a:latin typeface="Century Gothic"/>
                <a:cs typeface="Century Gothic"/>
              </a:rPr>
              <a:t>groupes</a:t>
            </a:r>
            <a:r>
              <a:rPr lang="fr-FR" sz="1400" spc="130" dirty="0">
                <a:solidFill>
                  <a:srgbClr val="4F4F4E"/>
                </a:solidFill>
                <a:latin typeface="Century Gothic"/>
                <a:cs typeface="Century Gothic"/>
              </a:rPr>
              <a:t> </a:t>
            </a:r>
            <a:r>
              <a:rPr lang="fr-FR" sz="1400" dirty="0">
                <a:solidFill>
                  <a:srgbClr val="4F4F4E"/>
                </a:solidFill>
                <a:latin typeface="Century Gothic"/>
                <a:cs typeface="Century Gothic"/>
              </a:rPr>
              <a:t>au</a:t>
            </a:r>
            <a:r>
              <a:rPr lang="fr-FR" sz="1400" spc="140" dirty="0">
                <a:solidFill>
                  <a:srgbClr val="4F4F4E"/>
                </a:solidFill>
                <a:latin typeface="Century Gothic"/>
                <a:cs typeface="Century Gothic"/>
              </a:rPr>
              <a:t> </a:t>
            </a:r>
            <a:r>
              <a:rPr lang="fr-FR" sz="1400" dirty="0">
                <a:solidFill>
                  <a:srgbClr val="4F4F4E"/>
                </a:solidFill>
                <a:latin typeface="Century Gothic"/>
                <a:cs typeface="Century Gothic"/>
              </a:rPr>
              <a:t>Maroc</a:t>
            </a:r>
            <a:r>
              <a:rPr lang="fr-FR" sz="1400" spc="135" dirty="0">
                <a:solidFill>
                  <a:srgbClr val="4F4F4E"/>
                </a:solidFill>
                <a:latin typeface="Century Gothic"/>
                <a:cs typeface="Century Gothic"/>
              </a:rPr>
              <a:t> </a:t>
            </a:r>
            <a:r>
              <a:rPr lang="fr-FR" sz="1400" dirty="0">
                <a:solidFill>
                  <a:srgbClr val="4F4F4E"/>
                </a:solidFill>
                <a:latin typeface="Century Gothic"/>
                <a:cs typeface="Century Gothic"/>
              </a:rPr>
              <a:t>et</a:t>
            </a:r>
            <a:r>
              <a:rPr lang="fr-FR" sz="1400" spc="140" dirty="0">
                <a:solidFill>
                  <a:srgbClr val="4F4F4E"/>
                </a:solidFill>
                <a:latin typeface="Century Gothic"/>
                <a:cs typeface="Century Gothic"/>
              </a:rPr>
              <a:t> </a:t>
            </a:r>
            <a:r>
              <a:rPr lang="fr-FR" sz="1400" dirty="0">
                <a:solidFill>
                  <a:srgbClr val="4F4F4E"/>
                </a:solidFill>
                <a:latin typeface="Century Gothic"/>
                <a:cs typeface="Century Gothic"/>
              </a:rPr>
              <a:t>à</a:t>
            </a:r>
            <a:r>
              <a:rPr lang="fr-FR" sz="1400" spc="150" dirty="0">
                <a:solidFill>
                  <a:srgbClr val="4F4F4E"/>
                </a:solidFill>
                <a:latin typeface="Century Gothic"/>
                <a:cs typeface="Century Gothic"/>
              </a:rPr>
              <a:t> </a:t>
            </a:r>
            <a:r>
              <a:rPr lang="fr-FR" sz="1400" dirty="0">
                <a:solidFill>
                  <a:srgbClr val="4F4F4E"/>
                </a:solidFill>
                <a:latin typeface="Century Gothic"/>
                <a:cs typeface="Century Gothic"/>
              </a:rPr>
              <a:t>l’international,</a:t>
            </a:r>
            <a:r>
              <a:rPr lang="fr-FR" sz="1400" spc="130" dirty="0">
                <a:solidFill>
                  <a:srgbClr val="4F4F4E"/>
                </a:solidFill>
                <a:latin typeface="Century Gothic"/>
                <a:cs typeface="Century Gothic"/>
              </a:rPr>
              <a:t> </a:t>
            </a:r>
            <a:r>
              <a:rPr lang="fr-FR" sz="1400" dirty="0">
                <a:solidFill>
                  <a:srgbClr val="4F4F4E"/>
                </a:solidFill>
                <a:latin typeface="Century Gothic"/>
                <a:cs typeface="Century Gothic"/>
              </a:rPr>
              <a:t>qui</a:t>
            </a:r>
            <a:r>
              <a:rPr lang="fr-FR" sz="1400" spc="135" dirty="0">
                <a:solidFill>
                  <a:srgbClr val="4F4F4E"/>
                </a:solidFill>
                <a:latin typeface="Century Gothic"/>
                <a:cs typeface="Century Gothic"/>
              </a:rPr>
              <a:t> </a:t>
            </a:r>
            <a:r>
              <a:rPr lang="fr-FR" sz="1400" dirty="0">
                <a:solidFill>
                  <a:srgbClr val="4F4F4E"/>
                </a:solidFill>
                <a:latin typeface="Century Gothic"/>
                <a:cs typeface="Century Gothic"/>
              </a:rPr>
              <a:t>a</a:t>
            </a:r>
            <a:r>
              <a:rPr lang="fr-FR" sz="1400" spc="150" dirty="0">
                <a:solidFill>
                  <a:srgbClr val="4F4F4E"/>
                </a:solidFill>
                <a:latin typeface="Century Gothic"/>
                <a:cs typeface="Century Gothic"/>
              </a:rPr>
              <a:t> </a:t>
            </a:r>
            <a:r>
              <a:rPr lang="fr-FR" sz="1400" spc="-20" dirty="0">
                <a:solidFill>
                  <a:srgbClr val="4F4F4E"/>
                </a:solidFill>
                <a:latin typeface="Century Gothic"/>
                <a:cs typeface="Century Gothic"/>
              </a:rPr>
              <a:t>fait </a:t>
            </a:r>
            <a:r>
              <a:rPr lang="fr-FR" sz="1400" dirty="0">
                <a:solidFill>
                  <a:srgbClr val="4F4F4E"/>
                </a:solidFill>
                <a:latin typeface="Century Gothic"/>
                <a:cs typeface="Century Gothic"/>
              </a:rPr>
              <a:t>ses</a:t>
            </a:r>
            <a:r>
              <a:rPr lang="fr-FR" sz="1400" spc="130" dirty="0">
                <a:solidFill>
                  <a:srgbClr val="4F4F4E"/>
                </a:solidFill>
                <a:latin typeface="Century Gothic"/>
                <a:cs typeface="Century Gothic"/>
              </a:rPr>
              <a:t> </a:t>
            </a:r>
            <a:r>
              <a:rPr lang="fr-FR" sz="1400" dirty="0">
                <a:solidFill>
                  <a:srgbClr val="4F4F4E"/>
                </a:solidFill>
                <a:latin typeface="Century Gothic"/>
                <a:cs typeface="Century Gothic"/>
              </a:rPr>
              <a:t>preuves</a:t>
            </a:r>
            <a:r>
              <a:rPr lang="fr-FR" sz="1400" spc="135" dirty="0">
                <a:solidFill>
                  <a:srgbClr val="4F4F4E"/>
                </a:solidFill>
                <a:latin typeface="Century Gothic"/>
                <a:cs typeface="Century Gothic"/>
              </a:rPr>
              <a:t> </a:t>
            </a:r>
            <a:r>
              <a:rPr lang="fr-FR" sz="1400" dirty="0">
                <a:solidFill>
                  <a:srgbClr val="4F4F4E"/>
                </a:solidFill>
                <a:latin typeface="Century Gothic"/>
                <a:cs typeface="Century Gothic"/>
              </a:rPr>
              <a:t>et</a:t>
            </a:r>
            <a:r>
              <a:rPr lang="fr-FR" sz="1400" spc="140" dirty="0">
                <a:solidFill>
                  <a:srgbClr val="4F4F4E"/>
                </a:solidFill>
                <a:latin typeface="Century Gothic"/>
                <a:cs typeface="Century Gothic"/>
              </a:rPr>
              <a:t> </a:t>
            </a:r>
            <a:r>
              <a:rPr lang="fr-FR" sz="1400" dirty="0">
                <a:solidFill>
                  <a:srgbClr val="4F4F4E"/>
                </a:solidFill>
                <a:latin typeface="Century Gothic"/>
                <a:cs typeface="Century Gothic"/>
              </a:rPr>
              <a:t>qui</a:t>
            </a:r>
            <a:r>
              <a:rPr lang="fr-FR" sz="1400" spc="135" dirty="0">
                <a:solidFill>
                  <a:srgbClr val="4F4F4E"/>
                </a:solidFill>
                <a:latin typeface="Century Gothic"/>
                <a:cs typeface="Century Gothic"/>
              </a:rPr>
              <a:t> </a:t>
            </a:r>
            <a:r>
              <a:rPr lang="fr-FR" sz="1400" dirty="0">
                <a:solidFill>
                  <a:srgbClr val="4F4F4E"/>
                </a:solidFill>
                <a:latin typeface="Century Gothic"/>
                <a:cs typeface="Century Gothic"/>
              </a:rPr>
              <a:t>tournent</a:t>
            </a:r>
            <a:r>
              <a:rPr lang="fr-FR" sz="1400" spc="-50" dirty="0">
                <a:solidFill>
                  <a:srgbClr val="4F4F4E"/>
                </a:solidFill>
                <a:latin typeface="Century Gothic"/>
                <a:cs typeface="Century Gothic"/>
              </a:rPr>
              <a:t> </a:t>
            </a:r>
            <a:r>
              <a:rPr lang="fr-FR" sz="1400" dirty="0">
                <a:solidFill>
                  <a:srgbClr val="4F4F4E"/>
                </a:solidFill>
                <a:latin typeface="Century Gothic"/>
                <a:cs typeface="Century Gothic"/>
              </a:rPr>
              <a:t>depuis</a:t>
            </a:r>
            <a:r>
              <a:rPr lang="fr-FR" sz="1400" spc="-40" dirty="0">
                <a:solidFill>
                  <a:srgbClr val="4F4F4E"/>
                </a:solidFill>
                <a:latin typeface="Century Gothic"/>
                <a:cs typeface="Century Gothic"/>
              </a:rPr>
              <a:t> </a:t>
            </a:r>
            <a:r>
              <a:rPr lang="fr-FR" sz="1400" dirty="0">
                <a:solidFill>
                  <a:srgbClr val="4F4F4E"/>
                </a:solidFill>
                <a:latin typeface="Century Gothic"/>
                <a:cs typeface="Century Gothic"/>
              </a:rPr>
              <a:t>des</a:t>
            </a:r>
            <a:r>
              <a:rPr lang="fr-FR" sz="1400" spc="-40" dirty="0">
                <a:solidFill>
                  <a:srgbClr val="4F4F4E"/>
                </a:solidFill>
                <a:latin typeface="Century Gothic"/>
                <a:cs typeface="Century Gothic"/>
              </a:rPr>
              <a:t> </a:t>
            </a:r>
            <a:r>
              <a:rPr lang="fr-FR" sz="1400" dirty="0">
                <a:solidFill>
                  <a:srgbClr val="4F4F4E"/>
                </a:solidFill>
                <a:latin typeface="Century Gothic"/>
                <a:cs typeface="Century Gothic"/>
              </a:rPr>
              <a:t>années</a:t>
            </a:r>
            <a:r>
              <a:rPr lang="fr-FR" sz="1400" spc="-40" dirty="0">
                <a:solidFill>
                  <a:srgbClr val="4F4F4E"/>
                </a:solidFill>
                <a:latin typeface="Century Gothic"/>
                <a:cs typeface="Century Gothic"/>
              </a:rPr>
              <a:t> </a:t>
            </a:r>
            <a:r>
              <a:rPr lang="fr-FR" sz="1400" spc="-25" dirty="0">
                <a:solidFill>
                  <a:srgbClr val="4F4F4E"/>
                </a:solidFill>
                <a:latin typeface="Century Gothic"/>
                <a:cs typeface="Century Gothic"/>
              </a:rPr>
              <a:t>en </a:t>
            </a:r>
            <a:r>
              <a:rPr lang="fr-FR" sz="1400" dirty="0">
                <a:solidFill>
                  <a:srgbClr val="4F4F4E"/>
                </a:solidFill>
                <a:latin typeface="Century Gothic"/>
                <a:cs typeface="Century Gothic"/>
              </a:rPr>
              <a:t>production</a:t>
            </a:r>
            <a:r>
              <a:rPr lang="fr-FR" sz="1400" spc="-75" dirty="0">
                <a:solidFill>
                  <a:srgbClr val="4F4F4E"/>
                </a:solidFill>
                <a:latin typeface="Century Gothic"/>
                <a:cs typeface="Century Gothic"/>
              </a:rPr>
              <a:t> </a:t>
            </a:r>
            <a:r>
              <a:rPr lang="fr-FR" sz="1400" dirty="0">
                <a:solidFill>
                  <a:srgbClr val="4F4F4E"/>
                </a:solidFill>
                <a:latin typeface="Century Gothic"/>
                <a:cs typeface="Century Gothic"/>
              </a:rPr>
              <a:t>dans</a:t>
            </a:r>
            <a:r>
              <a:rPr lang="fr-FR" sz="1400" spc="-80" dirty="0">
                <a:solidFill>
                  <a:srgbClr val="4F4F4E"/>
                </a:solidFill>
                <a:latin typeface="Century Gothic"/>
                <a:cs typeface="Century Gothic"/>
              </a:rPr>
              <a:t> </a:t>
            </a:r>
            <a:r>
              <a:rPr lang="fr-FR" sz="1400" dirty="0">
                <a:solidFill>
                  <a:srgbClr val="4F4F4E"/>
                </a:solidFill>
                <a:latin typeface="Century Gothic"/>
                <a:cs typeface="Century Gothic"/>
              </a:rPr>
              <a:t>des</a:t>
            </a:r>
            <a:r>
              <a:rPr lang="fr-FR" sz="1400" spc="-80" dirty="0">
                <a:solidFill>
                  <a:srgbClr val="4F4F4E"/>
                </a:solidFill>
                <a:latin typeface="Century Gothic"/>
                <a:cs typeface="Century Gothic"/>
              </a:rPr>
              <a:t> </a:t>
            </a:r>
            <a:r>
              <a:rPr lang="fr-FR" sz="1400" dirty="0">
                <a:solidFill>
                  <a:srgbClr val="4F4F4E"/>
                </a:solidFill>
                <a:latin typeface="Century Gothic"/>
                <a:cs typeface="Century Gothic"/>
              </a:rPr>
              <a:t>environnement</a:t>
            </a:r>
            <a:r>
              <a:rPr lang="fr-FR" sz="1400" spc="-75" dirty="0">
                <a:solidFill>
                  <a:srgbClr val="4F4F4E"/>
                </a:solidFill>
                <a:latin typeface="Century Gothic"/>
                <a:cs typeface="Century Gothic"/>
              </a:rPr>
              <a:t> </a:t>
            </a:r>
            <a:r>
              <a:rPr lang="fr-FR" sz="1400" dirty="0">
                <a:solidFill>
                  <a:srgbClr val="4F4F4E"/>
                </a:solidFill>
                <a:latin typeface="Century Gothic"/>
                <a:cs typeface="Century Gothic"/>
              </a:rPr>
              <a:t>complexes</a:t>
            </a:r>
            <a:r>
              <a:rPr lang="fr-FR" sz="1400" spc="-80" dirty="0">
                <a:solidFill>
                  <a:srgbClr val="4F4F4E"/>
                </a:solidFill>
                <a:latin typeface="Century Gothic"/>
                <a:cs typeface="Century Gothic"/>
              </a:rPr>
              <a:t> </a:t>
            </a:r>
            <a:r>
              <a:rPr lang="fr-FR" sz="1400" spc="-50" dirty="0">
                <a:solidFill>
                  <a:srgbClr val="4F4F4E"/>
                </a:solidFill>
                <a:latin typeface="Century Gothic"/>
                <a:cs typeface="Century Gothic"/>
              </a:rPr>
              <a:t>:</a:t>
            </a:r>
            <a:endParaRPr lang="fr-FR" sz="1400" dirty="0">
              <a:latin typeface="Century Gothic"/>
              <a:cs typeface="Century Gothic"/>
            </a:endParaRPr>
          </a:p>
        </p:txBody>
      </p:sp>
      <p:pic>
        <p:nvPicPr>
          <p:cNvPr id="5" name="object 5"/>
          <p:cNvPicPr/>
          <p:nvPr/>
        </p:nvPicPr>
        <p:blipFill>
          <a:blip r:embed="rId2" cstate="print"/>
          <a:stretch>
            <a:fillRect/>
          </a:stretch>
        </p:blipFill>
        <p:spPr>
          <a:xfrm>
            <a:off x="4944408" y="2076734"/>
            <a:ext cx="594360" cy="1082039"/>
          </a:xfrm>
          <a:prstGeom prst="rect">
            <a:avLst/>
          </a:prstGeom>
        </p:spPr>
      </p:pic>
      <p:pic>
        <p:nvPicPr>
          <p:cNvPr id="6" name="object 6"/>
          <p:cNvPicPr/>
          <p:nvPr/>
        </p:nvPicPr>
        <p:blipFill>
          <a:blip r:embed="rId3" cstate="print"/>
          <a:stretch>
            <a:fillRect/>
          </a:stretch>
        </p:blipFill>
        <p:spPr>
          <a:xfrm>
            <a:off x="661416" y="2051304"/>
            <a:ext cx="1990344" cy="1082039"/>
          </a:xfrm>
          <a:prstGeom prst="rect">
            <a:avLst/>
          </a:prstGeom>
        </p:spPr>
      </p:pic>
      <p:sp>
        <p:nvSpPr>
          <p:cNvPr id="7" name="object 7"/>
          <p:cNvSpPr txBox="1"/>
          <p:nvPr/>
        </p:nvSpPr>
        <p:spPr>
          <a:xfrm>
            <a:off x="688878" y="3273044"/>
            <a:ext cx="2130521" cy="289823"/>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9CBE"/>
                </a:solidFill>
                <a:latin typeface="Century Gothic Bold"/>
                <a:cs typeface="Century Gothic Bold"/>
              </a:rPr>
              <a:t>Base</a:t>
            </a:r>
            <a:r>
              <a:rPr sz="1800" b="1" spc="-30" dirty="0">
                <a:solidFill>
                  <a:srgbClr val="009CBE"/>
                </a:solidFill>
                <a:latin typeface="Century Gothic Bold"/>
                <a:cs typeface="Century Gothic Bold"/>
              </a:rPr>
              <a:t> </a:t>
            </a:r>
            <a:r>
              <a:rPr sz="1800" b="1" dirty="0">
                <a:solidFill>
                  <a:srgbClr val="009CBE"/>
                </a:solidFill>
                <a:latin typeface="Century Gothic Bold"/>
                <a:cs typeface="Century Gothic Bold"/>
              </a:rPr>
              <a:t>de</a:t>
            </a:r>
            <a:r>
              <a:rPr lang="fr-FR" sz="1800" b="1" dirty="0">
                <a:solidFill>
                  <a:srgbClr val="009CBE"/>
                </a:solidFill>
                <a:latin typeface="Century Gothic Bold"/>
                <a:cs typeface="Century Gothic Bold"/>
              </a:rPr>
              <a:t>  données</a:t>
            </a:r>
            <a:endParaRPr sz="1800" dirty="0">
              <a:latin typeface="Century Gothic Bold"/>
              <a:cs typeface="Century Gothic Bold"/>
            </a:endParaRPr>
          </a:p>
        </p:txBody>
      </p:sp>
      <p:sp>
        <p:nvSpPr>
          <p:cNvPr id="8" name="object 8"/>
          <p:cNvSpPr txBox="1"/>
          <p:nvPr/>
        </p:nvSpPr>
        <p:spPr>
          <a:xfrm>
            <a:off x="4036543" y="3273044"/>
            <a:ext cx="111823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9CBE"/>
                </a:solidFill>
                <a:latin typeface="Century Gothic Bold"/>
                <a:cs typeface="Century Gothic Bold"/>
              </a:rPr>
              <a:t>Back-</a:t>
            </a:r>
            <a:r>
              <a:rPr sz="1800" b="1" spc="-25" dirty="0">
                <a:solidFill>
                  <a:srgbClr val="009CBE"/>
                </a:solidFill>
                <a:latin typeface="Century Gothic Bold"/>
                <a:cs typeface="Century Gothic Bold"/>
              </a:rPr>
              <a:t>end</a:t>
            </a:r>
            <a:endParaRPr sz="1800" dirty="0">
              <a:latin typeface="Century Gothic Bold"/>
              <a:cs typeface="Century Gothic Bold"/>
            </a:endParaRPr>
          </a:p>
        </p:txBody>
      </p:sp>
      <p:pic>
        <p:nvPicPr>
          <p:cNvPr id="10" name="object 10"/>
          <p:cNvPicPr/>
          <p:nvPr/>
        </p:nvPicPr>
        <p:blipFill>
          <a:blip r:embed="rId4" cstate="print"/>
          <a:stretch>
            <a:fillRect/>
          </a:stretch>
        </p:blipFill>
        <p:spPr>
          <a:xfrm>
            <a:off x="6556247" y="2002535"/>
            <a:ext cx="1999488" cy="1179576"/>
          </a:xfrm>
          <a:prstGeom prst="rect">
            <a:avLst/>
          </a:prstGeom>
        </p:spPr>
      </p:pic>
      <p:sp>
        <p:nvSpPr>
          <p:cNvPr id="11" name="object 11"/>
          <p:cNvSpPr txBox="1"/>
          <p:nvPr/>
        </p:nvSpPr>
        <p:spPr>
          <a:xfrm>
            <a:off x="535940" y="4000296"/>
            <a:ext cx="8072120" cy="964565"/>
          </a:xfrm>
          <a:prstGeom prst="rect">
            <a:avLst/>
          </a:prstGeom>
        </p:spPr>
        <p:txBody>
          <a:bodyPr vert="horz" wrap="square" lIns="0" tIns="12700" rIns="0" bIns="0" rtlCol="0">
            <a:spAutoFit/>
          </a:bodyPr>
          <a:lstStyle/>
          <a:p>
            <a:pPr marL="355600" marR="5080" indent="-342900" algn="just">
              <a:lnSpc>
                <a:spcPct val="110000"/>
              </a:lnSpc>
              <a:spcBef>
                <a:spcPts val="100"/>
              </a:spcBef>
              <a:buClr>
                <a:srgbClr val="03426E"/>
              </a:buClr>
              <a:buSzPct val="78571"/>
              <a:buFont typeface="Wingdings 3"/>
              <a:buChar char="►"/>
              <a:tabLst>
                <a:tab pos="355600" algn="l"/>
              </a:tabLst>
            </a:pPr>
            <a:r>
              <a:rPr sz="1400" dirty="0">
                <a:solidFill>
                  <a:srgbClr val="4F4F4E"/>
                </a:solidFill>
                <a:latin typeface="Century Gothic"/>
                <a:cs typeface="Century Gothic"/>
              </a:rPr>
              <a:t>Nous</a:t>
            </a:r>
            <a:r>
              <a:rPr lang="fr-FR" sz="1400" spc="-50" dirty="0">
                <a:solidFill>
                  <a:srgbClr val="4F4F4E"/>
                </a:solidFill>
                <a:latin typeface="Century Gothic"/>
                <a:cs typeface="Century Gothic"/>
              </a:rPr>
              <a:t> </a:t>
            </a:r>
            <a:r>
              <a:rPr lang="fr-FR" sz="1400" dirty="0">
                <a:solidFill>
                  <a:srgbClr val="4F4F4E"/>
                </a:solidFill>
                <a:latin typeface="Century Gothic"/>
                <a:cs typeface="Century Gothic"/>
              </a:rPr>
              <a:t>recommandons</a:t>
            </a:r>
            <a:r>
              <a:rPr lang="fr-FR" sz="1400" spc="-50" dirty="0">
                <a:solidFill>
                  <a:srgbClr val="4F4F4E"/>
                </a:solidFill>
                <a:latin typeface="Century Gothic"/>
                <a:cs typeface="Century Gothic"/>
              </a:rPr>
              <a:t> </a:t>
            </a:r>
            <a:r>
              <a:rPr lang="fr-FR" sz="1400" b="1" spc="-35" dirty="0">
                <a:solidFill>
                  <a:srgbClr val="009CBE"/>
                </a:solidFill>
                <a:latin typeface="Century Gothic Bold"/>
                <a:cs typeface="Century Gothic Bold"/>
              </a:rPr>
              <a:t>d’industrialiser</a:t>
            </a:r>
            <a:r>
              <a:rPr sz="1400" b="1" spc="-35" dirty="0">
                <a:solidFill>
                  <a:srgbClr val="009CBE"/>
                </a:solidFill>
                <a:latin typeface="Century Gothic Bold"/>
                <a:cs typeface="Century Gothic Bold"/>
              </a:rPr>
              <a:t> </a:t>
            </a:r>
            <a:r>
              <a:rPr lang="fr-FR" sz="1400" b="1" spc="-35" dirty="0">
                <a:solidFill>
                  <a:srgbClr val="4F4F4E"/>
                </a:solidFill>
                <a:latin typeface="Century Gothic"/>
                <a:cs typeface="Century Gothic Bold"/>
              </a:rPr>
              <a:t>nos</a:t>
            </a:r>
            <a:r>
              <a:rPr lang="fr-FR" sz="1400" spc="-50" dirty="0">
                <a:solidFill>
                  <a:srgbClr val="4F4F4E"/>
                </a:solidFill>
                <a:latin typeface="Century Gothic"/>
                <a:cs typeface="Century Gothic"/>
              </a:rPr>
              <a:t> </a:t>
            </a:r>
            <a:r>
              <a:rPr lang="fr-FR" sz="1400" dirty="0">
                <a:solidFill>
                  <a:srgbClr val="4F4F4E"/>
                </a:solidFill>
                <a:latin typeface="Century Gothic"/>
                <a:cs typeface="Century Gothic"/>
              </a:rPr>
              <a:t>développements</a:t>
            </a:r>
            <a:r>
              <a:rPr lang="fr-FR" sz="1400" spc="-45" dirty="0">
                <a:solidFill>
                  <a:srgbClr val="4F4F4E"/>
                </a:solidFill>
                <a:latin typeface="Century Gothic"/>
                <a:cs typeface="Century Gothic"/>
              </a:rPr>
              <a:t> </a:t>
            </a:r>
            <a:r>
              <a:rPr sz="1400" dirty="0">
                <a:solidFill>
                  <a:srgbClr val="4F4F4E"/>
                </a:solidFill>
                <a:latin typeface="Century Gothic"/>
                <a:cs typeface="Century Gothic"/>
              </a:rPr>
              <a:t>pour</a:t>
            </a:r>
            <a:r>
              <a:rPr lang="fr-FR" sz="1400" spc="-45" dirty="0">
                <a:solidFill>
                  <a:srgbClr val="4F4F4E"/>
                </a:solidFill>
                <a:latin typeface="Century Gothic"/>
                <a:cs typeface="Century Gothic"/>
              </a:rPr>
              <a:t> </a:t>
            </a:r>
            <a:r>
              <a:rPr lang="fr-FR" sz="1400" dirty="0">
                <a:solidFill>
                  <a:srgbClr val="4F4F4E"/>
                </a:solidFill>
                <a:latin typeface="Century Gothic"/>
                <a:cs typeface="Century Gothic"/>
              </a:rPr>
              <a:t>accélérer</a:t>
            </a:r>
            <a:r>
              <a:rPr sz="1400" spc="-45" dirty="0">
                <a:solidFill>
                  <a:srgbClr val="4F4F4E"/>
                </a:solidFill>
                <a:latin typeface="Century Gothic"/>
                <a:cs typeface="Century Gothic"/>
              </a:rPr>
              <a:t> </a:t>
            </a:r>
            <a:r>
              <a:rPr sz="1400" spc="-25" dirty="0">
                <a:solidFill>
                  <a:srgbClr val="4F4F4E"/>
                </a:solidFill>
                <a:latin typeface="Century Gothic"/>
                <a:cs typeface="Century Gothic"/>
              </a:rPr>
              <a:t>et </a:t>
            </a:r>
            <a:r>
              <a:rPr sz="1400" dirty="0">
                <a:solidFill>
                  <a:srgbClr val="4F4F4E"/>
                </a:solidFill>
                <a:latin typeface="Century Gothic"/>
                <a:cs typeface="Century Gothic"/>
              </a:rPr>
              <a:t>automatiser</a:t>
            </a:r>
            <a:r>
              <a:rPr sz="1400" spc="-125" dirty="0">
                <a:solidFill>
                  <a:srgbClr val="4F4F4E"/>
                </a:solidFill>
                <a:latin typeface="Century Gothic"/>
                <a:cs typeface="Century Gothic"/>
              </a:rPr>
              <a:t>  </a:t>
            </a:r>
            <a:r>
              <a:rPr lang="fr-FR" sz="1400" dirty="0">
                <a:solidFill>
                  <a:srgbClr val="4F4F4E"/>
                </a:solidFill>
                <a:latin typeface="Century Gothic"/>
                <a:cs typeface="Century Gothic"/>
              </a:rPr>
              <a:t>le</a:t>
            </a:r>
            <a:r>
              <a:rPr lang="fr-FR" sz="1400" spc="-120" dirty="0">
                <a:solidFill>
                  <a:srgbClr val="4F4F4E"/>
                </a:solidFill>
                <a:latin typeface="Century Gothic"/>
                <a:cs typeface="Century Gothic"/>
              </a:rPr>
              <a:t>  </a:t>
            </a:r>
            <a:r>
              <a:rPr lang="fr-FR" sz="1400" dirty="0">
                <a:solidFill>
                  <a:srgbClr val="4F4F4E"/>
                </a:solidFill>
                <a:latin typeface="Century Gothic"/>
                <a:cs typeface="Century Gothic"/>
              </a:rPr>
              <a:t>processus</a:t>
            </a:r>
            <a:r>
              <a:rPr lang="fr-FR" sz="1400" spc="-130" dirty="0">
                <a:solidFill>
                  <a:srgbClr val="4F4F4E"/>
                </a:solidFill>
                <a:latin typeface="Century Gothic"/>
                <a:cs typeface="Century Gothic"/>
              </a:rPr>
              <a:t>  </a:t>
            </a:r>
            <a:r>
              <a:rPr lang="fr-FR" sz="1400" dirty="0">
                <a:solidFill>
                  <a:srgbClr val="4F4F4E"/>
                </a:solidFill>
                <a:latin typeface="Century Gothic"/>
                <a:cs typeface="Century Gothic"/>
              </a:rPr>
              <a:t>de</a:t>
            </a:r>
            <a:r>
              <a:rPr lang="fr-FR" sz="1400" spc="-114" dirty="0">
                <a:solidFill>
                  <a:srgbClr val="4F4F4E"/>
                </a:solidFill>
                <a:latin typeface="Century Gothic"/>
                <a:cs typeface="Century Gothic"/>
              </a:rPr>
              <a:t>  </a:t>
            </a:r>
            <a:r>
              <a:rPr lang="fr-FR" sz="1400" b="1" dirty="0" err="1">
                <a:solidFill>
                  <a:srgbClr val="4F4F4E"/>
                </a:solidFill>
                <a:latin typeface="Century Gothic Bold"/>
                <a:cs typeface="Century Gothic Bold"/>
              </a:rPr>
              <a:t>build</a:t>
            </a:r>
            <a:r>
              <a:rPr lang="fr-FR" sz="1400" dirty="0">
                <a:solidFill>
                  <a:srgbClr val="4F4F4E"/>
                </a:solidFill>
                <a:latin typeface="Century Gothic"/>
                <a:cs typeface="Century Gothic"/>
              </a:rPr>
              <a:t>,</a:t>
            </a:r>
            <a:r>
              <a:rPr lang="fr-FR" sz="1400" spc="-125" dirty="0">
                <a:solidFill>
                  <a:srgbClr val="4F4F4E"/>
                </a:solidFill>
                <a:latin typeface="Century Gothic"/>
                <a:cs typeface="Century Gothic"/>
              </a:rPr>
              <a:t>  </a:t>
            </a:r>
            <a:r>
              <a:rPr lang="fr-FR" sz="1400" spc="-25" dirty="0">
                <a:solidFill>
                  <a:srgbClr val="4F4F4E"/>
                </a:solidFill>
                <a:latin typeface="Century Gothic"/>
                <a:cs typeface="Century Gothic"/>
              </a:rPr>
              <a:t>de</a:t>
            </a:r>
            <a:r>
              <a:rPr lang="fr-FR" sz="1400" spc="500" dirty="0">
                <a:solidFill>
                  <a:srgbClr val="4F4F4E"/>
                </a:solidFill>
                <a:latin typeface="Century Gothic"/>
                <a:cs typeface="Century Gothic"/>
              </a:rPr>
              <a:t> </a:t>
            </a:r>
            <a:r>
              <a:rPr lang="fr-FR" sz="1400" b="1" dirty="0">
                <a:solidFill>
                  <a:srgbClr val="4F4F4E"/>
                </a:solidFill>
                <a:latin typeface="Century Gothic Bold"/>
                <a:cs typeface="Century Gothic Bold"/>
              </a:rPr>
              <a:t>test</a:t>
            </a:r>
            <a:r>
              <a:rPr lang="fr-FR" sz="1400" dirty="0">
                <a:solidFill>
                  <a:srgbClr val="4F4F4E"/>
                </a:solidFill>
                <a:latin typeface="Century Gothic"/>
                <a:cs typeface="Century Gothic"/>
              </a:rPr>
              <a:t>,</a:t>
            </a:r>
            <a:r>
              <a:rPr lang="fr-FR" sz="1400" spc="-140" dirty="0">
                <a:solidFill>
                  <a:srgbClr val="4F4F4E"/>
                </a:solidFill>
                <a:latin typeface="Century Gothic"/>
                <a:cs typeface="Century Gothic"/>
              </a:rPr>
              <a:t>  </a:t>
            </a:r>
            <a:r>
              <a:rPr lang="fr-FR" sz="1400" b="1" dirty="0">
                <a:solidFill>
                  <a:srgbClr val="4F4F4E"/>
                </a:solidFill>
                <a:latin typeface="Century Gothic Bold"/>
                <a:cs typeface="Century Gothic Bold"/>
              </a:rPr>
              <a:t>d’intégration</a:t>
            </a:r>
            <a:r>
              <a:rPr lang="fr-FR" sz="1400" b="1" spc="170" dirty="0">
                <a:solidFill>
                  <a:srgbClr val="4F4F4E"/>
                </a:solidFill>
                <a:latin typeface="Century Gothic Bold"/>
                <a:cs typeface="Century Gothic Bold"/>
              </a:rPr>
              <a:t> </a:t>
            </a:r>
            <a:r>
              <a:rPr lang="fr-FR" sz="1400" dirty="0">
                <a:solidFill>
                  <a:srgbClr val="4F4F4E"/>
                </a:solidFill>
                <a:latin typeface="Century Gothic"/>
                <a:cs typeface="Century Gothic"/>
              </a:rPr>
              <a:t>et</a:t>
            </a:r>
            <a:r>
              <a:rPr lang="fr-FR" sz="1400" spc="-140" dirty="0">
                <a:solidFill>
                  <a:srgbClr val="4F4F4E"/>
                </a:solidFill>
                <a:latin typeface="Century Gothic"/>
                <a:cs typeface="Century Gothic"/>
              </a:rPr>
              <a:t>  </a:t>
            </a:r>
            <a:r>
              <a:rPr lang="fr-FR" sz="1400" dirty="0">
                <a:solidFill>
                  <a:srgbClr val="4F4F4E"/>
                </a:solidFill>
                <a:latin typeface="Century Gothic"/>
                <a:cs typeface="Century Gothic"/>
              </a:rPr>
              <a:t>de</a:t>
            </a:r>
            <a:r>
              <a:rPr lang="fr-FR" sz="1400" spc="-135" dirty="0">
                <a:solidFill>
                  <a:srgbClr val="4F4F4E"/>
                </a:solidFill>
                <a:latin typeface="Century Gothic"/>
                <a:cs typeface="Century Gothic"/>
              </a:rPr>
              <a:t>  </a:t>
            </a:r>
            <a:r>
              <a:rPr lang="fr-FR" sz="1400" b="1" spc="-10" dirty="0">
                <a:solidFill>
                  <a:srgbClr val="4F4F4E"/>
                </a:solidFill>
                <a:latin typeface="Century Gothic Bold"/>
                <a:cs typeface="Century Gothic Bold"/>
              </a:rPr>
              <a:t>déploiement</a:t>
            </a:r>
            <a:r>
              <a:rPr lang="fr-FR" sz="1400" spc="-10" dirty="0">
                <a:solidFill>
                  <a:srgbClr val="4F4F4E"/>
                </a:solidFill>
                <a:latin typeface="Century Gothic"/>
                <a:cs typeface="Century Gothic"/>
              </a:rPr>
              <a:t>. </a:t>
            </a:r>
            <a:r>
              <a:rPr lang="fr-FR" sz="1400" dirty="0">
                <a:solidFill>
                  <a:srgbClr val="4F4F4E"/>
                </a:solidFill>
                <a:latin typeface="Century Gothic"/>
                <a:cs typeface="Century Gothic"/>
              </a:rPr>
              <a:t>Nous</a:t>
            </a:r>
            <a:r>
              <a:rPr lang="fr-FR" sz="1400" spc="-120" dirty="0">
                <a:solidFill>
                  <a:srgbClr val="4F4F4E"/>
                </a:solidFill>
                <a:latin typeface="Century Gothic"/>
                <a:cs typeface="Century Gothic"/>
              </a:rPr>
              <a:t> </a:t>
            </a:r>
            <a:r>
              <a:rPr lang="fr-FR" sz="1400" dirty="0">
                <a:solidFill>
                  <a:srgbClr val="4F4F4E"/>
                </a:solidFill>
                <a:latin typeface="Century Gothic"/>
                <a:cs typeface="Century Gothic"/>
              </a:rPr>
              <a:t>proposons</a:t>
            </a:r>
            <a:r>
              <a:rPr lang="fr-FR" sz="1400" spc="-110" dirty="0">
                <a:solidFill>
                  <a:srgbClr val="4F4F4E"/>
                </a:solidFill>
                <a:latin typeface="Century Gothic"/>
                <a:cs typeface="Century Gothic"/>
              </a:rPr>
              <a:t>  </a:t>
            </a:r>
            <a:r>
              <a:rPr lang="fr-FR" sz="1400" dirty="0">
                <a:solidFill>
                  <a:srgbClr val="4F4F4E"/>
                </a:solidFill>
                <a:latin typeface="Century Gothic"/>
                <a:cs typeface="Century Gothic"/>
              </a:rPr>
              <a:t>l’outil</a:t>
            </a:r>
            <a:r>
              <a:rPr lang="fr-FR" sz="1400" spc="-114" dirty="0">
                <a:solidFill>
                  <a:srgbClr val="4F4F4E"/>
                </a:solidFill>
                <a:latin typeface="Century Gothic"/>
                <a:cs typeface="Century Gothic"/>
              </a:rPr>
              <a:t>  </a:t>
            </a:r>
            <a:r>
              <a:rPr lang="fr-FR" sz="1400" b="1" dirty="0">
                <a:solidFill>
                  <a:srgbClr val="009CBE"/>
                </a:solidFill>
                <a:latin typeface="Century Gothic Bold"/>
                <a:cs typeface="Century Gothic Bold"/>
              </a:rPr>
              <a:t>HEROKU</a:t>
            </a:r>
            <a:r>
              <a:rPr lang="fr-FR" sz="1400" b="1" spc="215" dirty="0">
                <a:solidFill>
                  <a:srgbClr val="009CBE"/>
                </a:solidFill>
                <a:latin typeface="Century Gothic Bold"/>
                <a:cs typeface="Century Gothic Bold"/>
              </a:rPr>
              <a:t> </a:t>
            </a:r>
            <a:r>
              <a:rPr lang="fr-FR" sz="1400" spc="-20" dirty="0">
                <a:solidFill>
                  <a:srgbClr val="4F4F4E"/>
                </a:solidFill>
                <a:latin typeface="Century Gothic"/>
                <a:cs typeface="Century Gothic"/>
              </a:rPr>
              <a:t>avec  </a:t>
            </a:r>
            <a:r>
              <a:rPr lang="fr-FR" sz="1400" dirty="0">
                <a:solidFill>
                  <a:srgbClr val="4F4F4E"/>
                </a:solidFill>
                <a:latin typeface="Century Gothic"/>
                <a:cs typeface="Century Gothic"/>
              </a:rPr>
              <a:t>sans</a:t>
            </a:r>
            <a:r>
              <a:rPr lang="fr-FR" sz="1400" spc="-114" dirty="0">
                <a:solidFill>
                  <a:srgbClr val="4F4F4E"/>
                </a:solidFill>
                <a:latin typeface="Century Gothic"/>
                <a:cs typeface="Century Gothic"/>
              </a:rPr>
              <a:t>  </a:t>
            </a:r>
            <a:r>
              <a:rPr lang="fr-FR" sz="1400" dirty="0">
                <a:solidFill>
                  <a:srgbClr val="4F4F4E"/>
                </a:solidFill>
                <a:latin typeface="Century Gothic"/>
                <a:cs typeface="Century Gothic"/>
              </a:rPr>
              <a:t>plan</a:t>
            </a:r>
            <a:r>
              <a:rPr lang="fr-FR" sz="1400" spc="-114" dirty="0">
                <a:solidFill>
                  <a:srgbClr val="4F4F4E"/>
                </a:solidFill>
                <a:latin typeface="Century Gothic"/>
                <a:cs typeface="Century Gothic"/>
              </a:rPr>
              <a:t>  </a:t>
            </a:r>
            <a:r>
              <a:rPr lang="fr-FR" sz="1400" b="1" dirty="0">
                <a:solidFill>
                  <a:srgbClr val="009CBE"/>
                </a:solidFill>
                <a:latin typeface="Century Gothic Bold"/>
                <a:cs typeface="Century Gothic Bold"/>
              </a:rPr>
              <a:t>Free</a:t>
            </a:r>
            <a:r>
              <a:rPr lang="fr-FR" sz="1400" b="1" spc="215" dirty="0">
                <a:solidFill>
                  <a:srgbClr val="009CBE"/>
                </a:solidFill>
                <a:latin typeface="Century Gothic Bold"/>
                <a:cs typeface="Century Gothic Bold"/>
              </a:rPr>
              <a:t> </a:t>
            </a:r>
            <a:r>
              <a:rPr lang="fr-FR" sz="1400" dirty="0">
                <a:solidFill>
                  <a:srgbClr val="4F4F4E"/>
                </a:solidFill>
                <a:latin typeface="Century Gothic"/>
                <a:cs typeface="Century Gothic"/>
              </a:rPr>
              <a:t>(Gratuit).</a:t>
            </a:r>
            <a:r>
              <a:rPr lang="fr-FR" sz="1400" spc="-114" dirty="0">
                <a:solidFill>
                  <a:srgbClr val="4F4F4E"/>
                </a:solidFill>
                <a:latin typeface="Century Gothic"/>
                <a:cs typeface="Century Gothic"/>
              </a:rPr>
              <a:t>  </a:t>
            </a:r>
            <a:r>
              <a:rPr lang="fr-FR" sz="1400" dirty="0">
                <a:solidFill>
                  <a:srgbClr val="4F4F4E"/>
                </a:solidFill>
                <a:latin typeface="Century Gothic"/>
                <a:cs typeface="Century Gothic"/>
              </a:rPr>
              <a:t>Des</a:t>
            </a:r>
            <a:r>
              <a:rPr lang="fr-FR" sz="1400" spc="-114" dirty="0">
                <a:solidFill>
                  <a:srgbClr val="4F4F4E"/>
                </a:solidFill>
                <a:latin typeface="Century Gothic"/>
                <a:cs typeface="Century Gothic"/>
              </a:rPr>
              <a:t>  </a:t>
            </a:r>
            <a:r>
              <a:rPr lang="fr-FR" sz="1400" spc="-10" dirty="0">
                <a:solidFill>
                  <a:srgbClr val="4F4F4E"/>
                </a:solidFill>
                <a:latin typeface="Century Gothic"/>
                <a:cs typeface="Century Gothic"/>
              </a:rPr>
              <a:t>évolutions </a:t>
            </a:r>
            <a:r>
              <a:rPr lang="fr-FR" sz="1400" dirty="0">
                <a:solidFill>
                  <a:srgbClr val="4F4F4E"/>
                </a:solidFill>
                <a:latin typeface="Century Gothic"/>
                <a:cs typeface="Century Gothic"/>
              </a:rPr>
              <a:t>futures</a:t>
            </a:r>
            <a:r>
              <a:rPr lang="fr-FR" sz="1400" spc="-110" dirty="0">
                <a:solidFill>
                  <a:srgbClr val="4F4F4E"/>
                </a:solidFill>
                <a:latin typeface="Century Gothic"/>
                <a:cs typeface="Century Gothic"/>
              </a:rPr>
              <a:t>  </a:t>
            </a:r>
            <a:r>
              <a:rPr lang="fr-FR" sz="1400" dirty="0">
                <a:solidFill>
                  <a:srgbClr val="4F4F4E"/>
                </a:solidFill>
                <a:latin typeface="Century Gothic"/>
                <a:cs typeface="Century Gothic"/>
              </a:rPr>
              <a:t>vers</a:t>
            </a:r>
            <a:r>
              <a:rPr lang="fr-FR" sz="1400" spc="-110" dirty="0">
                <a:solidFill>
                  <a:srgbClr val="4F4F4E"/>
                </a:solidFill>
                <a:latin typeface="Century Gothic"/>
                <a:cs typeface="Century Gothic"/>
              </a:rPr>
              <a:t>  </a:t>
            </a:r>
            <a:r>
              <a:rPr lang="fr-FR" sz="1400" dirty="0">
                <a:solidFill>
                  <a:srgbClr val="4F4F4E"/>
                </a:solidFill>
                <a:latin typeface="Century Gothic"/>
                <a:cs typeface="Century Gothic"/>
              </a:rPr>
              <a:t>des</a:t>
            </a:r>
            <a:r>
              <a:rPr lang="fr-FR" sz="1400" spc="-25" dirty="0">
                <a:solidFill>
                  <a:srgbClr val="4F4F4E"/>
                </a:solidFill>
                <a:latin typeface="Century Gothic"/>
                <a:cs typeface="Century Gothic"/>
              </a:rPr>
              <a:t> </a:t>
            </a:r>
            <a:r>
              <a:rPr lang="fr-FR" sz="1400" dirty="0">
                <a:solidFill>
                  <a:srgbClr val="4F4F4E"/>
                </a:solidFill>
                <a:latin typeface="Century Gothic"/>
                <a:cs typeface="Century Gothic"/>
              </a:rPr>
              <a:t>plans</a:t>
            </a:r>
            <a:r>
              <a:rPr lang="fr-FR" sz="1400" spc="-30" dirty="0">
                <a:solidFill>
                  <a:srgbClr val="4F4F4E"/>
                </a:solidFill>
                <a:latin typeface="Century Gothic"/>
                <a:cs typeface="Century Gothic"/>
              </a:rPr>
              <a:t> </a:t>
            </a:r>
            <a:r>
              <a:rPr lang="fr-FR" sz="1400" dirty="0">
                <a:solidFill>
                  <a:srgbClr val="4F4F4E"/>
                </a:solidFill>
                <a:latin typeface="Century Gothic"/>
                <a:cs typeface="Century Gothic"/>
              </a:rPr>
              <a:t>évolués</a:t>
            </a:r>
            <a:r>
              <a:rPr lang="fr-FR" sz="1400" spc="-35" dirty="0">
                <a:solidFill>
                  <a:srgbClr val="4F4F4E"/>
                </a:solidFill>
                <a:latin typeface="Century Gothic"/>
                <a:cs typeface="Century Gothic"/>
              </a:rPr>
              <a:t> </a:t>
            </a:r>
            <a:r>
              <a:rPr lang="fr-FR" sz="1400" dirty="0">
                <a:solidFill>
                  <a:srgbClr val="4F4F4E"/>
                </a:solidFill>
                <a:latin typeface="Century Gothic"/>
                <a:cs typeface="Century Gothic"/>
              </a:rPr>
              <a:t>ou</a:t>
            </a:r>
            <a:r>
              <a:rPr lang="fr-FR" sz="1400" spc="-25" dirty="0">
                <a:solidFill>
                  <a:srgbClr val="4F4F4E"/>
                </a:solidFill>
                <a:latin typeface="Century Gothic"/>
                <a:cs typeface="Century Gothic"/>
              </a:rPr>
              <a:t> </a:t>
            </a:r>
            <a:r>
              <a:rPr lang="fr-FR" sz="1400" spc="-20" dirty="0">
                <a:solidFill>
                  <a:srgbClr val="4F4F4E"/>
                </a:solidFill>
                <a:latin typeface="Century Gothic"/>
                <a:cs typeface="Century Gothic"/>
              </a:rPr>
              <a:t>vers </a:t>
            </a:r>
            <a:r>
              <a:rPr lang="fr-FR" sz="1400" dirty="0">
                <a:solidFill>
                  <a:srgbClr val="4F4F4E"/>
                </a:solidFill>
                <a:latin typeface="Century Gothic"/>
                <a:cs typeface="Century Gothic"/>
              </a:rPr>
              <a:t>d’autres</a:t>
            </a:r>
            <a:r>
              <a:rPr lang="fr-FR" sz="1400" spc="-70" dirty="0">
                <a:solidFill>
                  <a:srgbClr val="4F4F4E"/>
                </a:solidFill>
                <a:latin typeface="Century Gothic"/>
                <a:cs typeface="Century Gothic"/>
              </a:rPr>
              <a:t> </a:t>
            </a:r>
            <a:r>
              <a:rPr lang="fr-FR" sz="1400" dirty="0">
                <a:solidFill>
                  <a:srgbClr val="4F4F4E"/>
                </a:solidFill>
                <a:latin typeface="Century Gothic"/>
                <a:cs typeface="Century Gothic"/>
              </a:rPr>
              <a:t>outils</a:t>
            </a:r>
            <a:r>
              <a:rPr lang="fr-FR" sz="1400" spc="-65" dirty="0">
                <a:solidFill>
                  <a:srgbClr val="4F4F4E"/>
                </a:solidFill>
                <a:latin typeface="Century Gothic"/>
                <a:cs typeface="Century Gothic"/>
              </a:rPr>
              <a:t> </a:t>
            </a:r>
            <a:r>
              <a:rPr lang="fr-FR" sz="1400" dirty="0">
                <a:solidFill>
                  <a:srgbClr val="4F4F4E"/>
                </a:solidFill>
                <a:latin typeface="Century Gothic"/>
                <a:cs typeface="Century Gothic"/>
              </a:rPr>
              <a:t>restent</a:t>
            </a:r>
            <a:r>
              <a:rPr lang="fr-FR" sz="1400" spc="-60" dirty="0">
                <a:solidFill>
                  <a:srgbClr val="4F4F4E"/>
                </a:solidFill>
                <a:latin typeface="Century Gothic"/>
                <a:cs typeface="Century Gothic"/>
              </a:rPr>
              <a:t> </a:t>
            </a:r>
            <a:r>
              <a:rPr lang="fr-FR" sz="1400" spc="-10" dirty="0">
                <a:solidFill>
                  <a:srgbClr val="4F4F4E"/>
                </a:solidFill>
                <a:latin typeface="Century Gothic"/>
                <a:cs typeface="Century Gothic"/>
              </a:rPr>
              <a:t>envisageables.</a:t>
            </a:r>
            <a:endParaRPr lang="fr-FR" sz="1400" dirty="0">
              <a:latin typeface="Century Gothic"/>
              <a:cs typeface="Century Gothic"/>
            </a:endParaRPr>
          </a:p>
        </p:txBody>
      </p:sp>
      <p:pic>
        <p:nvPicPr>
          <p:cNvPr id="12" name="object 12"/>
          <p:cNvPicPr/>
          <p:nvPr/>
        </p:nvPicPr>
        <p:blipFill>
          <a:blip r:embed="rId5" cstate="print"/>
          <a:stretch>
            <a:fillRect/>
          </a:stretch>
        </p:blipFill>
        <p:spPr>
          <a:xfrm>
            <a:off x="768095" y="5452871"/>
            <a:ext cx="1703832" cy="509016"/>
          </a:xfrm>
          <a:prstGeom prst="rect">
            <a:avLst/>
          </a:prstGeom>
        </p:spPr>
      </p:pic>
      <p:grpSp>
        <p:nvGrpSpPr>
          <p:cNvPr id="13" name="object 13"/>
          <p:cNvGrpSpPr/>
          <p:nvPr/>
        </p:nvGrpSpPr>
        <p:grpSpPr>
          <a:xfrm>
            <a:off x="2688335" y="5151120"/>
            <a:ext cx="6017260" cy="939800"/>
            <a:chOff x="2688335" y="5151120"/>
            <a:chExt cx="6017260" cy="939800"/>
          </a:xfrm>
        </p:grpSpPr>
        <p:pic>
          <p:nvPicPr>
            <p:cNvPr id="14" name="object 14"/>
            <p:cNvPicPr/>
            <p:nvPr/>
          </p:nvPicPr>
          <p:blipFill>
            <a:blip r:embed="rId6" cstate="print"/>
            <a:stretch>
              <a:fillRect/>
            </a:stretch>
          </p:blipFill>
          <p:spPr>
            <a:xfrm>
              <a:off x="2688335" y="5151120"/>
              <a:ext cx="6016752" cy="853440"/>
            </a:xfrm>
            <a:prstGeom prst="rect">
              <a:avLst/>
            </a:prstGeom>
          </p:spPr>
        </p:pic>
        <p:sp>
          <p:nvSpPr>
            <p:cNvPr id="15" name="object 15"/>
            <p:cNvSpPr/>
            <p:nvPr/>
          </p:nvSpPr>
          <p:spPr>
            <a:xfrm>
              <a:off x="3076078" y="5356584"/>
              <a:ext cx="720090" cy="720090"/>
            </a:xfrm>
            <a:custGeom>
              <a:avLst/>
              <a:gdLst/>
              <a:ahLst/>
              <a:cxnLst/>
              <a:rect l="l" t="t" r="r" b="b"/>
              <a:pathLst>
                <a:path w="720089" h="720089">
                  <a:moveTo>
                    <a:pt x="0" y="360000"/>
                  </a:moveTo>
                  <a:lnTo>
                    <a:pt x="3286" y="311150"/>
                  </a:lnTo>
                  <a:lnTo>
                    <a:pt x="12859" y="264297"/>
                  </a:lnTo>
                  <a:lnTo>
                    <a:pt x="28290" y="219871"/>
                  </a:lnTo>
                  <a:lnTo>
                    <a:pt x="49150" y="178301"/>
                  </a:lnTo>
                  <a:lnTo>
                    <a:pt x="75010" y="140014"/>
                  </a:lnTo>
                  <a:lnTo>
                    <a:pt x="105441" y="105441"/>
                  </a:lnTo>
                  <a:lnTo>
                    <a:pt x="140014" y="75010"/>
                  </a:lnTo>
                  <a:lnTo>
                    <a:pt x="178301" y="49150"/>
                  </a:lnTo>
                  <a:lnTo>
                    <a:pt x="219871" y="28290"/>
                  </a:lnTo>
                  <a:lnTo>
                    <a:pt x="264297" y="12859"/>
                  </a:lnTo>
                  <a:lnTo>
                    <a:pt x="311150" y="3286"/>
                  </a:lnTo>
                  <a:lnTo>
                    <a:pt x="360000" y="0"/>
                  </a:lnTo>
                  <a:lnTo>
                    <a:pt x="408849" y="3286"/>
                  </a:lnTo>
                  <a:lnTo>
                    <a:pt x="455702" y="12859"/>
                  </a:lnTo>
                  <a:lnTo>
                    <a:pt x="500128" y="28290"/>
                  </a:lnTo>
                  <a:lnTo>
                    <a:pt x="541698" y="49150"/>
                  </a:lnTo>
                  <a:lnTo>
                    <a:pt x="579985" y="75010"/>
                  </a:lnTo>
                  <a:lnTo>
                    <a:pt x="614558" y="105441"/>
                  </a:lnTo>
                  <a:lnTo>
                    <a:pt x="644989" y="140014"/>
                  </a:lnTo>
                  <a:lnTo>
                    <a:pt x="670849" y="178301"/>
                  </a:lnTo>
                  <a:lnTo>
                    <a:pt x="691709" y="219871"/>
                  </a:lnTo>
                  <a:lnTo>
                    <a:pt x="707140" y="264297"/>
                  </a:lnTo>
                  <a:lnTo>
                    <a:pt x="716713" y="311150"/>
                  </a:lnTo>
                  <a:lnTo>
                    <a:pt x="720000" y="360000"/>
                  </a:lnTo>
                  <a:lnTo>
                    <a:pt x="716713" y="408849"/>
                  </a:lnTo>
                  <a:lnTo>
                    <a:pt x="707140" y="455702"/>
                  </a:lnTo>
                  <a:lnTo>
                    <a:pt x="691709" y="500128"/>
                  </a:lnTo>
                  <a:lnTo>
                    <a:pt x="670849" y="541698"/>
                  </a:lnTo>
                  <a:lnTo>
                    <a:pt x="644989" y="579985"/>
                  </a:lnTo>
                  <a:lnTo>
                    <a:pt x="614558" y="614558"/>
                  </a:lnTo>
                  <a:lnTo>
                    <a:pt x="579985" y="644989"/>
                  </a:lnTo>
                  <a:lnTo>
                    <a:pt x="541698" y="670849"/>
                  </a:lnTo>
                  <a:lnTo>
                    <a:pt x="500128" y="691709"/>
                  </a:lnTo>
                  <a:lnTo>
                    <a:pt x="455702" y="707140"/>
                  </a:lnTo>
                  <a:lnTo>
                    <a:pt x="408849" y="716713"/>
                  </a:lnTo>
                  <a:lnTo>
                    <a:pt x="360000" y="720000"/>
                  </a:lnTo>
                  <a:lnTo>
                    <a:pt x="311150" y="716713"/>
                  </a:lnTo>
                  <a:lnTo>
                    <a:pt x="264297" y="707140"/>
                  </a:lnTo>
                  <a:lnTo>
                    <a:pt x="219871" y="691709"/>
                  </a:lnTo>
                  <a:lnTo>
                    <a:pt x="178301" y="670849"/>
                  </a:lnTo>
                  <a:lnTo>
                    <a:pt x="140014" y="644989"/>
                  </a:lnTo>
                  <a:lnTo>
                    <a:pt x="105441" y="614558"/>
                  </a:lnTo>
                  <a:lnTo>
                    <a:pt x="75010" y="579985"/>
                  </a:lnTo>
                  <a:lnTo>
                    <a:pt x="49150" y="541698"/>
                  </a:lnTo>
                  <a:lnTo>
                    <a:pt x="28290" y="500128"/>
                  </a:lnTo>
                  <a:lnTo>
                    <a:pt x="12859" y="455702"/>
                  </a:lnTo>
                  <a:lnTo>
                    <a:pt x="3286" y="408849"/>
                  </a:lnTo>
                  <a:lnTo>
                    <a:pt x="0" y="360000"/>
                  </a:lnTo>
                  <a:close/>
                </a:path>
              </a:pathLst>
            </a:custGeom>
            <a:ln w="28575">
              <a:solidFill>
                <a:srgbClr val="009CBE"/>
              </a:solidFill>
            </a:ln>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6</a:t>
            </a:fld>
            <a:endParaRPr spc="-25" dirty="0"/>
          </a:p>
        </p:txBody>
      </p:sp>
      <p:sp>
        <p:nvSpPr>
          <p:cNvPr id="17" name="object 8">
            <a:extLst>
              <a:ext uri="{FF2B5EF4-FFF2-40B4-BE49-F238E27FC236}">
                <a16:creationId xmlns:a16="http://schemas.microsoft.com/office/drawing/2014/main" id="{BA37165A-5529-867F-329C-6B8B5411BDFA}"/>
              </a:ext>
            </a:extLst>
          </p:cNvPr>
          <p:cNvSpPr txBox="1"/>
          <p:nvPr/>
        </p:nvSpPr>
        <p:spPr>
          <a:xfrm>
            <a:off x="6996873" y="3280400"/>
            <a:ext cx="1118235" cy="299720"/>
          </a:xfrm>
          <a:prstGeom prst="rect">
            <a:avLst/>
          </a:prstGeom>
        </p:spPr>
        <p:txBody>
          <a:bodyPr vert="horz" wrap="square" lIns="0" tIns="12700" rIns="0" bIns="0" rtlCol="0">
            <a:spAutoFit/>
          </a:bodyPr>
          <a:lstStyle/>
          <a:p>
            <a:pPr marL="12700">
              <a:lnSpc>
                <a:spcPct val="100000"/>
              </a:lnSpc>
              <a:spcBef>
                <a:spcPts val="100"/>
              </a:spcBef>
            </a:pPr>
            <a:r>
              <a:rPr lang="fr-FR" b="1" spc="-10" dirty="0">
                <a:solidFill>
                  <a:srgbClr val="009CBE"/>
                </a:solidFill>
                <a:latin typeface="Century Gothic Bold"/>
                <a:cs typeface="Century Gothic Bold"/>
              </a:rPr>
              <a:t>Front</a:t>
            </a:r>
            <a:r>
              <a:rPr sz="1800" b="1" spc="-10" dirty="0">
                <a:solidFill>
                  <a:srgbClr val="009CBE"/>
                </a:solidFill>
                <a:latin typeface="Century Gothic Bold"/>
                <a:cs typeface="Century Gothic Bold"/>
              </a:rPr>
              <a:t>-</a:t>
            </a:r>
            <a:r>
              <a:rPr sz="1800" b="1" spc="-25" dirty="0">
                <a:solidFill>
                  <a:srgbClr val="009CBE"/>
                </a:solidFill>
                <a:latin typeface="Century Gothic Bold"/>
                <a:cs typeface="Century Gothic Bold"/>
              </a:rPr>
              <a:t>end</a:t>
            </a:r>
            <a:endParaRPr sz="1800" dirty="0">
              <a:latin typeface="Century Gothic Bold"/>
              <a:cs typeface="Century Gothic Bold"/>
            </a:endParaRPr>
          </a:p>
        </p:txBody>
      </p:sp>
      <p:pic>
        <p:nvPicPr>
          <p:cNvPr id="19" name="Image 18">
            <a:extLst>
              <a:ext uri="{FF2B5EF4-FFF2-40B4-BE49-F238E27FC236}">
                <a16:creationId xmlns:a16="http://schemas.microsoft.com/office/drawing/2014/main" id="{B07A65E3-66C2-C21B-0077-801AC4465D4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9964" y="2191511"/>
            <a:ext cx="990600" cy="99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35941" y="1864893"/>
            <a:ext cx="7970644" cy="1844039"/>
          </a:xfrm>
          <a:custGeom>
            <a:avLst/>
            <a:gdLst/>
            <a:ahLst/>
            <a:cxnLst/>
            <a:rect l="l" t="t" r="r" b="b"/>
            <a:pathLst>
              <a:path w="3131184" h="1844039">
                <a:moveTo>
                  <a:pt x="3130923" y="0"/>
                </a:moveTo>
                <a:lnTo>
                  <a:pt x="0" y="0"/>
                </a:lnTo>
                <a:lnTo>
                  <a:pt x="0" y="1843910"/>
                </a:lnTo>
                <a:lnTo>
                  <a:pt x="3130923" y="1843910"/>
                </a:lnTo>
                <a:lnTo>
                  <a:pt x="3130923" y="0"/>
                </a:lnTo>
                <a:close/>
              </a:path>
            </a:pathLst>
          </a:custGeom>
          <a:solidFill>
            <a:srgbClr val="F2F2F2"/>
          </a:solidFill>
          <a:ln>
            <a:noFill/>
          </a:ln>
        </p:spPr>
        <p:txBody>
          <a:bodyPr wrap="square" lIns="0" tIns="0" rIns="0" bIns="0" rtlCol="0"/>
          <a:lstStyle/>
          <a:p>
            <a:endParaRPr/>
          </a:p>
        </p:txBody>
      </p:sp>
      <p:sp>
        <p:nvSpPr>
          <p:cNvPr id="8" name="object 8"/>
          <p:cNvSpPr txBox="1">
            <a:spLocks noGrp="1"/>
          </p:cNvSpPr>
          <p:nvPr>
            <p:ph type="title"/>
          </p:nvPr>
        </p:nvSpPr>
        <p:spPr>
          <a:xfrm>
            <a:off x="480499" y="221994"/>
            <a:ext cx="8126925" cy="319318"/>
          </a:xfrm>
          <a:prstGeom prst="rect">
            <a:avLst/>
          </a:prstGeom>
        </p:spPr>
        <p:txBody>
          <a:bodyPr vert="horz" wrap="square" lIns="0" tIns="11430" rIns="0" bIns="0" rtlCol="0">
            <a:spAutoFit/>
          </a:bodyPr>
          <a:lstStyle/>
          <a:p>
            <a:pPr marL="12700">
              <a:lnSpc>
                <a:spcPct val="100000"/>
              </a:lnSpc>
              <a:spcBef>
                <a:spcPts val="90"/>
              </a:spcBef>
            </a:pPr>
            <a:r>
              <a:rPr lang="fr-FR" b="1" dirty="0"/>
              <a:t>Dispositif humain et roadmap prévisionnelle</a:t>
            </a:r>
            <a:endParaRPr lang="fr-FR" b="1" spc="-10" dirty="0"/>
          </a:p>
        </p:txBody>
      </p:sp>
      <p:sp>
        <p:nvSpPr>
          <p:cNvPr id="9" name="object 9"/>
          <p:cNvSpPr txBox="1"/>
          <p:nvPr/>
        </p:nvSpPr>
        <p:spPr>
          <a:xfrm>
            <a:off x="535940" y="1049222"/>
            <a:ext cx="8071484" cy="561975"/>
          </a:xfrm>
          <a:prstGeom prst="rect">
            <a:avLst/>
          </a:prstGeom>
        </p:spPr>
        <p:txBody>
          <a:bodyPr vert="horz" wrap="square" lIns="0" tIns="12065" rIns="0" bIns="0" rtlCol="0">
            <a:spAutoFit/>
          </a:bodyPr>
          <a:lstStyle/>
          <a:p>
            <a:pPr marL="298450" marR="5080" indent="-285750">
              <a:lnSpc>
                <a:spcPct val="110000"/>
              </a:lnSpc>
              <a:spcBef>
                <a:spcPts val="95"/>
              </a:spcBef>
              <a:buClr>
                <a:srgbClr val="03426E"/>
              </a:buClr>
              <a:buSzPct val="78125"/>
              <a:buFont typeface="Wingdings" panose="05000000000000000000" pitchFamily="2" charset="2"/>
              <a:buChar char="Ø"/>
              <a:tabLst>
                <a:tab pos="355600" algn="l"/>
              </a:tabLst>
            </a:pPr>
            <a:r>
              <a:rPr lang="fr-FR" sz="1600" dirty="0">
                <a:solidFill>
                  <a:srgbClr val="4F4F4E"/>
                </a:solidFill>
                <a:latin typeface="Century Gothic"/>
                <a:cs typeface="Century Gothic"/>
              </a:rPr>
              <a:t>Nous proposons de réaliser ce projet sur une durée maximum de 2 mois (soit 4</a:t>
            </a:r>
          </a:p>
          <a:p>
            <a:pPr marL="12700" marR="5080">
              <a:lnSpc>
                <a:spcPct val="110000"/>
              </a:lnSpc>
              <a:spcBef>
                <a:spcPts val="95"/>
              </a:spcBef>
              <a:buClr>
                <a:srgbClr val="03426E"/>
              </a:buClr>
              <a:buSzPct val="78125"/>
              <a:tabLst>
                <a:tab pos="355600" algn="l"/>
              </a:tabLst>
            </a:pPr>
            <a:r>
              <a:rPr lang="fr-FR" sz="1600" dirty="0">
                <a:solidFill>
                  <a:srgbClr val="4F4F4E"/>
                </a:solidFill>
                <a:latin typeface="Century Gothic"/>
                <a:cs typeface="Century Gothic"/>
              </a:rPr>
              <a:t>sprints de 2 semaines), avec le dispositif humain suivant :</a:t>
            </a:r>
            <a:endParaRPr sz="1600" dirty="0">
              <a:latin typeface="Century Gothic"/>
              <a:cs typeface="Century Gothic"/>
            </a:endParaRPr>
          </a:p>
        </p:txBody>
      </p:sp>
      <p:pic>
        <p:nvPicPr>
          <p:cNvPr id="10" name="object 10"/>
          <p:cNvPicPr/>
          <p:nvPr/>
        </p:nvPicPr>
        <p:blipFill>
          <a:blip r:embed="rId2" cstate="print"/>
          <a:stretch>
            <a:fillRect/>
          </a:stretch>
        </p:blipFill>
        <p:spPr>
          <a:xfrm>
            <a:off x="3942270" y="1824901"/>
            <a:ext cx="1258824" cy="1024127"/>
          </a:xfrm>
          <a:prstGeom prst="rect">
            <a:avLst/>
          </a:prstGeom>
        </p:spPr>
      </p:pic>
      <p:sp>
        <p:nvSpPr>
          <p:cNvPr id="25" name="object 25"/>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7</a:t>
            </a:fld>
            <a:endParaRPr spc="-25" dirty="0"/>
          </a:p>
        </p:txBody>
      </p:sp>
      <p:sp>
        <p:nvSpPr>
          <p:cNvPr id="13" name="object 13"/>
          <p:cNvSpPr txBox="1"/>
          <p:nvPr/>
        </p:nvSpPr>
        <p:spPr>
          <a:xfrm>
            <a:off x="152400" y="2000919"/>
            <a:ext cx="7970644" cy="1369606"/>
          </a:xfrm>
          <a:prstGeom prst="rect">
            <a:avLst/>
          </a:prstGeom>
          <a:ln w="9525">
            <a:noFill/>
          </a:ln>
        </p:spPr>
        <p:txBody>
          <a:bodyPr vert="horz" wrap="square" lIns="0" tIns="0" rIns="0" bIns="0" rtlCol="0">
            <a:spAutoFit/>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680720" algn="ctr">
              <a:lnSpc>
                <a:spcPct val="100000"/>
              </a:lnSpc>
            </a:pPr>
            <a:endParaRPr lang="fr-FR" sz="1100" dirty="0">
              <a:latin typeface="Times New Roman"/>
              <a:cs typeface="Times New Roman"/>
            </a:endParaRPr>
          </a:p>
          <a:p>
            <a:pPr marL="680720" algn="ctr">
              <a:lnSpc>
                <a:spcPct val="100000"/>
              </a:lnSpc>
            </a:pPr>
            <a:r>
              <a:rPr sz="1100" b="1" dirty="0">
                <a:solidFill>
                  <a:srgbClr val="009CBE"/>
                </a:solidFill>
                <a:latin typeface="Century Gothic Bold"/>
                <a:cs typeface="Century Gothic Bold"/>
              </a:rPr>
              <a:t>Equipe</a:t>
            </a:r>
            <a:r>
              <a:rPr sz="1100" b="1" spc="-30" dirty="0">
                <a:solidFill>
                  <a:srgbClr val="009CBE"/>
                </a:solidFill>
                <a:latin typeface="Century Gothic Bold"/>
                <a:cs typeface="Century Gothic Bold"/>
              </a:rPr>
              <a:t> </a:t>
            </a:r>
            <a:r>
              <a:rPr sz="1100" b="1" dirty="0">
                <a:solidFill>
                  <a:srgbClr val="009CBE"/>
                </a:solidFill>
                <a:latin typeface="Century Gothic Bold"/>
              </a:rPr>
              <a:t>de développement</a:t>
            </a:r>
          </a:p>
          <a:p>
            <a:pPr marL="724535" algn="ctr">
              <a:lnSpc>
                <a:spcPct val="100000"/>
              </a:lnSpc>
            </a:pPr>
            <a:r>
              <a:rPr sz="1200" b="1" dirty="0">
                <a:solidFill>
                  <a:srgbClr val="03426E"/>
                </a:solidFill>
                <a:latin typeface="Arial"/>
                <a:cs typeface="Arial"/>
              </a:rPr>
              <a:t>Equipe</a:t>
            </a:r>
            <a:r>
              <a:rPr sz="1200" b="1" spc="-50" dirty="0">
                <a:solidFill>
                  <a:srgbClr val="03426E"/>
                </a:solidFill>
                <a:latin typeface="Arial"/>
                <a:cs typeface="Arial"/>
              </a:rPr>
              <a:t> </a:t>
            </a:r>
            <a:r>
              <a:rPr sz="1200" b="1" dirty="0">
                <a:solidFill>
                  <a:srgbClr val="03426E"/>
                </a:solidFill>
                <a:latin typeface="Arial"/>
                <a:cs typeface="Arial"/>
              </a:rPr>
              <a:t>interne</a:t>
            </a:r>
            <a:r>
              <a:rPr sz="1200" b="1" spc="-45" dirty="0">
                <a:solidFill>
                  <a:srgbClr val="03426E"/>
                </a:solidFill>
                <a:latin typeface="Arial"/>
                <a:cs typeface="Arial"/>
              </a:rPr>
              <a:t> </a:t>
            </a:r>
            <a:r>
              <a:rPr lang="fr-FR" sz="1200" b="1" spc="-10" dirty="0">
                <a:solidFill>
                  <a:srgbClr val="03426E"/>
                </a:solidFill>
                <a:latin typeface="Arial"/>
                <a:cs typeface="Arial"/>
              </a:rPr>
              <a:t>FADESOL</a:t>
            </a:r>
            <a:endParaRPr sz="1200" dirty="0">
              <a:latin typeface="Arial"/>
              <a:cs typeface="Arial"/>
            </a:endParaRPr>
          </a:p>
        </p:txBody>
      </p:sp>
      <p:sp>
        <p:nvSpPr>
          <p:cNvPr id="15" name="object 15"/>
          <p:cNvSpPr txBox="1"/>
          <p:nvPr/>
        </p:nvSpPr>
        <p:spPr>
          <a:xfrm>
            <a:off x="535940" y="4086860"/>
            <a:ext cx="8072120" cy="270510"/>
          </a:xfrm>
          <a:prstGeom prst="rect">
            <a:avLst/>
          </a:prstGeom>
        </p:spPr>
        <p:txBody>
          <a:bodyPr vert="horz" wrap="square" lIns="0" tIns="13335" rIns="0" bIns="0" rtlCol="0">
            <a:spAutoFit/>
          </a:bodyPr>
          <a:lstStyle/>
          <a:p>
            <a:pPr marL="298450" marR="5080" indent="-285750">
              <a:lnSpc>
                <a:spcPct val="110000"/>
              </a:lnSpc>
              <a:spcBef>
                <a:spcPts val="95"/>
              </a:spcBef>
              <a:buClr>
                <a:srgbClr val="03426E"/>
              </a:buClr>
              <a:buSzPct val="78125"/>
              <a:buFont typeface="Wingdings" panose="05000000000000000000" pitchFamily="2" charset="2"/>
              <a:buChar char="Ø"/>
              <a:tabLst>
                <a:tab pos="355600" algn="l"/>
              </a:tabLst>
            </a:pPr>
            <a:r>
              <a:rPr sz="1600" dirty="0">
                <a:solidFill>
                  <a:srgbClr val="4F4F4E"/>
                </a:solidFill>
                <a:latin typeface="Century Gothic"/>
              </a:rPr>
              <a:t>Roadmap prévisionnelle (à titre indicatif, susceptible de changer par la suite) :</a:t>
            </a:r>
          </a:p>
        </p:txBody>
      </p:sp>
      <p:graphicFrame>
        <p:nvGraphicFramePr>
          <p:cNvPr id="17" name="object 17"/>
          <p:cNvGraphicFramePr>
            <a:graphicFrameLocks noGrp="1"/>
          </p:cNvGraphicFramePr>
          <p:nvPr>
            <p:extLst>
              <p:ext uri="{D42A27DB-BD31-4B8C-83A1-F6EECF244321}">
                <p14:modId xmlns:p14="http://schemas.microsoft.com/office/powerpoint/2010/main" val="3089546221"/>
              </p:ext>
            </p:extLst>
          </p:nvPr>
        </p:nvGraphicFramePr>
        <p:xfrm>
          <a:off x="2499756" y="4572085"/>
          <a:ext cx="4213859" cy="1430655"/>
        </p:xfrm>
        <a:graphic>
          <a:graphicData uri="http://schemas.openxmlformats.org/drawingml/2006/table">
            <a:tbl>
              <a:tblPr firstRow="1" bandRow="1">
                <a:tableStyleId>{2D5ABB26-0587-4C30-8999-92F81FD0307C}</a:tableStyleId>
              </a:tblPr>
              <a:tblGrid>
                <a:gridCol w="1053465">
                  <a:extLst>
                    <a:ext uri="{9D8B030D-6E8A-4147-A177-3AD203B41FA5}">
                      <a16:colId xmlns:a16="http://schemas.microsoft.com/office/drawing/2014/main" val="20000"/>
                    </a:ext>
                  </a:extLst>
                </a:gridCol>
                <a:gridCol w="1053465">
                  <a:extLst>
                    <a:ext uri="{9D8B030D-6E8A-4147-A177-3AD203B41FA5}">
                      <a16:colId xmlns:a16="http://schemas.microsoft.com/office/drawing/2014/main" val="20001"/>
                    </a:ext>
                  </a:extLst>
                </a:gridCol>
                <a:gridCol w="1053465">
                  <a:extLst>
                    <a:ext uri="{9D8B030D-6E8A-4147-A177-3AD203B41FA5}">
                      <a16:colId xmlns:a16="http://schemas.microsoft.com/office/drawing/2014/main" val="20002"/>
                    </a:ext>
                  </a:extLst>
                </a:gridCol>
                <a:gridCol w="1053464">
                  <a:extLst>
                    <a:ext uri="{9D8B030D-6E8A-4147-A177-3AD203B41FA5}">
                      <a16:colId xmlns:a16="http://schemas.microsoft.com/office/drawing/2014/main" val="20003"/>
                    </a:ext>
                  </a:extLst>
                </a:gridCol>
              </a:tblGrid>
              <a:tr h="276225">
                <a:tc>
                  <a:txBody>
                    <a:bodyPr/>
                    <a:lstStyle/>
                    <a:p>
                      <a:pPr marL="237490">
                        <a:lnSpc>
                          <a:spcPct val="100000"/>
                        </a:lnSpc>
                        <a:spcBef>
                          <a:spcPts val="345"/>
                        </a:spcBef>
                      </a:pPr>
                      <a:r>
                        <a:rPr sz="1400" dirty="0">
                          <a:solidFill>
                            <a:schemeClr val="bg1"/>
                          </a:solidFill>
                          <a:latin typeface="Century Gothic Bold"/>
                          <a:cs typeface="Century Gothic Bold"/>
                        </a:rPr>
                        <a:t>Sprint 1</a:t>
                      </a:r>
                    </a:p>
                  </a:txBody>
                  <a:tcPr marL="0" marR="0" marT="43815" marB="0">
                    <a:solidFill>
                      <a:srgbClr val="03426E"/>
                    </a:solidFill>
                  </a:tcPr>
                </a:tc>
                <a:tc>
                  <a:txBody>
                    <a:bodyPr/>
                    <a:lstStyle/>
                    <a:p>
                      <a:pPr marL="237490">
                        <a:lnSpc>
                          <a:spcPct val="100000"/>
                        </a:lnSpc>
                        <a:spcBef>
                          <a:spcPts val="345"/>
                        </a:spcBef>
                      </a:pPr>
                      <a:r>
                        <a:rPr sz="1400" dirty="0">
                          <a:solidFill>
                            <a:schemeClr val="bg1"/>
                          </a:solidFill>
                          <a:latin typeface="Century Gothic Bold"/>
                          <a:cs typeface="Century Gothic Bold"/>
                        </a:rPr>
                        <a:t>Sprint 2</a:t>
                      </a:r>
                    </a:p>
                  </a:txBody>
                  <a:tcPr marL="0" marR="0" marT="43815" marB="0">
                    <a:solidFill>
                      <a:srgbClr val="03426E"/>
                    </a:solidFill>
                  </a:tcPr>
                </a:tc>
                <a:tc>
                  <a:txBody>
                    <a:bodyPr/>
                    <a:lstStyle/>
                    <a:p>
                      <a:pPr marL="237490">
                        <a:lnSpc>
                          <a:spcPct val="100000"/>
                        </a:lnSpc>
                        <a:spcBef>
                          <a:spcPts val="345"/>
                        </a:spcBef>
                      </a:pPr>
                      <a:r>
                        <a:rPr sz="1400" dirty="0">
                          <a:solidFill>
                            <a:schemeClr val="bg1"/>
                          </a:solidFill>
                          <a:latin typeface="Century Gothic Bold"/>
                          <a:cs typeface="Century Gothic Bold"/>
                        </a:rPr>
                        <a:t>Sprint 3</a:t>
                      </a:r>
                    </a:p>
                  </a:txBody>
                  <a:tcPr marL="0" marR="0" marT="43815" marB="0">
                    <a:solidFill>
                      <a:srgbClr val="03426E"/>
                    </a:solidFill>
                  </a:tcPr>
                </a:tc>
                <a:tc>
                  <a:txBody>
                    <a:bodyPr/>
                    <a:lstStyle/>
                    <a:p>
                      <a:pPr marL="260350">
                        <a:lnSpc>
                          <a:spcPct val="100000"/>
                        </a:lnSpc>
                        <a:spcBef>
                          <a:spcPts val="345"/>
                        </a:spcBef>
                      </a:pPr>
                      <a:r>
                        <a:rPr sz="1400" dirty="0">
                          <a:solidFill>
                            <a:schemeClr val="bg1"/>
                          </a:solidFill>
                          <a:latin typeface="Century Gothic Bold"/>
                          <a:cs typeface="Century Gothic Bold"/>
                        </a:rPr>
                        <a:t>Sprint</a:t>
                      </a:r>
                      <a:r>
                        <a:rPr sz="1200" b="1" spc="500" dirty="0">
                          <a:solidFill>
                            <a:srgbClr val="FFFFFF"/>
                          </a:solidFill>
                          <a:latin typeface="Century Gothic Bold"/>
                          <a:cs typeface="Century Gothic Bold"/>
                        </a:rPr>
                        <a:t> </a:t>
                      </a:r>
                      <a:r>
                        <a:rPr sz="1200" b="1" spc="-1200" dirty="0">
                          <a:solidFill>
                            <a:srgbClr val="FFFFFF"/>
                          </a:solidFill>
                          <a:latin typeface="Century Gothic Bold"/>
                          <a:cs typeface="Century Gothic Bold"/>
                        </a:rPr>
                        <a:t>4</a:t>
                      </a:r>
                      <a:endParaRPr sz="1200" dirty="0">
                        <a:latin typeface="Century Gothic Bold"/>
                        <a:cs typeface="Century Gothic Bold"/>
                      </a:endParaRPr>
                    </a:p>
                  </a:txBody>
                  <a:tcPr marL="0" marR="0" marT="43815" marB="0">
                    <a:solidFill>
                      <a:srgbClr val="03426E"/>
                    </a:solidFill>
                  </a:tcPr>
                </a:tc>
                <a:extLst>
                  <a:ext uri="{0D108BD9-81ED-4DB2-BD59-A6C34878D82A}">
                    <a16:rowId xmlns:a16="http://schemas.microsoft.com/office/drawing/2014/main" val="10000"/>
                  </a:ext>
                </a:extLst>
              </a:tr>
              <a:tr h="1154430">
                <a:tc>
                  <a:txBody>
                    <a:bodyPr/>
                    <a:lstStyle/>
                    <a:p>
                      <a:pPr marR="5080" algn="ctr">
                        <a:lnSpc>
                          <a:spcPct val="100000"/>
                        </a:lnSpc>
                        <a:spcBef>
                          <a:spcPts val="600"/>
                        </a:spcBef>
                      </a:pPr>
                      <a:r>
                        <a:rPr sz="900" i="1" spc="-10" dirty="0">
                          <a:solidFill>
                            <a:srgbClr val="03426E"/>
                          </a:solidFill>
                          <a:latin typeface="Arial"/>
                          <a:cs typeface="Arial"/>
                        </a:rPr>
                        <a:t>Authentification</a:t>
                      </a:r>
                      <a:endParaRPr sz="900" dirty="0">
                        <a:latin typeface="Arial"/>
                        <a:cs typeface="Arial"/>
                      </a:endParaRPr>
                    </a:p>
                    <a:p>
                      <a:pPr>
                        <a:lnSpc>
                          <a:spcPct val="100000"/>
                        </a:lnSpc>
                        <a:spcBef>
                          <a:spcPts val="430"/>
                        </a:spcBef>
                      </a:pPr>
                      <a:endParaRPr sz="900" dirty="0">
                        <a:latin typeface="Times New Roman"/>
                        <a:cs typeface="Times New Roman"/>
                      </a:endParaRPr>
                    </a:p>
                    <a:p>
                      <a:pPr marL="261620" marR="236854" indent="-635" algn="ctr">
                        <a:lnSpc>
                          <a:spcPct val="100000"/>
                        </a:lnSpc>
                      </a:pPr>
                      <a:r>
                        <a:rPr sz="900" i="1" dirty="0">
                          <a:solidFill>
                            <a:srgbClr val="03426E"/>
                          </a:solidFill>
                          <a:latin typeface="Arial"/>
                          <a:cs typeface="Arial"/>
                        </a:rPr>
                        <a:t>Admin</a:t>
                      </a:r>
                      <a:r>
                        <a:rPr sz="900" i="1" spc="-25" dirty="0">
                          <a:solidFill>
                            <a:srgbClr val="03426E"/>
                          </a:solidFill>
                          <a:latin typeface="Arial"/>
                          <a:cs typeface="Arial"/>
                        </a:rPr>
                        <a:t> des </a:t>
                      </a:r>
                      <a:r>
                        <a:rPr sz="900" i="1" spc="-10" dirty="0">
                          <a:solidFill>
                            <a:srgbClr val="03426E"/>
                          </a:solidFill>
                          <a:latin typeface="Arial"/>
                          <a:cs typeface="Arial"/>
                        </a:rPr>
                        <a:t>utilisateurs</a:t>
                      </a:r>
                      <a:endParaRPr sz="900" dirty="0">
                        <a:latin typeface="Arial"/>
                        <a:cs typeface="Arial"/>
                      </a:endParaRPr>
                    </a:p>
                    <a:p>
                      <a:pPr>
                        <a:lnSpc>
                          <a:spcPct val="100000"/>
                        </a:lnSpc>
                        <a:spcBef>
                          <a:spcPts val="500"/>
                        </a:spcBef>
                      </a:pPr>
                      <a:endParaRPr sz="900" dirty="0">
                        <a:latin typeface="Times New Roman"/>
                        <a:cs typeface="Times New Roman"/>
                      </a:endParaRPr>
                    </a:p>
                    <a:p>
                      <a:pPr marR="4445" algn="ctr">
                        <a:lnSpc>
                          <a:spcPct val="100000"/>
                        </a:lnSpc>
                      </a:pPr>
                      <a:r>
                        <a:rPr sz="900" i="1" spc="-10" dirty="0">
                          <a:solidFill>
                            <a:srgbClr val="03426E"/>
                          </a:solidFill>
                          <a:latin typeface="Arial"/>
                          <a:cs typeface="Arial"/>
                        </a:rPr>
                        <a:t>Habilitations</a:t>
                      </a:r>
                      <a:endParaRPr sz="900" dirty="0">
                        <a:latin typeface="Arial"/>
                        <a:cs typeface="Arial"/>
                      </a:endParaRPr>
                    </a:p>
                  </a:txBody>
                  <a:tcPr marL="0" marR="0" marT="76200" marB="0">
                    <a:lnL w="3175">
                      <a:solidFill>
                        <a:srgbClr val="B7BDCC"/>
                      </a:solidFill>
                      <a:prstDash val="sysDash"/>
                    </a:lnL>
                    <a:lnR w="3175">
                      <a:solidFill>
                        <a:srgbClr val="B7BDCC"/>
                      </a:solidFill>
                      <a:prstDash val="sysDash"/>
                    </a:lnR>
                  </a:tcPr>
                </a:tc>
                <a:tc>
                  <a:txBody>
                    <a:bodyPr/>
                    <a:lstStyle/>
                    <a:p>
                      <a:pPr>
                        <a:lnSpc>
                          <a:spcPct val="100000"/>
                        </a:lnSpc>
                        <a:spcBef>
                          <a:spcPts val="600"/>
                        </a:spcBef>
                      </a:pPr>
                      <a:endParaRPr sz="900" dirty="0">
                        <a:latin typeface="Times New Roman"/>
                        <a:cs typeface="Times New Roman"/>
                      </a:endParaRPr>
                    </a:p>
                    <a:p>
                      <a:pPr marL="116839" marR="109220" indent="635" algn="ctr">
                        <a:lnSpc>
                          <a:spcPct val="100000"/>
                        </a:lnSpc>
                      </a:pPr>
                      <a:r>
                        <a:rPr sz="900" i="1" dirty="0">
                          <a:solidFill>
                            <a:srgbClr val="03426E"/>
                          </a:solidFill>
                          <a:latin typeface="Arial"/>
                          <a:cs typeface="Arial"/>
                        </a:rPr>
                        <a:t>Gestion</a:t>
                      </a:r>
                      <a:r>
                        <a:rPr sz="900" i="1" spc="-30" dirty="0">
                          <a:solidFill>
                            <a:srgbClr val="03426E"/>
                          </a:solidFill>
                          <a:latin typeface="Arial"/>
                          <a:cs typeface="Arial"/>
                        </a:rPr>
                        <a:t> </a:t>
                      </a:r>
                      <a:r>
                        <a:rPr sz="900" i="1" spc="-25" dirty="0">
                          <a:solidFill>
                            <a:srgbClr val="03426E"/>
                          </a:solidFill>
                          <a:latin typeface="Arial"/>
                          <a:cs typeface="Arial"/>
                        </a:rPr>
                        <a:t>des </a:t>
                      </a:r>
                      <a:r>
                        <a:rPr sz="900" i="1" spc="-10" dirty="0">
                          <a:solidFill>
                            <a:srgbClr val="03426E"/>
                          </a:solidFill>
                          <a:latin typeface="Arial"/>
                          <a:cs typeface="Arial"/>
                        </a:rPr>
                        <a:t>Référentiels </a:t>
                      </a:r>
                      <a:r>
                        <a:rPr sz="900" i="1" dirty="0">
                          <a:solidFill>
                            <a:srgbClr val="03426E"/>
                          </a:solidFill>
                          <a:latin typeface="Arial"/>
                          <a:cs typeface="Arial"/>
                        </a:rPr>
                        <a:t>(Articles,</a:t>
                      </a:r>
                      <a:r>
                        <a:rPr sz="900" i="1" spc="-35" dirty="0">
                          <a:solidFill>
                            <a:srgbClr val="03426E"/>
                          </a:solidFill>
                          <a:latin typeface="Arial"/>
                          <a:cs typeface="Arial"/>
                        </a:rPr>
                        <a:t> </a:t>
                      </a:r>
                      <a:r>
                        <a:rPr lang="fr-FR" sz="900" i="1" spc="-10" dirty="0" err="1">
                          <a:solidFill>
                            <a:srgbClr val="03426E"/>
                          </a:solidFill>
                          <a:latin typeface="Arial"/>
                          <a:cs typeface="Arial"/>
                        </a:rPr>
                        <a:t>Clt:FRS</a:t>
                      </a:r>
                      <a:r>
                        <a:rPr sz="900" i="1" spc="-10" dirty="0">
                          <a:solidFill>
                            <a:srgbClr val="03426E"/>
                          </a:solidFill>
                          <a:latin typeface="Arial"/>
                          <a:cs typeface="Arial"/>
                        </a:rPr>
                        <a:t>, Gammes, Familles)</a:t>
                      </a:r>
                      <a:endParaRPr sz="900" dirty="0">
                        <a:latin typeface="Arial"/>
                        <a:cs typeface="Arial"/>
                      </a:endParaRPr>
                    </a:p>
                  </a:txBody>
                  <a:tcPr marL="0" marR="0" marT="76200" marB="0">
                    <a:lnL w="3175">
                      <a:solidFill>
                        <a:srgbClr val="B7BDCC"/>
                      </a:solidFill>
                      <a:prstDash val="sysDash"/>
                    </a:lnL>
                    <a:lnR w="3175">
                      <a:solidFill>
                        <a:srgbClr val="B7BDCC"/>
                      </a:solidFill>
                      <a:prstDash val="sysDash"/>
                    </a:lnR>
                  </a:tcPr>
                </a:tc>
                <a:tc>
                  <a:txBody>
                    <a:bodyPr/>
                    <a:lstStyle/>
                    <a:p>
                      <a:pPr marL="99695" marR="106680" indent="-635" algn="ctr">
                        <a:lnSpc>
                          <a:spcPct val="100000"/>
                        </a:lnSpc>
                        <a:spcBef>
                          <a:spcPts val="770"/>
                        </a:spcBef>
                      </a:pPr>
                      <a:r>
                        <a:rPr sz="900" i="1" dirty="0">
                          <a:solidFill>
                            <a:srgbClr val="03426E"/>
                          </a:solidFill>
                          <a:latin typeface="Arial"/>
                          <a:cs typeface="Arial"/>
                        </a:rPr>
                        <a:t>Gestion</a:t>
                      </a:r>
                      <a:r>
                        <a:rPr sz="900" i="1" spc="-30" dirty="0">
                          <a:solidFill>
                            <a:srgbClr val="03426E"/>
                          </a:solidFill>
                          <a:latin typeface="Arial"/>
                          <a:cs typeface="Arial"/>
                        </a:rPr>
                        <a:t> </a:t>
                      </a:r>
                      <a:r>
                        <a:rPr sz="900" i="1" spc="-25" dirty="0">
                          <a:solidFill>
                            <a:srgbClr val="03426E"/>
                          </a:solidFill>
                          <a:latin typeface="Arial"/>
                          <a:cs typeface="Arial"/>
                        </a:rPr>
                        <a:t>des </a:t>
                      </a:r>
                      <a:r>
                        <a:rPr lang="fr-FR" sz="900" i="1" dirty="0">
                          <a:solidFill>
                            <a:srgbClr val="03426E"/>
                          </a:solidFill>
                          <a:latin typeface="Arial"/>
                          <a:cs typeface="Arial"/>
                        </a:rPr>
                        <a:t>E/S</a:t>
                      </a:r>
                      <a:r>
                        <a:rPr sz="900" i="1" spc="-20" dirty="0">
                          <a:solidFill>
                            <a:srgbClr val="03426E"/>
                          </a:solidFill>
                          <a:latin typeface="Arial"/>
                          <a:cs typeface="Arial"/>
                        </a:rPr>
                        <a:t> </a:t>
                      </a:r>
                      <a:r>
                        <a:rPr sz="900" i="1" dirty="0">
                          <a:solidFill>
                            <a:srgbClr val="03426E"/>
                          </a:solidFill>
                          <a:latin typeface="Arial"/>
                          <a:cs typeface="Arial"/>
                        </a:rPr>
                        <a:t>par</a:t>
                      </a:r>
                      <a:r>
                        <a:rPr sz="900" i="1" spc="-15" dirty="0">
                          <a:solidFill>
                            <a:srgbClr val="03426E"/>
                          </a:solidFill>
                          <a:latin typeface="Arial"/>
                          <a:cs typeface="Arial"/>
                        </a:rPr>
                        <a:t> </a:t>
                      </a:r>
                      <a:r>
                        <a:rPr sz="900" i="1" spc="-10" dirty="0">
                          <a:solidFill>
                            <a:srgbClr val="03426E"/>
                          </a:solidFill>
                          <a:latin typeface="Arial"/>
                          <a:cs typeface="Arial"/>
                        </a:rPr>
                        <a:t>Admin </a:t>
                      </a:r>
                      <a:r>
                        <a:rPr sz="900" i="1" dirty="0">
                          <a:solidFill>
                            <a:srgbClr val="03426E"/>
                          </a:solidFill>
                          <a:latin typeface="Arial"/>
                          <a:cs typeface="Arial"/>
                        </a:rPr>
                        <a:t>&amp;</a:t>
                      </a:r>
                      <a:r>
                        <a:rPr sz="900" i="1" spc="-15" dirty="0">
                          <a:solidFill>
                            <a:srgbClr val="03426E"/>
                          </a:solidFill>
                          <a:latin typeface="Arial"/>
                          <a:cs typeface="Arial"/>
                        </a:rPr>
                        <a:t> </a:t>
                      </a:r>
                      <a:r>
                        <a:rPr sz="900" i="1" dirty="0">
                          <a:solidFill>
                            <a:srgbClr val="03426E"/>
                          </a:solidFill>
                          <a:latin typeface="Arial"/>
                          <a:cs typeface="Arial"/>
                        </a:rPr>
                        <a:t>Super</a:t>
                      </a:r>
                      <a:r>
                        <a:rPr sz="900" i="1" spc="-10" dirty="0">
                          <a:solidFill>
                            <a:srgbClr val="03426E"/>
                          </a:solidFill>
                          <a:latin typeface="Arial"/>
                          <a:cs typeface="Arial"/>
                        </a:rPr>
                        <a:t> Admin</a:t>
                      </a:r>
                      <a:endParaRPr sz="900" dirty="0">
                        <a:latin typeface="Arial"/>
                        <a:cs typeface="Arial"/>
                      </a:endParaRPr>
                    </a:p>
                    <a:p>
                      <a:pPr>
                        <a:lnSpc>
                          <a:spcPct val="100000"/>
                        </a:lnSpc>
                        <a:spcBef>
                          <a:spcPts val="190"/>
                        </a:spcBef>
                      </a:pPr>
                      <a:endParaRPr sz="900" dirty="0">
                        <a:latin typeface="Times New Roman"/>
                        <a:cs typeface="Times New Roman"/>
                      </a:endParaRPr>
                    </a:p>
                    <a:p>
                      <a:pPr marL="93345" marR="100330" algn="ctr">
                        <a:lnSpc>
                          <a:spcPct val="100000"/>
                        </a:lnSpc>
                      </a:pPr>
                      <a:r>
                        <a:rPr sz="900" i="1" dirty="0">
                          <a:solidFill>
                            <a:srgbClr val="03426E"/>
                          </a:solidFill>
                          <a:latin typeface="Arial"/>
                          <a:cs typeface="Arial"/>
                        </a:rPr>
                        <a:t>Consultation</a:t>
                      </a:r>
                      <a:r>
                        <a:rPr sz="900" i="1" spc="-50" dirty="0">
                          <a:solidFill>
                            <a:srgbClr val="03426E"/>
                          </a:solidFill>
                          <a:latin typeface="Arial"/>
                          <a:cs typeface="Arial"/>
                        </a:rPr>
                        <a:t> </a:t>
                      </a:r>
                      <a:r>
                        <a:rPr sz="900" i="1" spc="-25" dirty="0">
                          <a:solidFill>
                            <a:srgbClr val="03426E"/>
                          </a:solidFill>
                          <a:latin typeface="Arial"/>
                          <a:cs typeface="Arial"/>
                        </a:rPr>
                        <a:t>des </a:t>
                      </a:r>
                      <a:r>
                        <a:rPr lang="fr-FR" sz="900" i="1" spc="-25" dirty="0">
                          <a:solidFill>
                            <a:srgbClr val="03426E"/>
                          </a:solidFill>
                          <a:latin typeface="Arial"/>
                          <a:cs typeface="Arial"/>
                        </a:rPr>
                        <a:t>E/S</a:t>
                      </a:r>
                      <a:r>
                        <a:rPr sz="900" i="1" spc="-20" dirty="0">
                          <a:solidFill>
                            <a:srgbClr val="03426E"/>
                          </a:solidFill>
                          <a:latin typeface="Arial"/>
                          <a:cs typeface="Arial"/>
                        </a:rPr>
                        <a:t> </a:t>
                      </a:r>
                      <a:r>
                        <a:rPr sz="900" i="1" dirty="0">
                          <a:solidFill>
                            <a:srgbClr val="03426E"/>
                          </a:solidFill>
                          <a:latin typeface="Arial"/>
                          <a:cs typeface="Arial"/>
                        </a:rPr>
                        <a:t>par</a:t>
                      </a:r>
                      <a:r>
                        <a:rPr sz="900" i="1" spc="-15" dirty="0">
                          <a:solidFill>
                            <a:srgbClr val="03426E"/>
                          </a:solidFill>
                          <a:latin typeface="Arial"/>
                          <a:cs typeface="Arial"/>
                        </a:rPr>
                        <a:t> </a:t>
                      </a:r>
                      <a:r>
                        <a:rPr sz="900" i="1" spc="-25" dirty="0">
                          <a:solidFill>
                            <a:srgbClr val="03426E"/>
                          </a:solidFill>
                          <a:latin typeface="Arial"/>
                          <a:cs typeface="Arial"/>
                        </a:rPr>
                        <a:t>le </a:t>
                      </a:r>
                      <a:r>
                        <a:rPr lang="fr-FR" sz="900" i="1" spc="-10" dirty="0">
                          <a:solidFill>
                            <a:srgbClr val="03426E"/>
                          </a:solidFill>
                          <a:latin typeface="Arial"/>
                          <a:cs typeface="Arial"/>
                        </a:rPr>
                        <a:t>User</a:t>
                      </a:r>
                      <a:endParaRPr sz="900" dirty="0">
                        <a:latin typeface="Arial"/>
                        <a:cs typeface="Arial"/>
                      </a:endParaRPr>
                    </a:p>
                  </a:txBody>
                  <a:tcPr marL="0" marR="0" marT="97790" marB="0">
                    <a:lnL w="3175">
                      <a:solidFill>
                        <a:srgbClr val="B7BDCC"/>
                      </a:solidFill>
                      <a:prstDash val="sysDash"/>
                    </a:lnL>
                    <a:lnR w="3175">
                      <a:solidFill>
                        <a:srgbClr val="B7BDCC"/>
                      </a:solidFill>
                      <a:prstDash val="sysDash"/>
                    </a:lnR>
                  </a:tcPr>
                </a:tc>
                <a:tc>
                  <a:txBody>
                    <a:bodyPr/>
                    <a:lstStyle/>
                    <a:p>
                      <a:pPr marL="114300" marR="111125" indent="-635" algn="ctr">
                        <a:lnSpc>
                          <a:spcPct val="100000"/>
                        </a:lnSpc>
                        <a:spcBef>
                          <a:spcPts val="770"/>
                        </a:spcBef>
                      </a:pPr>
                      <a:r>
                        <a:rPr lang="fr-FR" sz="900" i="1" dirty="0">
                          <a:solidFill>
                            <a:srgbClr val="03426E"/>
                          </a:solidFill>
                          <a:latin typeface="Arial"/>
                          <a:cs typeface="Arial"/>
                        </a:rPr>
                        <a:t>Saisie</a:t>
                      </a:r>
                      <a:r>
                        <a:rPr sz="900" i="1" spc="-50" dirty="0">
                          <a:solidFill>
                            <a:srgbClr val="03426E"/>
                          </a:solidFill>
                          <a:latin typeface="Arial"/>
                          <a:cs typeface="Arial"/>
                        </a:rPr>
                        <a:t> </a:t>
                      </a:r>
                      <a:r>
                        <a:rPr sz="900" i="1" spc="-25" dirty="0">
                          <a:solidFill>
                            <a:srgbClr val="03426E"/>
                          </a:solidFill>
                          <a:latin typeface="Arial"/>
                          <a:cs typeface="Arial"/>
                        </a:rPr>
                        <a:t>des </a:t>
                      </a:r>
                      <a:r>
                        <a:rPr lang="fr-FR" sz="900" i="1" spc="-25" dirty="0">
                          <a:solidFill>
                            <a:srgbClr val="03426E"/>
                          </a:solidFill>
                          <a:latin typeface="Arial"/>
                          <a:cs typeface="Arial"/>
                        </a:rPr>
                        <a:t>E/S</a:t>
                      </a:r>
                      <a:r>
                        <a:rPr sz="900" i="1" spc="-45" dirty="0">
                          <a:solidFill>
                            <a:srgbClr val="03426E"/>
                          </a:solidFill>
                          <a:latin typeface="Arial"/>
                          <a:cs typeface="Arial"/>
                        </a:rPr>
                        <a:t> </a:t>
                      </a:r>
                      <a:r>
                        <a:rPr sz="900" i="1" spc="-25" dirty="0">
                          <a:solidFill>
                            <a:srgbClr val="03426E"/>
                          </a:solidFill>
                          <a:latin typeface="Arial"/>
                          <a:cs typeface="Arial"/>
                        </a:rPr>
                        <a:t>par </a:t>
                      </a:r>
                      <a:r>
                        <a:rPr sz="900" i="1" dirty="0">
                          <a:solidFill>
                            <a:srgbClr val="03426E"/>
                          </a:solidFill>
                          <a:latin typeface="Arial"/>
                          <a:cs typeface="Arial"/>
                        </a:rPr>
                        <a:t>le</a:t>
                      </a:r>
                      <a:r>
                        <a:rPr sz="900" i="1" spc="-10" dirty="0">
                          <a:solidFill>
                            <a:srgbClr val="03426E"/>
                          </a:solidFill>
                          <a:latin typeface="Arial"/>
                          <a:cs typeface="Arial"/>
                        </a:rPr>
                        <a:t> </a:t>
                      </a:r>
                      <a:r>
                        <a:rPr lang="fr-FR" sz="900" i="1" spc="-10" dirty="0">
                          <a:solidFill>
                            <a:srgbClr val="03426E"/>
                          </a:solidFill>
                          <a:latin typeface="Arial"/>
                          <a:cs typeface="Arial"/>
                        </a:rPr>
                        <a:t>USER</a:t>
                      </a:r>
                      <a:endParaRPr sz="900" dirty="0">
                        <a:latin typeface="Arial"/>
                        <a:cs typeface="Arial"/>
                      </a:endParaRPr>
                    </a:p>
                    <a:p>
                      <a:pPr>
                        <a:lnSpc>
                          <a:spcPct val="100000"/>
                        </a:lnSpc>
                        <a:spcBef>
                          <a:spcPts val="190"/>
                        </a:spcBef>
                      </a:pPr>
                      <a:endParaRPr sz="900" dirty="0">
                        <a:latin typeface="Times New Roman"/>
                        <a:cs typeface="Times New Roman"/>
                      </a:endParaRPr>
                    </a:p>
                    <a:p>
                      <a:pPr marL="86360" marR="107314" algn="ctr">
                        <a:lnSpc>
                          <a:spcPct val="100000"/>
                        </a:lnSpc>
                      </a:pPr>
                      <a:r>
                        <a:rPr sz="900" i="1" dirty="0">
                          <a:solidFill>
                            <a:srgbClr val="03426E"/>
                          </a:solidFill>
                          <a:latin typeface="Arial"/>
                          <a:cs typeface="Arial"/>
                        </a:rPr>
                        <a:t>Consultation</a:t>
                      </a:r>
                      <a:r>
                        <a:rPr sz="900" i="1" spc="-50" dirty="0">
                          <a:solidFill>
                            <a:srgbClr val="03426E"/>
                          </a:solidFill>
                          <a:latin typeface="Arial"/>
                          <a:cs typeface="Arial"/>
                        </a:rPr>
                        <a:t> </a:t>
                      </a:r>
                      <a:r>
                        <a:rPr sz="900" i="1" spc="-25" dirty="0">
                          <a:solidFill>
                            <a:srgbClr val="03426E"/>
                          </a:solidFill>
                          <a:latin typeface="Arial"/>
                          <a:cs typeface="Arial"/>
                        </a:rPr>
                        <a:t>des </a:t>
                      </a:r>
                      <a:r>
                        <a:rPr lang="fr-FR" sz="900" i="1" spc="-25" dirty="0">
                          <a:solidFill>
                            <a:srgbClr val="03426E"/>
                          </a:solidFill>
                          <a:latin typeface="Arial"/>
                          <a:cs typeface="Arial"/>
                        </a:rPr>
                        <a:t>E/S</a:t>
                      </a:r>
                      <a:r>
                        <a:rPr sz="900" i="1" spc="-45" dirty="0">
                          <a:solidFill>
                            <a:srgbClr val="03426E"/>
                          </a:solidFill>
                          <a:latin typeface="Arial"/>
                          <a:cs typeface="Arial"/>
                        </a:rPr>
                        <a:t> </a:t>
                      </a:r>
                      <a:r>
                        <a:rPr sz="900" i="1" spc="-25" dirty="0">
                          <a:solidFill>
                            <a:srgbClr val="03426E"/>
                          </a:solidFill>
                          <a:latin typeface="Arial"/>
                          <a:cs typeface="Arial"/>
                        </a:rPr>
                        <a:t>par </a:t>
                      </a:r>
                      <a:r>
                        <a:rPr sz="900" i="1" spc="-10" dirty="0">
                          <a:solidFill>
                            <a:srgbClr val="03426E"/>
                          </a:solidFill>
                          <a:latin typeface="Arial"/>
                          <a:cs typeface="Arial"/>
                        </a:rPr>
                        <a:t>Admin</a:t>
                      </a:r>
                      <a:endParaRPr sz="900" dirty="0">
                        <a:latin typeface="Arial"/>
                        <a:cs typeface="Arial"/>
                      </a:endParaRPr>
                    </a:p>
                  </a:txBody>
                  <a:tcPr marL="0" marR="0" marT="97790" marB="0">
                    <a:lnL w="3175">
                      <a:solidFill>
                        <a:srgbClr val="B7BDCC"/>
                      </a:solidFill>
                      <a:prstDash val="sysDash"/>
                    </a:lnL>
                    <a:lnR w="3175">
                      <a:solidFill>
                        <a:srgbClr val="B7BDCC"/>
                      </a:solidFill>
                      <a:prstDash val="sysDash"/>
                    </a:lnR>
                  </a:tcPr>
                </a:tc>
                <a:extLst>
                  <a:ext uri="{0D108BD9-81ED-4DB2-BD59-A6C34878D82A}">
                    <a16:rowId xmlns:a16="http://schemas.microsoft.com/office/drawing/2014/main" val="10001"/>
                  </a:ext>
                </a:extLst>
              </a:tr>
            </a:tbl>
          </a:graphicData>
        </a:graphic>
      </p:graphicFrame>
      <p:sp>
        <p:nvSpPr>
          <p:cNvPr id="19" name="object 19"/>
          <p:cNvSpPr txBox="1"/>
          <p:nvPr/>
        </p:nvSpPr>
        <p:spPr>
          <a:xfrm>
            <a:off x="1554065" y="4921639"/>
            <a:ext cx="838835" cy="152606"/>
          </a:xfrm>
          <a:prstGeom prst="rect">
            <a:avLst/>
          </a:prstGeom>
        </p:spPr>
        <p:txBody>
          <a:bodyPr vert="horz" wrap="square" lIns="0" tIns="13970" rIns="0" bIns="0" rtlCol="0">
            <a:spAutoFit/>
          </a:bodyPr>
          <a:lstStyle/>
          <a:p>
            <a:pPr marL="12700">
              <a:lnSpc>
                <a:spcPct val="100000"/>
              </a:lnSpc>
              <a:spcBef>
                <a:spcPts val="110"/>
              </a:spcBef>
            </a:pPr>
            <a:r>
              <a:rPr sz="900" i="1" dirty="0">
                <a:solidFill>
                  <a:schemeClr val="tx2">
                    <a:lumMod val="75000"/>
                  </a:schemeClr>
                </a:solidFill>
                <a:latin typeface="Arial"/>
                <a:cs typeface="Arial"/>
              </a:rPr>
              <a:t>Socle</a:t>
            </a:r>
            <a:r>
              <a:rPr sz="900" i="1" spc="-25" dirty="0">
                <a:solidFill>
                  <a:schemeClr val="tx2">
                    <a:lumMod val="75000"/>
                  </a:schemeClr>
                </a:solidFill>
                <a:latin typeface="Arial"/>
                <a:cs typeface="Arial"/>
              </a:rPr>
              <a:t> </a:t>
            </a:r>
            <a:r>
              <a:rPr sz="900" i="1" spc="-10" dirty="0">
                <a:solidFill>
                  <a:schemeClr val="tx2">
                    <a:lumMod val="75000"/>
                  </a:schemeClr>
                </a:solidFill>
                <a:latin typeface="Arial"/>
                <a:cs typeface="Arial"/>
              </a:rPr>
              <a:t>technique</a:t>
            </a:r>
            <a:endParaRPr sz="900" dirty="0">
              <a:solidFill>
                <a:schemeClr val="tx2">
                  <a:lumMod val="75000"/>
                </a:schemeClr>
              </a:solidFill>
              <a:latin typeface="Arial"/>
              <a:cs typeface="Arial"/>
            </a:endParaRPr>
          </a:p>
        </p:txBody>
      </p:sp>
      <p:sp>
        <p:nvSpPr>
          <p:cNvPr id="20" name="object 20"/>
          <p:cNvSpPr txBox="1"/>
          <p:nvPr/>
        </p:nvSpPr>
        <p:spPr>
          <a:xfrm>
            <a:off x="1576292" y="5305687"/>
            <a:ext cx="795020" cy="152606"/>
          </a:xfrm>
          <a:prstGeom prst="rect">
            <a:avLst/>
          </a:prstGeom>
        </p:spPr>
        <p:txBody>
          <a:bodyPr vert="horz" wrap="square" lIns="0" tIns="13970" rIns="0" bIns="0" rtlCol="0">
            <a:spAutoFit/>
          </a:bodyPr>
          <a:lstStyle/>
          <a:p>
            <a:pPr marL="12700">
              <a:lnSpc>
                <a:spcPct val="100000"/>
              </a:lnSpc>
              <a:spcBef>
                <a:spcPts val="110"/>
              </a:spcBef>
            </a:pPr>
            <a:r>
              <a:rPr sz="900" i="1" spc="-10" dirty="0">
                <a:solidFill>
                  <a:schemeClr val="tx2">
                    <a:lumMod val="75000"/>
                  </a:schemeClr>
                </a:solidFill>
                <a:latin typeface="Arial"/>
                <a:cs typeface="Arial"/>
              </a:rPr>
              <a:t>Documentation</a:t>
            </a:r>
            <a:endParaRPr sz="900" dirty="0">
              <a:solidFill>
                <a:schemeClr val="tx2">
                  <a:lumMod val="75000"/>
                </a:schemeClr>
              </a:solidFill>
              <a:latin typeface="Arial"/>
              <a:cs typeface="Arial"/>
            </a:endParaRPr>
          </a:p>
        </p:txBody>
      </p:sp>
      <p:sp>
        <p:nvSpPr>
          <p:cNvPr id="24" name="object 24"/>
          <p:cNvSpPr txBox="1"/>
          <p:nvPr/>
        </p:nvSpPr>
        <p:spPr>
          <a:xfrm>
            <a:off x="1748723" y="5714119"/>
            <a:ext cx="539750" cy="152606"/>
          </a:xfrm>
          <a:prstGeom prst="rect">
            <a:avLst/>
          </a:prstGeom>
        </p:spPr>
        <p:txBody>
          <a:bodyPr vert="horz" wrap="square" lIns="0" tIns="13970" rIns="0" bIns="0" rtlCol="0">
            <a:spAutoFit/>
          </a:bodyPr>
          <a:lstStyle/>
          <a:p>
            <a:pPr marL="12700">
              <a:lnSpc>
                <a:spcPct val="100000"/>
              </a:lnSpc>
              <a:spcBef>
                <a:spcPts val="110"/>
              </a:spcBef>
            </a:pPr>
            <a:r>
              <a:rPr lang="fr-FR" sz="900" i="1" spc="-10" dirty="0">
                <a:solidFill>
                  <a:schemeClr val="tx2">
                    <a:lumMod val="75000"/>
                  </a:schemeClr>
                </a:solidFill>
                <a:latin typeface="Arial"/>
                <a:cs typeface="Arial"/>
              </a:rPr>
              <a:t>Formation</a:t>
            </a:r>
            <a:endParaRPr sz="900" dirty="0">
              <a:solidFill>
                <a:schemeClr val="tx2">
                  <a:lumMod val="75000"/>
                </a:schemeClr>
              </a:solidFill>
              <a:latin typeface="Arial"/>
              <a:cs typeface="Arial"/>
            </a:endParaRPr>
          </a:p>
        </p:txBody>
      </p:sp>
      <p:graphicFrame>
        <p:nvGraphicFramePr>
          <p:cNvPr id="32" name="Tableau 31">
            <a:extLst>
              <a:ext uri="{FF2B5EF4-FFF2-40B4-BE49-F238E27FC236}">
                <a16:creationId xmlns:a16="http://schemas.microsoft.com/office/drawing/2014/main" id="{C4B8D89B-75B9-AAFA-BAD6-2CA23206A1CB}"/>
              </a:ext>
            </a:extLst>
          </p:cNvPr>
          <p:cNvGraphicFramePr>
            <a:graphicFrameLocks noGrp="1"/>
          </p:cNvGraphicFramePr>
          <p:nvPr>
            <p:extLst>
              <p:ext uri="{D42A27DB-BD31-4B8C-83A1-F6EECF244321}">
                <p14:modId xmlns:p14="http://schemas.microsoft.com/office/powerpoint/2010/main" val="1522820235"/>
              </p:ext>
            </p:extLst>
          </p:nvPr>
        </p:nvGraphicFramePr>
        <p:xfrm>
          <a:off x="1447209" y="4572085"/>
          <a:ext cx="1053465" cy="1430655"/>
        </p:xfrm>
        <a:graphic>
          <a:graphicData uri="http://schemas.openxmlformats.org/drawingml/2006/table">
            <a:tbl>
              <a:tblPr firstRow="1" bandRow="1">
                <a:tableStyleId>{2D5ABB26-0587-4C30-8999-92F81FD0307C}</a:tableStyleId>
              </a:tblPr>
              <a:tblGrid>
                <a:gridCol w="1053465">
                  <a:extLst>
                    <a:ext uri="{9D8B030D-6E8A-4147-A177-3AD203B41FA5}">
                      <a16:colId xmlns:a16="http://schemas.microsoft.com/office/drawing/2014/main" val="2238995689"/>
                    </a:ext>
                  </a:extLst>
                </a:gridCol>
              </a:tblGrid>
              <a:tr h="276225">
                <a:tc>
                  <a:txBody>
                    <a:bodyPr/>
                    <a:lstStyle/>
                    <a:p>
                      <a:pPr marL="237490">
                        <a:lnSpc>
                          <a:spcPct val="100000"/>
                        </a:lnSpc>
                        <a:spcBef>
                          <a:spcPts val="345"/>
                        </a:spcBef>
                      </a:pPr>
                      <a:r>
                        <a:rPr sz="1400" dirty="0">
                          <a:solidFill>
                            <a:schemeClr val="bg1"/>
                          </a:solidFill>
                          <a:latin typeface="Century Gothic Bold"/>
                          <a:cs typeface="Century Gothic Bold"/>
                        </a:rPr>
                        <a:t>Sprint </a:t>
                      </a:r>
                      <a:r>
                        <a:rPr lang="fr-FR" sz="1400" dirty="0">
                          <a:solidFill>
                            <a:schemeClr val="bg1"/>
                          </a:solidFill>
                          <a:latin typeface="Century Gothic Bold"/>
                          <a:cs typeface="Century Gothic Bold"/>
                        </a:rPr>
                        <a:t>0</a:t>
                      </a:r>
                      <a:endParaRPr sz="1400" dirty="0">
                        <a:solidFill>
                          <a:schemeClr val="bg1"/>
                        </a:solidFill>
                        <a:latin typeface="Century Gothic Bold"/>
                        <a:cs typeface="Century Gothic Bold"/>
                      </a:endParaRPr>
                    </a:p>
                  </a:txBody>
                  <a:tcPr marL="0" marR="0" marT="43815" marB="0">
                    <a:solidFill>
                      <a:srgbClr val="03426E"/>
                    </a:solidFill>
                  </a:tcPr>
                </a:tc>
                <a:extLst>
                  <a:ext uri="{0D108BD9-81ED-4DB2-BD59-A6C34878D82A}">
                    <a16:rowId xmlns:a16="http://schemas.microsoft.com/office/drawing/2014/main" val="3858432404"/>
                  </a:ext>
                </a:extLst>
              </a:tr>
              <a:tr h="1154430">
                <a:tc>
                  <a:txBody>
                    <a:bodyPr/>
                    <a:lstStyle/>
                    <a:p>
                      <a:pPr>
                        <a:lnSpc>
                          <a:spcPct val="100000"/>
                        </a:lnSpc>
                        <a:spcBef>
                          <a:spcPts val="430"/>
                        </a:spcBef>
                      </a:pPr>
                      <a:endParaRPr sz="900" dirty="0">
                        <a:latin typeface="Times New Roman"/>
                        <a:cs typeface="Times New Roman"/>
                      </a:endParaRPr>
                    </a:p>
                  </a:txBody>
                  <a:tcPr marL="0" marR="0" marT="76200" marB="0">
                    <a:lnL w="3175">
                      <a:solidFill>
                        <a:srgbClr val="B7BDCC"/>
                      </a:solidFill>
                      <a:prstDash val="sysDash"/>
                    </a:lnL>
                    <a:lnR w="3175">
                      <a:solidFill>
                        <a:srgbClr val="B7BDCC"/>
                      </a:solidFill>
                      <a:prstDash val="sysDash"/>
                    </a:lnR>
                  </a:tcPr>
                </a:tc>
                <a:extLst>
                  <a:ext uri="{0D108BD9-81ED-4DB2-BD59-A6C34878D82A}">
                    <a16:rowId xmlns:a16="http://schemas.microsoft.com/office/drawing/2014/main" val="363128693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499" y="221995"/>
            <a:ext cx="2040255" cy="329565"/>
          </a:xfrm>
          <a:prstGeom prst="rect">
            <a:avLst/>
          </a:prstGeom>
        </p:spPr>
        <p:txBody>
          <a:bodyPr vert="horz" wrap="square" lIns="0" tIns="11430" rIns="0" bIns="0" rtlCol="0">
            <a:spAutoFit/>
          </a:bodyPr>
          <a:lstStyle/>
          <a:p>
            <a:pPr marL="12700">
              <a:lnSpc>
                <a:spcPct val="100000"/>
              </a:lnSpc>
              <a:spcBef>
                <a:spcPts val="90"/>
              </a:spcBef>
            </a:pPr>
            <a:r>
              <a:rPr lang="en-US" b="1" dirty="0"/>
              <a:t>Plan</a:t>
            </a:r>
            <a:r>
              <a:rPr lang="en-US" b="1" spc="-70" dirty="0"/>
              <a:t> </a:t>
            </a:r>
            <a:r>
              <a:rPr lang="en-US" b="1" dirty="0"/>
              <a:t>de charges</a:t>
            </a:r>
          </a:p>
        </p:txBody>
      </p:sp>
      <p:sp>
        <p:nvSpPr>
          <p:cNvPr id="6" name="object 6"/>
          <p:cNvSpPr txBox="1">
            <a:spLocks noGrp="1"/>
          </p:cNvSpPr>
          <p:nvPr>
            <p:ph type="sldNum" sz="quarter" idx="7"/>
          </p:nvPr>
        </p:nvSpPr>
        <p:spPr>
          <a:prstGeom prst="rect">
            <a:avLst/>
          </a:prstGeom>
        </p:spPr>
        <p:txBody>
          <a:bodyPr vert="horz" wrap="square" lIns="0" tIns="1270" rIns="0" bIns="0" rtlCol="0">
            <a:spAutoFit/>
          </a:bodyPr>
          <a:lstStyle/>
          <a:p>
            <a:pPr marL="38100">
              <a:lnSpc>
                <a:spcPct val="100000"/>
              </a:lnSpc>
              <a:spcBef>
                <a:spcPts val="10"/>
              </a:spcBef>
            </a:pPr>
            <a:fld id="{81D60167-4931-47E6-BA6A-407CBD079E47}" type="slidenum">
              <a:rPr spc="-25" dirty="0"/>
              <a:t>8</a:t>
            </a:fld>
            <a:endParaRPr spc="-25" dirty="0"/>
          </a:p>
        </p:txBody>
      </p:sp>
      <p:sp>
        <p:nvSpPr>
          <p:cNvPr id="3" name="object 3"/>
          <p:cNvSpPr txBox="1"/>
          <p:nvPr/>
        </p:nvSpPr>
        <p:spPr>
          <a:xfrm>
            <a:off x="535940" y="1072387"/>
            <a:ext cx="8041005" cy="1184491"/>
          </a:xfrm>
          <a:prstGeom prst="rect">
            <a:avLst/>
          </a:prstGeom>
        </p:spPr>
        <p:txBody>
          <a:bodyPr vert="horz" wrap="square" lIns="0" tIns="11430" rIns="0" bIns="0" rtlCol="0">
            <a:spAutoFit/>
          </a:bodyPr>
          <a:lstStyle/>
          <a:p>
            <a:pPr marL="355600" marR="5080" indent="-342900">
              <a:lnSpc>
                <a:spcPct val="110000"/>
              </a:lnSpc>
              <a:spcBef>
                <a:spcPts val="95"/>
              </a:spcBef>
              <a:buClr>
                <a:srgbClr val="03426E"/>
              </a:buClr>
              <a:buSzPct val="78125"/>
              <a:buFont typeface="Wingdings 3"/>
              <a:buChar char="►"/>
              <a:tabLst>
                <a:tab pos="355600" algn="l"/>
              </a:tabLst>
            </a:pPr>
            <a:r>
              <a:rPr sz="1600" dirty="0">
                <a:solidFill>
                  <a:srgbClr val="4F4F4E"/>
                </a:solidFill>
                <a:latin typeface="Century Gothic"/>
              </a:rPr>
              <a:t>Sur la base du cadrage du périmètre fonctionnel et du dispositif humain proposé, la charge par semaine est la suivante :</a:t>
            </a:r>
          </a:p>
          <a:p>
            <a:pPr marL="469900" marR="5080" lvl="1" indent="285115">
              <a:lnSpc>
                <a:spcPct val="110000"/>
              </a:lnSpc>
              <a:spcBef>
                <a:spcPts val="95"/>
              </a:spcBef>
              <a:buClr>
                <a:srgbClr val="03426E"/>
              </a:buClr>
              <a:buSzPct val="78125"/>
              <a:buFont typeface="Times New Roman"/>
              <a:buChar char="■"/>
              <a:tabLst>
                <a:tab pos="355600" algn="l"/>
              </a:tabLst>
            </a:pPr>
            <a:r>
              <a:rPr lang="fr-FR" sz="1200" dirty="0">
                <a:solidFill>
                  <a:srgbClr val="4F4F4E"/>
                </a:solidFill>
                <a:latin typeface="Century Gothic"/>
              </a:rPr>
              <a:t>Chef de projet</a:t>
            </a:r>
            <a:r>
              <a:rPr sz="1200" dirty="0">
                <a:solidFill>
                  <a:srgbClr val="4F4F4E"/>
                </a:solidFill>
                <a:latin typeface="Century Gothic"/>
              </a:rPr>
              <a:t> : 1 jour par </a:t>
            </a:r>
            <a:r>
              <a:rPr lang="fr-FR" sz="1200" dirty="0">
                <a:solidFill>
                  <a:srgbClr val="4F4F4E"/>
                </a:solidFill>
                <a:latin typeface="Century Gothic"/>
              </a:rPr>
              <a:t>semaine.</a:t>
            </a:r>
            <a:endParaRPr sz="1200" dirty="0">
              <a:solidFill>
                <a:srgbClr val="4F4F4E"/>
              </a:solidFill>
              <a:latin typeface="Century Gothic"/>
            </a:endParaRPr>
          </a:p>
          <a:p>
            <a:pPr marL="469900" marR="5080" lvl="1" indent="285115">
              <a:lnSpc>
                <a:spcPct val="110000"/>
              </a:lnSpc>
              <a:spcBef>
                <a:spcPts val="95"/>
              </a:spcBef>
              <a:buClr>
                <a:srgbClr val="03426E"/>
              </a:buClr>
              <a:buSzPct val="78125"/>
              <a:buFont typeface="Times New Roman"/>
              <a:buChar char="■"/>
              <a:tabLst>
                <a:tab pos="355600" algn="l"/>
              </a:tabLst>
            </a:pPr>
            <a:r>
              <a:rPr lang="fr-FR" sz="1200" dirty="0">
                <a:solidFill>
                  <a:srgbClr val="4F4F4E"/>
                </a:solidFill>
                <a:latin typeface="Century Gothic"/>
              </a:rPr>
              <a:t>Développeurs</a:t>
            </a:r>
            <a:r>
              <a:rPr sz="1200" dirty="0">
                <a:solidFill>
                  <a:srgbClr val="4F4F4E"/>
                </a:solidFill>
                <a:latin typeface="Century Gothic"/>
              </a:rPr>
              <a:t> : plein temps et localisé dans les locaux de </a:t>
            </a:r>
            <a:r>
              <a:rPr lang="fr-FR" sz="1200" dirty="0">
                <a:solidFill>
                  <a:srgbClr val="4F4F4E"/>
                </a:solidFill>
                <a:latin typeface="Century Gothic"/>
              </a:rPr>
              <a:t>FADESOL</a:t>
            </a:r>
            <a:endParaRPr sz="1200" dirty="0">
              <a:solidFill>
                <a:srgbClr val="4F4F4E"/>
              </a:solidFill>
              <a:latin typeface="Century Gothic"/>
            </a:endParaRPr>
          </a:p>
          <a:p>
            <a:pPr marL="12700" marR="5080" indent="342265">
              <a:lnSpc>
                <a:spcPct val="110000"/>
              </a:lnSpc>
              <a:spcBef>
                <a:spcPts val="95"/>
              </a:spcBef>
              <a:buClr>
                <a:srgbClr val="03426E"/>
              </a:buClr>
              <a:buSzPct val="78125"/>
              <a:buFont typeface="Wingdings 3"/>
              <a:buChar char="►"/>
              <a:tabLst>
                <a:tab pos="355600" algn="l"/>
              </a:tabLst>
            </a:pPr>
            <a:r>
              <a:rPr sz="1200" dirty="0">
                <a:solidFill>
                  <a:srgbClr val="4F4F4E"/>
                </a:solidFill>
                <a:latin typeface="Century Gothic"/>
              </a:rPr>
              <a:t>Avec des sprints de 2 semaines, le plan de charge sera alors comme suit :</a:t>
            </a:r>
          </a:p>
        </p:txBody>
      </p:sp>
      <p:graphicFrame>
        <p:nvGraphicFramePr>
          <p:cNvPr id="5" name="object 5"/>
          <p:cNvGraphicFramePr>
            <a:graphicFrameLocks noGrp="1"/>
          </p:cNvGraphicFramePr>
          <p:nvPr>
            <p:extLst>
              <p:ext uri="{D42A27DB-BD31-4B8C-83A1-F6EECF244321}">
                <p14:modId xmlns:p14="http://schemas.microsoft.com/office/powerpoint/2010/main" val="2698288748"/>
              </p:ext>
            </p:extLst>
          </p:nvPr>
        </p:nvGraphicFramePr>
        <p:xfrm>
          <a:off x="535940" y="2777705"/>
          <a:ext cx="7769859" cy="3089696"/>
        </p:xfrm>
        <a:graphic>
          <a:graphicData uri="http://schemas.openxmlformats.org/drawingml/2006/table">
            <a:tbl>
              <a:tblPr firstRow="1" bandRow="1">
                <a:tableStyleId>{2D5ABB26-0587-4C30-8999-92F81FD0307C}</a:tableStyleId>
              </a:tblPr>
              <a:tblGrid>
                <a:gridCol w="2563235">
                  <a:extLst>
                    <a:ext uri="{9D8B030D-6E8A-4147-A177-3AD203B41FA5}">
                      <a16:colId xmlns:a16="http://schemas.microsoft.com/office/drawing/2014/main" val="20000"/>
                    </a:ext>
                  </a:extLst>
                </a:gridCol>
                <a:gridCol w="1041326">
                  <a:extLst>
                    <a:ext uri="{9D8B030D-6E8A-4147-A177-3AD203B41FA5}">
                      <a16:colId xmlns:a16="http://schemas.microsoft.com/office/drawing/2014/main" val="20001"/>
                    </a:ext>
                  </a:extLst>
                </a:gridCol>
                <a:gridCol w="1041326">
                  <a:extLst>
                    <a:ext uri="{9D8B030D-6E8A-4147-A177-3AD203B41FA5}">
                      <a16:colId xmlns:a16="http://schemas.microsoft.com/office/drawing/2014/main" val="20002"/>
                    </a:ext>
                  </a:extLst>
                </a:gridCol>
                <a:gridCol w="1041324">
                  <a:extLst>
                    <a:ext uri="{9D8B030D-6E8A-4147-A177-3AD203B41FA5}">
                      <a16:colId xmlns:a16="http://schemas.microsoft.com/office/drawing/2014/main" val="20003"/>
                    </a:ext>
                  </a:extLst>
                </a:gridCol>
                <a:gridCol w="1041324">
                  <a:extLst>
                    <a:ext uri="{9D8B030D-6E8A-4147-A177-3AD203B41FA5}">
                      <a16:colId xmlns:a16="http://schemas.microsoft.com/office/drawing/2014/main" val="20004"/>
                    </a:ext>
                  </a:extLst>
                </a:gridCol>
                <a:gridCol w="1041324">
                  <a:extLst>
                    <a:ext uri="{9D8B030D-6E8A-4147-A177-3AD203B41FA5}">
                      <a16:colId xmlns:a16="http://schemas.microsoft.com/office/drawing/2014/main" val="20005"/>
                    </a:ext>
                  </a:extLst>
                </a:gridCol>
              </a:tblGrid>
              <a:tr h="772755">
                <a:tc>
                  <a:txBody>
                    <a:bodyPr/>
                    <a:lstStyle/>
                    <a:p>
                      <a:pPr>
                        <a:lnSpc>
                          <a:spcPct val="100000"/>
                        </a:lnSpc>
                      </a:pPr>
                      <a:endParaRPr sz="1300">
                        <a:latin typeface="Times New Roman"/>
                        <a:cs typeface="Times New Roman"/>
                      </a:endParaRPr>
                    </a:p>
                  </a:txBody>
                  <a:tcPr marL="0" marR="0" marT="0" marB="0"/>
                </a:tc>
                <a:tc>
                  <a:txBody>
                    <a:bodyPr/>
                    <a:lstStyle/>
                    <a:p>
                      <a:pPr algn="ctr">
                        <a:lnSpc>
                          <a:spcPct val="100000"/>
                        </a:lnSpc>
                        <a:spcBef>
                          <a:spcPts val="710"/>
                        </a:spcBef>
                      </a:pPr>
                      <a:r>
                        <a:rPr lang="fr-FR" sz="1200" dirty="0">
                          <a:solidFill>
                            <a:schemeClr val="bg1"/>
                          </a:solidFill>
                          <a:latin typeface="Century Gothic Bold"/>
                          <a:cs typeface="Century Gothic Bold"/>
                        </a:rPr>
                        <a:t>Sprint 0</a:t>
                      </a:r>
                      <a:endParaRPr sz="1200" dirty="0">
                        <a:solidFill>
                          <a:schemeClr val="bg1"/>
                        </a:solidFill>
                        <a:latin typeface="Century Gothic Bold"/>
                        <a:cs typeface="Century Gothic Bold"/>
                      </a:endParaRPr>
                    </a:p>
                  </a:txBody>
                  <a:tcPr marL="0" marR="0" marT="90170" marB="0">
                    <a:solidFill>
                      <a:srgbClr val="03426E"/>
                    </a:solidFill>
                  </a:tcPr>
                </a:tc>
                <a:tc>
                  <a:txBody>
                    <a:bodyPr/>
                    <a:lstStyle/>
                    <a:p>
                      <a:pPr algn="ctr">
                        <a:lnSpc>
                          <a:spcPct val="100000"/>
                        </a:lnSpc>
                        <a:spcBef>
                          <a:spcPts val="710"/>
                        </a:spcBef>
                      </a:pPr>
                      <a:r>
                        <a:rPr lang="en-US" sz="1200" b="1" spc="-270" dirty="0">
                          <a:solidFill>
                            <a:srgbClr val="FFFFFF"/>
                          </a:solidFill>
                          <a:latin typeface="Century" panose="02040604050505020304" pitchFamily="18" charset="0"/>
                          <a:cs typeface="Century Gothic Bold"/>
                        </a:rPr>
                        <a:t>Sprint</a:t>
                      </a:r>
                      <a:r>
                        <a:rPr sz="1200" b="1" spc="500" dirty="0">
                          <a:solidFill>
                            <a:srgbClr val="FFFFFF"/>
                          </a:solidFill>
                          <a:latin typeface="Century" panose="02040604050505020304" pitchFamily="18" charset="0"/>
                          <a:cs typeface="Century Gothic Bold"/>
                        </a:rPr>
                        <a:t> </a:t>
                      </a:r>
                      <a:r>
                        <a:rPr sz="1200" b="1" spc="-1200" dirty="0">
                          <a:solidFill>
                            <a:srgbClr val="FFFFFF"/>
                          </a:solidFill>
                          <a:latin typeface="Century" panose="02040604050505020304" pitchFamily="18" charset="0"/>
                          <a:cs typeface="Century Gothic Bold"/>
                        </a:rPr>
                        <a:t>1</a:t>
                      </a:r>
                      <a:endParaRPr sz="1200" dirty="0">
                        <a:latin typeface="Century" panose="02040604050505020304" pitchFamily="18" charset="0"/>
                        <a:cs typeface="Century Gothic Bold"/>
                      </a:endParaRPr>
                    </a:p>
                  </a:txBody>
                  <a:tcPr marL="0" marR="0" marT="90170" marB="0">
                    <a:solidFill>
                      <a:srgbClr val="03426E"/>
                    </a:solidFill>
                  </a:tcPr>
                </a:tc>
                <a:tc>
                  <a:txBody>
                    <a:bodyPr/>
                    <a:lstStyle/>
                    <a:p>
                      <a:pPr marL="0" algn="ctr">
                        <a:lnSpc>
                          <a:spcPct val="100000"/>
                        </a:lnSpc>
                        <a:spcBef>
                          <a:spcPts val="710"/>
                        </a:spcBef>
                      </a:pPr>
                      <a:r>
                        <a:rPr sz="1200" dirty="0">
                          <a:solidFill>
                            <a:schemeClr val="bg1"/>
                          </a:solidFill>
                          <a:latin typeface="Century Gothic Bold"/>
                          <a:ea typeface="+mn-ea"/>
                          <a:cs typeface="Century Gothic Bold"/>
                        </a:rPr>
                        <a:t>Sprint 2</a:t>
                      </a:r>
                    </a:p>
                  </a:txBody>
                  <a:tcPr marL="0" marR="0" marT="90170" marB="0">
                    <a:solidFill>
                      <a:srgbClr val="03426E"/>
                    </a:solidFill>
                  </a:tcPr>
                </a:tc>
                <a:tc>
                  <a:txBody>
                    <a:bodyPr/>
                    <a:lstStyle/>
                    <a:p>
                      <a:pPr marL="0" algn="ctr">
                        <a:lnSpc>
                          <a:spcPct val="100000"/>
                        </a:lnSpc>
                        <a:spcBef>
                          <a:spcPts val="710"/>
                        </a:spcBef>
                      </a:pPr>
                      <a:r>
                        <a:rPr sz="1200" dirty="0">
                          <a:solidFill>
                            <a:schemeClr val="bg1"/>
                          </a:solidFill>
                          <a:latin typeface="Century Gothic Bold"/>
                          <a:ea typeface="+mn-ea"/>
                          <a:cs typeface="Century Gothic Bold"/>
                        </a:rPr>
                        <a:t>Sprint 3</a:t>
                      </a:r>
                    </a:p>
                  </a:txBody>
                  <a:tcPr marL="0" marR="0" marT="90170" marB="0">
                    <a:solidFill>
                      <a:srgbClr val="03426E"/>
                    </a:solidFill>
                  </a:tcPr>
                </a:tc>
                <a:tc>
                  <a:txBody>
                    <a:bodyPr/>
                    <a:lstStyle/>
                    <a:p>
                      <a:pPr marL="0" algn="ctr">
                        <a:lnSpc>
                          <a:spcPct val="100000"/>
                        </a:lnSpc>
                        <a:spcBef>
                          <a:spcPts val="710"/>
                        </a:spcBef>
                      </a:pPr>
                      <a:r>
                        <a:rPr sz="1200" dirty="0">
                          <a:solidFill>
                            <a:schemeClr val="bg1"/>
                          </a:solidFill>
                          <a:latin typeface="Century Gothic Bold"/>
                          <a:ea typeface="+mn-ea"/>
                          <a:cs typeface="Century Gothic Bold"/>
                        </a:rPr>
                        <a:t>Sprint 4</a:t>
                      </a:r>
                    </a:p>
                  </a:txBody>
                  <a:tcPr marL="0" marR="0" marT="90170" marB="0">
                    <a:solidFill>
                      <a:srgbClr val="03426E"/>
                    </a:solidFill>
                  </a:tcPr>
                </a:tc>
                <a:extLst>
                  <a:ext uri="{0D108BD9-81ED-4DB2-BD59-A6C34878D82A}">
                    <a16:rowId xmlns:a16="http://schemas.microsoft.com/office/drawing/2014/main" val="10000"/>
                  </a:ext>
                </a:extLst>
              </a:tr>
              <a:tr h="767462">
                <a:tc>
                  <a:txBody>
                    <a:bodyPr/>
                    <a:lstStyle/>
                    <a:p>
                      <a:pPr marL="91440">
                        <a:lnSpc>
                          <a:spcPct val="100000"/>
                        </a:lnSpc>
                        <a:spcBef>
                          <a:spcPts val="720"/>
                        </a:spcBef>
                      </a:pPr>
                      <a:r>
                        <a:rPr lang="fr-FR" sz="1200" b="0" dirty="0">
                          <a:solidFill>
                            <a:schemeClr val="tx2">
                              <a:lumMod val="75000"/>
                            </a:schemeClr>
                          </a:solidFill>
                          <a:latin typeface="Century Gothic Bold"/>
                          <a:cs typeface="Century Gothic Bold"/>
                        </a:rPr>
                        <a:t>Chef de </a:t>
                      </a:r>
                      <a:r>
                        <a:rPr lang="fr-FR" sz="1200" b="0" spc="-10" dirty="0">
                          <a:solidFill>
                            <a:schemeClr val="tx2">
                              <a:lumMod val="75000"/>
                            </a:schemeClr>
                          </a:solidFill>
                          <a:latin typeface="Century Gothic Bold"/>
                          <a:ea typeface="+mn-ea"/>
                          <a:cs typeface="Century Gothic Bold"/>
                        </a:rPr>
                        <a:t>projet</a:t>
                      </a:r>
                      <a:endParaRPr sz="1200" b="0" spc="-10" dirty="0">
                        <a:solidFill>
                          <a:schemeClr val="tx2">
                            <a:lumMod val="75000"/>
                          </a:schemeClr>
                        </a:solidFill>
                        <a:latin typeface="Century Gothic Bold"/>
                        <a:ea typeface="+mn-ea"/>
                        <a:cs typeface="Century Gothic Bold"/>
                      </a:endParaRPr>
                    </a:p>
                  </a:txBody>
                  <a:tcPr marL="0" marR="0" marT="91440" marB="0">
                    <a:solidFill>
                      <a:srgbClr val="F2F2F2"/>
                    </a:solidFill>
                  </a:tcPr>
                </a:tc>
                <a:tc>
                  <a:txBody>
                    <a:bodyPr/>
                    <a:lstStyle/>
                    <a:p>
                      <a:pPr algn="ctr">
                        <a:lnSpc>
                          <a:spcPct val="100000"/>
                        </a:lnSpc>
                        <a:spcBef>
                          <a:spcPts val="720"/>
                        </a:spcBef>
                      </a:pPr>
                      <a:r>
                        <a:rPr sz="1200" spc="-50" dirty="0">
                          <a:latin typeface="Century Gothic"/>
                          <a:cs typeface="Century Gothic"/>
                        </a:rPr>
                        <a:t>2</a:t>
                      </a:r>
                      <a:endParaRPr sz="1200" dirty="0">
                        <a:latin typeface="Century Gothic"/>
                        <a:cs typeface="Century Gothic"/>
                      </a:endParaRPr>
                    </a:p>
                  </a:txBody>
                  <a:tcPr marL="0" marR="0" marT="91440" marB="0">
                    <a:solidFill>
                      <a:srgbClr val="F2F2F2"/>
                    </a:solidFill>
                  </a:tcPr>
                </a:tc>
                <a:tc>
                  <a:txBody>
                    <a:bodyPr/>
                    <a:lstStyle/>
                    <a:p>
                      <a:pPr marL="635" algn="ctr">
                        <a:lnSpc>
                          <a:spcPct val="100000"/>
                        </a:lnSpc>
                        <a:spcBef>
                          <a:spcPts val="720"/>
                        </a:spcBef>
                      </a:pPr>
                      <a:r>
                        <a:rPr sz="1200" spc="-50" dirty="0">
                          <a:latin typeface="Century Gothic"/>
                          <a:cs typeface="Century Gothic"/>
                        </a:rPr>
                        <a:t>2</a:t>
                      </a:r>
                      <a:endParaRPr sz="1200" dirty="0">
                        <a:latin typeface="Century Gothic"/>
                        <a:cs typeface="Century Gothic"/>
                      </a:endParaRPr>
                    </a:p>
                  </a:txBody>
                  <a:tcPr marL="0" marR="0" marT="91440" marB="0">
                    <a:solidFill>
                      <a:srgbClr val="F2F2F2"/>
                    </a:solidFill>
                  </a:tcPr>
                </a:tc>
                <a:tc>
                  <a:txBody>
                    <a:bodyPr/>
                    <a:lstStyle/>
                    <a:p>
                      <a:pPr marL="635" algn="ctr">
                        <a:lnSpc>
                          <a:spcPct val="100000"/>
                        </a:lnSpc>
                        <a:spcBef>
                          <a:spcPts val="720"/>
                        </a:spcBef>
                      </a:pPr>
                      <a:r>
                        <a:rPr sz="1200" spc="-50" dirty="0">
                          <a:latin typeface="Century Gothic"/>
                          <a:cs typeface="Century Gothic"/>
                        </a:rPr>
                        <a:t>2</a:t>
                      </a:r>
                      <a:endParaRPr sz="1200">
                        <a:latin typeface="Century Gothic"/>
                        <a:cs typeface="Century Gothic"/>
                      </a:endParaRPr>
                    </a:p>
                  </a:txBody>
                  <a:tcPr marL="0" marR="0" marT="91440" marB="0">
                    <a:solidFill>
                      <a:srgbClr val="F2F2F2"/>
                    </a:solidFill>
                  </a:tcPr>
                </a:tc>
                <a:tc>
                  <a:txBody>
                    <a:bodyPr/>
                    <a:lstStyle/>
                    <a:p>
                      <a:pPr marL="635" algn="ctr">
                        <a:lnSpc>
                          <a:spcPct val="100000"/>
                        </a:lnSpc>
                        <a:spcBef>
                          <a:spcPts val="720"/>
                        </a:spcBef>
                      </a:pPr>
                      <a:r>
                        <a:rPr sz="1200" spc="-50" dirty="0">
                          <a:latin typeface="Century Gothic"/>
                          <a:cs typeface="Century Gothic"/>
                        </a:rPr>
                        <a:t>2</a:t>
                      </a:r>
                      <a:endParaRPr sz="1200">
                        <a:latin typeface="Century Gothic"/>
                        <a:cs typeface="Century Gothic"/>
                      </a:endParaRPr>
                    </a:p>
                  </a:txBody>
                  <a:tcPr marL="0" marR="0" marT="91440" marB="0">
                    <a:solidFill>
                      <a:srgbClr val="F2F2F2"/>
                    </a:solidFill>
                  </a:tcPr>
                </a:tc>
                <a:tc>
                  <a:txBody>
                    <a:bodyPr/>
                    <a:lstStyle/>
                    <a:p>
                      <a:pPr marL="635" algn="ctr">
                        <a:lnSpc>
                          <a:spcPct val="100000"/>
                        </a:lnSpc>
                        <a:spcBef>
                          <a:spcPts val="720"/>
                        </a:spcBef>
                      </a:pPr>
                      <a:r>
                        <a:rPr sz="1200" spc="-50" dirty="0">
                          <a:latin typeface="Century Gothic"/>
                          <a:cs typeface="Century Gothic"/>
                        </a:rPr>
                        <a:t>2</a:t>
                      </a:r>
                      <a:endParaRPr sz="1200">
                        <a:latin typeface="Century Gothic"/>
                        <a:cs typeface="Century Gothic"/>
                      </a:endParaRPr>
                    </a:p>
                  </a:txBody>
                  <a:tcPr marL="0" marR="0" marT="91440" marB="0">
                    <a:solidFill>
                      <a:srgbClr val="F2F2F2"/>
                    </a:solidFill>
                  </a:tcPr>
                </a:tc>
                <a:extLst>
                  <a:ext uri="{0D108BD9-81ED-4DB2-BD59-A6C34878D82A}">
                    <a16:rowId xmlns:a16="http://schemas.microsoft.com/office/drawing/2014/main" val="10001"/>
                  </a:ext>
                </a:extLst>
              </a:tr>
              <a:tr h="774078">
                <a:tc>
                  <a:txBody>
                    <a:bodyPr/>
                    <a:lstStyle/>
                    <a:p>
                      <a:pPr marL="91440">
                        <a:lnSpc>
                          <a:spcPct val="100000"/>
                        </a:lnSpc>
                        <a:spcBef>
                          <a:spcPts val="735"/>
                        </a:spcBef>
                      </a:pPr>
                      <a:r>
                        <a:rPr sz="1200" b="1" spc="-10" dirty="0">
                          <a:solidFill>
                            <a:srgbClr val="03426E"/>
                          </a:solidFill>
                          <a:latin typeface="Century Gothic Bold"/>
                          <a:cs typeface="Century Gothic Bold"/>
                        </a:rPr>
                        <a:t>Développeur</a:t>
                      </a:r>
                      <a:r>
                        <a:rPr sz="1200" b="1" spc="10" dirty="0">
                          <a:solidFill>
                            <a:srgbClr val="03426E"/>
                          </a:solidFill>
                          <a:latin typeface="Century Gothic Bold"/>
                          <a:cs typeface="Century Gothic Bold"/>
                        </a:rPr>
                        <a:t> </a:t>
                      </a:r>
                      <a:r>
                        <a:rPr sz="1200" b="1" spc="-720" dirty="0">
                          <a:solidFill>
                            <a:srgbClr val="03426E"/>
                          </a:solidFill>
                          <a:latin typeface="Century Gothic Bold"/>
                          <a:cs typeface="Century Gothic Bold"/>
                        </a:rPr>
                        <a:t>1</a:t>
                      </a:r>
                      <a:endParaRPr sz="1200" dirty="0">
                        <a:latin typeface="Century Gothic Bold"/>
                        <a:cs typeface="Century Gothic Bold"/>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dirty="0">
                        <a:latin typeface="Century Gothic"/>
                        <a:cs typeface="Century Gothic"/>
                      </a:endParaRPr>
                    </a:p>
                  </a:txBody>
                  <a:tcPr marL="0" marR="0" marT="93345" marB="0">
                    <a:solidFill>
                      <a:srgbClr val="F2F2F2"/>
                    </a:solidFill>
                  </a:tcPr>
                </a:tc>
                <a:extLst>
                  <a:ext uri="{0D108BD9-81ED-4DB2-BD59-A6C34878D82A}">
                    <a16:rowId xmlns:a16="http://schemas.microsoft.com/office/drawing/2014/main" val="10003"/>
                  </a:ext>
                </a:extLst>
              </a:tr>
              <a:tr h="775401">
                <a:tc>
                  <a:txBody>
                    <a:bodyPr/>
                    <a:lstStyle/>
                    <a:p>
                      <a:pPr marL="91440">
                        <a:lnSpc>
                          <a:spcPct val="100000"/>
                        </a:lnSpc>
                        <a:spcBef>
                          <a:spcPts val="735"/>
                        </a:spcBef>
                      </a:pPr>
                      <a:r>
                        <a:rPr sz="1200" b="1" spc="-10" dirty="0">
                          <a:solidFill>
                            <a:srgbClr val="03426E"/>
                          </a:solidFill>
                          <a:latin typeface="Century Gothic Bold"/>
                          <a:cs typeface="Century Gothic Bold"/>
                        </a:rPr>
                        <a:t>Développeur</a:t>
                      </a:r>
                      <a:r>
                        <a:rPr sz="1200" b="1" spc="10" dirty="0">
                          <a:solidFill>
                            <a:srgbClr val="03426E"/>
                          </a:solidFill>
                          <a:latin typeface="Century Gothic Bold"/>
                          <a:cs typeface="Century Gothic Bold"/>
                        </a:rPr>
                        <a:t> </a:t>
                      </a:r>
                      <a:r>
                        <a:rPr sz="1200" b="1" spc="-720" dirty="0">
                          <a:solidFill>
                            <a:srgbClr val="03426E"/>
                          </a:solidFill>
                          <a:latin typeface="Century Gothic Bold"/>
                          <a:cs typeface="Century Gothic Bold"/>
                        </a:rPr>
                        <a:t>2</a:t>
                      </a:r>
                      <a:endParaRPr sz="1200" dirty="0">
                        <a:latin typeface="Century Gothic Bold"/>
                        <a:cs typeface="Century Gothic Bold"/>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a:latin typeface="Century Gothic"/>
                        <a:cs typeface="Century Gothic"/>
                      </a:endParaRPr>
                    </a:p>
                  </a:txBody>
                  <a:tcPr marL="0" marR="0" marT="93345" marB="0">
                    <a:solidFill>
                      <a:srgbClr val="F2F2F2"/>
                    </a:solidFill>
                  </a:tcPr>
                </a:tc>
                <a:tc>
                  <a:txBody>
                    <a:bodyPr/>
                    <a:lstStyle/>
                    <a:p>
                      <a:pPr algn="ctr">
                        <a:lnSpc>
                          <a:spcPct val="100000"/>
                        </a:lnSpc>
                        <a:spcBef>
                          <a:spcPts val="735"/>
                        </a:spcBef>
                      </a:pPr>
                      <a:r>
                        <a:rPr sz="1200" spc="-25" dirty="0">
                          <a:latin typeface="Century Gothic"/>
                          <a:cs typeface="Century Gothic"/>
                        </a:rPr>
                        <a:t>10</a:t>
                      </a:r>
                      <a:endParaRPr sz="1200" dirty="0">
                        <a:latin typeface="Century Gothic"/>
                        <a:cs typeface="Century Gothic"/>
                      </a:endParaRPr>
                    </a:p>
                  </a:txBody>
                  <a:tcPr marL="0" marR="0" marT="93345"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46D571-CDAD-32F4-7754-139AF355B6D7}"/>
              </a:ext>
            </a:extLst>
          </p:cNvPr>
          <p:cNvSpPr>
            <a:spLocks noGrp="1"/>
          </p:cNvSpPr>
          <p:nvPr>
            <p:ph type="title"/>
          </p:nvPr>
        </p:nvSpPr>
        <p:spPr/>
        <p:txBody>
          <a:bodyPr/>
          <a:lstStyle/>
          <a:p>
            <a:endParaRPr lang="fr-FR" dirty="0"/>
          </a:p>
        </p:txBody>
      </p:sp>
      <p:sp>
        <p:nvSpPr>
          <p:cNvPr id="3" name="Espace réservé du texte 2">
            <a:extLst>
              <a:ext uri="{FF2B5EF4-FFF2-40B4-BE49-F238E27FC236}">
                <a16:creationId xmlns:a16="http://schemas.microsoft.com/office/drawing/2014/main" id="{9C56588F-C5BD-289D-0C02-9482C5B9CDB3}"/>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983AFB0A-651A-16D4-B2C2-B26829996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43" y="2347720"/>
            <a:ext cx="7200914" cy="2162560"/>
          </a:xfrm>
          <a:prstGeom prst="rect">
            <a:avLst/>
          </a:prstGeom>
        </p:spPr>
      </p:pic>
    </p:spTree>
    <p:extLst>
      <p:ext uri="{BB962C8B-B14F-4D97-AF65-F5344CB8AC3E}">
        <p14:creationId xmlns:p14="http://schemas.microsoft.com/office/powerpoint/2010/main" val="147200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2903</TotalTime>
  <Words>969</Words>
  <Application>Microsoft Office PowerPoint</Application>
  <PresentationFormat>Affichage à l'écran (4:3)</PresentationFormat>
  <Paragraphs>138</Paragraphs>
  <Slides>9</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9</vt:i4>
      </vt:variant>
    </vt:vector>
  </HeadingPairs>
  <TitlesOfParts>
    <vt:vector size="20" baseType="lpstr">
      <vt:lpstr>Arial</vt:lpstr>
      <vt:lpstr>Cambria</vt:lpstr>
      <vt:lpstr>Century</vt:lpstr>
      <vt:lpstr>Century Gothic</vt:lpstr>
      <vt:lpstr>Century Gothic Bold</vt:lpstr>
      <vt:lpstr>Lucida Sans Unicode</vt:lpstr>
      <vt:lpstr>Palatino Linotype</vt:lpstr>
      <vt:lpstr>Times New Roman</vt:lpstr>
      <vt:lpstr>Wingdings</vt:lpstr>
      <vt:lpstr>Wingdings 3</vt:lpstr>
      <vt:lpstr>Office Theme</vt:lpstr>
      <vt:lpstr>FAD</vt:lpstr>
      <vt:lpstr>Notre compréhension du besoin</vt:lpstr>
      <vt:lpstr>Nos convictions et atouts</vt:lpstr>
      <vt:lpstr>Périmètre fonctionnel</vt:lpstr>
      <vt:lpstr>Caractéristiques générales de l’application</vt:lpstr>
      <vt:lpstr>Environnement technique proposé</vt:lpstr>
      <vt:lpstr>Dispositif humain et roadmap prévisionnelle</vt:lpstr>
      <vt:lpstr>Plan de charges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FAD</dc:title>
  <dc:creator>Admin</dc:creator>
  <cp:lastModifiedBy>sifeddine RIFI</cp:lastModifiedBy>
  <cp:revision>8</cp:revision>
  <dcterms:created xsi:type="dcterms:W3CDTF">2024-04-30T14:46:14Z</dcterms:created>
  <dcterms:modified xsi:type="dcterms:W3CDTF">2024-05-02T15:30:00Z</dcterms:modified>
</cp:coreProperties>
</file>