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F8A-61FA-4BAE-88FF-6D26AF473453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09A1-310B-4712-91C0-658F3956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92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F8A-61FA-4BAE-88FF-6D26AF473453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09A1-310B-4712-91C0-658F3956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06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F8A-61FA-4BAE-88FF-6D26AF473453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09A1-310B-4712-91C0-658F3956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9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F8A-61FA-4BAE-88FF-6D26AF473453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09A1-310B-4712-91C0-658F3956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54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F8A-61FA-4BAE-88FF-6D26AF473453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09A1-310B-4712-91C0-658F3956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44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F8A-61FA-4BAE-88FF-6D26AF473453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09A1-310B-4712-91C0-658F3956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04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F8A-61FA-4BAE-88FF-6D26AF473453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09A1-310B-4712-91C0-658F3956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16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F8A-61FA-4BAE-88FF-6D26AF473453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09A1-310B-4712-91C0-658F3956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6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F8A-61FA-4BAE-88FF-6D26AF473453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09A1-310B-4712-91C0-658F3956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37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F8A-61FA-4BAE-88FF-6D26AF473453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09A1-310B-4712-91C0-658F3956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67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F8A-61FA-4BAE-88FF-6D26AF473453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09A1-310B-4712-91C0-658F3956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71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0F8A-61FA-4BAE-88FF-6D26AF473453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09A1-310B-4712-91C0-658F3956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96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4812" y="2454774"/>
            <a:ext cx="9144000" cy="1137511"/>
          </a:xfrm>
        </p:spPr>
        <p:txBody>
          <a:bodyPr>
            <a:normAutofit/>
          </a:bodyPr>
          <a:lstStyle/>
          <a:p>
            <a:r>
              <a:rPr lang="fr-FR" dirty="0"/>
              <a:t>Opérateurs JavaScript</a:t>
            </a:r>
          </a:p>
        </p:txBody>
      </p:sp>
    </p:spTree>
    <p:extLst>
      <p:ext uri="{BB962C8B-B14F-4D97-AF65-F5344CB8AC3E}">
        <p14:creationId xmlns:p14="http://schemas.microsoft.com/office/powerpoint/2010/main" val="421918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5057" y="326571"/>
            <a:ext cx="5484223" cy="6204857"/>
          </a:xfrm>
          <a:ln>
            <a:solidFill>
              <a:schemeClr val="bg2"/>
            </a:solidFill>
          </a:ln>
        </p:spPr>
        <p:txBody>
          <a:bodyPr>
            <a:normAutofit lnSpcReduction="10000"/>
          </a:bodyPr>
          <a:lstStyle/>
          <a:p>
            <a:r>
              <a:rPr lang="fr-FR" sz="1600" dirty="0"/>
              <a:t>L' opérateur d' </a:t>
            </a:r>
            <a:r>
              <a:rPr lang="fr-FR" sz="1600" b="1" dirty="0"/>
              <a:t>affectation</a:t>
            </a:r>
            <a:r>
              <a:rPr lang="fr-FR" sz="1600" dirty="0"/>
              <a:t> (</a:t>
            </a:r>
            <a:r>
              <a:rPr lang="fr-FR" sz="1600" dirty="0">
                <a:solidFill>
                  <a:srgbClr val="FF0000"/>
                </a:solidFill>
              </a:rPr>
              <a:t>=</a:t>
            </a:r>
            <a:r>
              <a:rPr lang="fr-FR" sz="1600" dirty="0"/>
              <a:t>) affecte une valeur à une variable:</a:t>
            </a:r>
          </a:p>
          <a:p>
            <a:pPr marL="0" indent="0">
              <a:buNone/>
            </a:pPr>
            <a:r>
              <a:rPr lang="fr-FR" sz="1800" i="1" dirty="0"/>
              <a:t>Exemple : </a:t>
            </a:r>
            <a:r>
              <a:rPr lang="fr-FR" sz="1400" i="1" dirty="0"/>
              <a:t>let x = 10;</a:t>
            </a:r>
          </a:p>
          <a:p>
            <a:r>
              <a:rPr lang="fr-FR" sz="1600" dirty="0"/>
              <a:t>L' opérateur d' </a:t>
            </a:r>
            <a:r>
              <a:rPr lang="fr-FR" sz="1600" b="1" dirty="0"/>
              <a:t>addition</a:t>
            </a:r>
            <a:r>
              <a:rPr lang="fr-FR" sz="1600" dirty="0"/>
              <a:t> (</a:t>
            </a:r>
            <a:r>
              <a:rPr lang="fr-FR" sz="1600" dirty="0">
                <a:solidFill>
                  <a:srgbClr val="FF0000"/>
                </a:solidFill>
              </a:rPr>
              <a:t>+</a:t>
            </a:r>
            <a:r>
              <a:rPr lang="fr-FR" sz="1600" dirty="0"/>
              <a:t>) ajoute des nombres:</a:t>
            </a:r>
          </a:p>
          <a:p>
            <a:pPr marL="0" indent="0">
              <a:buNone/>
            </a:pPr>
            <a:r>
              <a:rPr lang="fr-FR" sz="1800" i="1" dirty="0"/>
              <a:t>Exemple : </a:t>
            </a:r>
          </a:p>
          <a:p>
            <a:pPr marL="0" indent="0">
              <a:buNone/>
            </a:pPr>
            <a:r>
              <a:rPr lang="fr-FR" sz="1800" i="1" dirty="0"/>
              <a:t>	</a:t>
            </a:r>
            <a:r>
              <a:rPr lang="fr-FR" sz="1400" i="1" dirty="0"/>
              <a:t>let x = 5;</a:t>
            </a:r>
          </a:p>
          <a:p>
            <a:pPr marL="0" indent="0">
              <a:buNone/>
            </a:pPr>
            <a:r>
              <a:rPr lang="fr-FR" sz="1400" i="1" dirty="0"/>
              <a:t>	let y = 7;</a:t>
            </a:r>
          </a:p>
          <a:p>
            <a:pPr marL="0" indent="0">
              <a:buNone/>
            </a:pPr>
            <a:r>
              <a:rPr lang="fr-FR" sz="1400" i="1" dirty="0"/>
              <a:t>	let z = x + y;</a:t>
            </a:r>
          </a:p>
          <a:p>
            <a:r>
              <a:rPr lang="fr-FR" sz="1600" dirty="0"/>
              <a:t>L' opérateur de </a:t>
            </a:r>
            <a:r>
              <a:rPr lang="fr-FR" sz="1600" b="1" dirty="0"/>
              <a:t>multiplication</a:t>
            </a:r>
            <a:r>
              <a:rPr lang="fr-FR" sz="1600" dirty="0"/>
              <a:t> (</a:t>
            </a:r>
            <a:r>
              <a:rPr lang="fr-FR" sz="1600" dirty="0">
                <a:solidFill>
                  <a:srgbClr val="FF0000"/>
                </a:solidFill>
              </a:rPr>
              <a:t>*</a:t>
            </a:r>
            <a:r>
              <a:rPr lang="fr-FR" sz="1600" dirty="0"/>
              <a:t>) multiplie des nombres:</a:t>
            </a:r>
          </a:p>
          <a:p>
            <a:pPr marL="0" indent="0">
              <a:buNone/>
            </a:pPr>
            <a:r>
              <a:rPr lang="fr-FR" sz="1800" i="1" dirty="0"/>
              <a:t>Exemple :</a:t>
            </a:r>
          </a:p>
          <a:p>
            <a:pPr marL="0" indent="0">
              <a:buNone/>
            </a:pPr>
            <a:r>
              <a:rPr lang="fr-FR" sz="1800" i="1" dirty="0"/>
              <a:t>	</a:t>
            </a:r>
            <a:r>
              <a:rPr lang="fr-FR" sz="1400" i="1" dirty="0"/>
              <a:t>let x = 5;</a:t>
            </a:r>
          </a:p>
          <a:p>
            <a:pPr marL="0" indent="0">
              <a:buNone/>
            </a:pPr>
            <a:r>
              <a:rPr lang="fr-FR" sz="1400" i="1" dirty="0"/>
              <a:t>	let y = 2;</a:t>
            </a:r>
          </a:p>
          <a:p>
            <a:pPr marL="0" indent="0">
              <a:buNone/>
            </a:pPr>
            <a:r>
              <a:rPr lang="fr-FR" sz="1400" i="1" dirty="0"/>
              <a:t>	let z = x * y;</a:t>
            </a:r>
          </a:p>
          <a:p>
            <a:r>
              <a:rPr lang="fr-FR" sz="1600" dirty="0"/>
              <a:t>L' opérateur de </a:t>
            </a:r>
            <a:r>
              <a:rPr lang="fr-FR" sz="1600" b="1" dirty="0"/>
              <a:t>division</a:t>
            </a:r>
            <a:r>
              <a:rPr lang="fr-FR" sz="1600" dirty="0"/>
              <a:t> (</a:t>
            </a:r>
            <a:r>
              <a:rPr lang="fr-FR" sz="1600" dirty="0">
                <a:solidFill>
                  <a:srgbClr val="FF0000"/>
                </a:solidFill>
              </a:rPr>
              <a:t>/</a:t>
            </a:r>
            <a:r>
              <a:rPr lang="fr-FR" sz="1600" dirty="0"/>
              <a:t>) divise des nombres:</a:t>
            </a:r>
          </a:p>
          <a:p>
            <a:pPr marL="0" indent="0">
              <a:buNone/>
            </a:pPr>
            <a:r>
              <a:rPr lang="fr-FR" sz="2000" i="1" dirty="0"/>
              <a:t>Exemple :</a:t>
            </a:r>
          </a:p>
          <a:p>
            <a:pPr marL="0" indent="0">
              <a:buNone/>
            </a:pPr>
            <a:r>
              <a:rPr lang="fr-FR" sz="2000" i="1" dirty="0"/>
              <a:t>	</a:t>
            </a:r>
            <a:r>
              <a:rPr lang="fr-FR" sz="1600" i="1" dirty="0"/>
              <a:t>let x = 5;</a:t>
            </a:r>
          </a:p>
          <a:p>
            <a:pPr marL="0" indent="0">
              <a:buNone/>
            </a:pPr>
            <a:r>
              <a:rPr lang="fr-FR" sz="1600" i="1" dirty="0"/>
              <a:t>	let y = 2;</a:t>
            </a:r>
          </a:p>
          <a:p>
            <a:pPr marL="0" indent="0">
              <a:buNone/>
            </a:pPr>
            <a:r>
              <a:rPr lang="fr-FR" sz="1600" i="1" dirty="0"/>
              <a:t>	let z = x / y;</a:t>
            </a:r>
          </a:p>
          <a:p>
            <a:pPr marL="0" indent="0">
              <a:buNone/>
            </a:pPr>
            <a:endParaRPr lang="fr-FR" sz="1600" i="1" dirty="0"/>
          </a:p>
          <a:p>
            <a:pPr marL="0" indent="0">
              <a:buNone/>
            </a:pPr>
            <a:endParaRPr lang="fr-FR" sz="2000" i="1" dirty="0"/>
          </a:p>
          <a:p>
            <a:pPr marL="0" indent="0">
              <a:buNone/>
            </a:pPr>
            <a:endParaRPr lang="fr-FR" sz="2000" i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85114" y="326570"/>
            <a:ext cx="5484223" cy="620485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L' opérateur de </a:t>
            </a:r>
            <a:r>
              <a:rPr lang="fr-FR" sz="1600" b="1" dirty="0"/>
              <a:t>module</a:t>
            </a:r>
            <a:r>
              <a:rPr lang="fr-FR" sz="1600" dirty="0"/>
              <a:t> (</a:t>
            </a:r>
            <a:r>
              <a:rPr lang="fr-FR" sz="1600" dirty="0">
                <a:solidFill>
                  <a:srgbClr val="FF0000"/>
                </a:solidFill>
              </a:rPr>
              <a:t>%</a:t>
            </a:r>
            <a:r>
              <a:rPr lang="fr-FR" sz="1600" dirty="0"/>
              <a:t>) renvoi le reste de la division: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i="1" dirty="0"/>
              <a:t>Exemple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i="1" dirty="0"/>
              <a:t>	</a:t>
            </a:r>
            <a:r>
              <a:rPr lang="fr-FR" sz="1400" i="1" dirty="0"/>
              <a:t>let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i="1" dirty="0"/>
              <a:t>	let y =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i="1" dirty="0"/>
              <a:t>	let z = x % y</a:t>
            </a:r>
          </a:p>
          <a:p>
            <a:r>
              <a:rPr lang="fr-FR" sz="1600" dirty="0"/>
              <a:t>L' opérateur d’</a:t>
            </a:r>
            <a:r>
              <a:rPr lang="fr-FR" sz="1600" b="1" dirty="0"/>
              <a:t>incrémentation</a:t>
            </a:r>
            <a:r>
              <a:rPr lang="fr-FR" sz="1600" dirty="0"/>
              <a:t> (</a:t>
            </a:r>
            <a:r>
              <a:rPr lang="fr-FR" sz="1600" dirty="0">
                <a:solidFill>
                  <a:srgbClr val="FF0000"/>
                </a:solidFill>
              </a:rPr>
              <a:t>++</a:t>
            </a:r>
            <a:r>
              <a:rPr lang="fr-FR" sz="1600" dirty="0"/>
              <a:t>) incrémente des nombres</a:t>
            </a:r>
            <a:r>
              <a:rPr lang="fr-FR" sz="2000" i="1" dirty="0"/>
              <a:t> :</a:t>
            </a:r>
          </a:p>
          <a:p>
            <a:pPr marL="0" indent="0">
              <a:buNone/>
            </a:pPr>
            <a:r>
              <a:rPr lang="fr-FR" sz="1600" i="1" dirty="0"/>
              <a:t>Exemple:</a:t>
            </a:r>
          </a:p>
          <a:p>
            <a:pPr marL="0" indent="0">
              <a:buNone/>
            </a:pPr>
            <a:r>
              <a:rPr lang="fr-FR" sz="1600" i="1" dirty="0"/>
              <a:t>	let x = 5;</a:t>
            </a:r>
          </a:p>
          <a:p>
            <a:pPr marL="0" indent="0">
              <a:buNone/>
            </a:pPr>
            <a:r>
              <a:rPr lang="fr-FR" sz="1600" i="1" dirty="0"/>
              <a:t>	x++;	</a:t>
            </a:r>
          </a:p>
          <a:p>
            <a:pPr marL="0" indent="0">
              <a:buNone/>
            </a:pPr>
            <a:r>
              <a:rPr lang="fr-FR" sz="1600" i="1" dirty="0"/>
              <a:t>	let z = x;</a:t>
            </a:r>
          </a:p>
          <a:p>
            <a:r>
              <a:rPr lang="fr-FR" sz="1600" dirty="0"/>
              <a:t>L' opérateur de </a:t>
            </a:r>
            <a:r>
              <a:rPr lang="fr-FR" sz="1600" b="1" dirty="0"/>
              <a:t>décrémentation</a:t>
            </a:r>
            <a:r>
              <a:rPr lang="fr-FR" sz="1600" dirty="0"/>
              <a:t> (</a:t>
            </a:r>
            <a:r>
              <a:rPr lang="fr-FR" sz="1600" dirty="0">
                <a:solidFill>
                  <a:srgbClr val="FF0000"/>
                </a:solidFill>
              </a:rPr>
              <a:t>--</a:t>
            </a:r>
            <a:r>
              <a:rPr lang="fr-FR" sz="1600" dirty="0"/>
              <a:t>) incrémente des nombres</a:t>
            </a:r>
            <a:r>
              <a:rPr lang="fr-FR" sz="2000" i="1" dirty="0"/>
              <a:t> </a:t>
            </a:r>
          </a:p>
          <a:p>
            <a:r>
              <a:rPr lang="fr-FR" sz="1600" dirty="0"/>
              <a:t>L' opérateur d' </a:t>
            </a:r>
            <a:r>
              <a:rPr lang="fr-FR" sz="1600" b="1" dirty="0"/>
              <a:t>exponentiation</a:t>
            </a:r>
            <a:r>
              <a:rPr lang="fr-FR" sz="1600" dirty="0"/>
              <a:t> (</a:t>
            </a:r>
            <a:r>
              <a:rPr lang="fr-FR" sz="1600" dirty="0">
                <a:solidFill>
                  <a:srgbClr val="FF0000"/>
                </a:solidFill>
              </a:rPr>
              <a:t>**</a:t>
            </a:r>
            <a:r>
              <a:rPr lang="fr-FR" sz="1600" dirty="0"/>
              <a:t>) élève le premier opérande à la puissance du deuxième opérande:</a:t>
            </a:r>
          </a:p>
          <a:p>
            <a:pPr marL="0" indent="0">
              <a:buNone/>
            </a:pPr>
            <a:r>
              <a:rPr lang="fr-FR" sz="1600" i="1" dirty="0"/>
              <a:t>Exemple:</a:t>
            </a:r>
          </a:p>
          <a:p>
            <a:pPr marL="0" indent="0">
              <a:buNone/>
            </a:pPr>
            <a:r>
              <a:rPr lang="fr-FR" sz="1600" i="1" dirty="0"/>
              <a:t>	let x = 5;	</a:t>
            </a:r>
          </a:p>
          <a:p>
            <a:pPr marL="0" indent="0">
              <a:buNone/>
            </a:pPr>
            <a:r>
              <a:rPr lang="fr-FR" sz="1600" i="1" dirty="0"/>
              <a:t>	let z = x ** 2; 	// </a:t>
            </a:r>
            <a:r>
              <a:rPr lang="fr-FR" sz="1600" i="1" dirty="0" err="1"/>
              <a:t>résultalt</a:t>
            </a:r>
            <a:r>
              <a:rPr lang="fr-FR" sz="1600" i="1" dirty="0"/>
              <a:t> : 25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0072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860"/>
          </a:xfrm>
        </p:spPr>
        <p:txBody>
          <a:bodyPr/>
          <a:lstStyle/>
          <a:p>
            <a:r>
              <a:rPr lang="fr-FR" dirty="0"/>
              <a:t>Opérateurs arithmétiques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73650"/>
              </p:ext>
            </p:extLst>
          </p:nvPr>
        </p:nvGraphicFramePr>
        <p:xfrm>
          <a:off x="838200" y="1360306"/>
          <a:ext cx="9750700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75350">
                  <a:extLst>
                    <a:ext uri="{9D8B030D-6E8A-4147-A177-3AD203B41FA5}">
                      <a16:colId xmlns:a16="http://schemas.microsoft.com/office/drawing/2014/main" val="2233288513"/>
                    </a:ext>
                  </a:extLst>
                </a:gridCol>
                <a:gridCol w="4875350">
                  <a:extLst>
                    <a:ext uri="{9D8B030D-6E8A-4147-A177-3AD203B41FA5}">
                      <a16:colId xmlns:a16="http://schemas.microsoft.com/office/drawing/2014/main" val="182199402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60248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Addition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7015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  <a:r>
                        <a:rPr lang="fr-FR" baseline="0" dirty="0"/>
                        <a:t>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Soustraction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45731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Multiplication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522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62171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Modulo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2121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Incrémentation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9923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Décrémentation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39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70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fr-FR" dirty="0"/>
              <a:t>Opérateurs d’affectation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374529"/>
              </p:ext>
            </p:extLst>
          </p:nvPr>
        </p:nvGraphicFramePr>
        <p:xfrm>
          <a:off x="838200" y="1397000"/>
          <a:ext cx="10515600" cy="402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962018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400841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34906218"/>
                    </a:ext>
                  </a:extLst>
                </a:gridCol>
              </a:tblGrid>
              <a:tr h="5030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Exemple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Egal 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625885"/>
                  </a:ext>
                </a:extLst>
              </a:tr>
              <a:tr h="5030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 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r>
                        <a:rPr lang="fr-FR" baseline="0" dirty="0"/>
                        <a:t> = y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429882"/>
                  </a:ext>
                </a:extLst>
              </a:tr>
              <a:tr h="5030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r>
                        <a:rPr lang="fr-FR" baseline="0" dirty="0"/>
                        <a:t> += 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r>
                        <a:rPr lang="fr-FR" baseline="0" dirty="0"/>
                        <a:t> = x +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554787"/>
                  </a:ext>
                </a:extLst>
              </a:tr>
              <a:tr h="5030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r>
                        <a:rPr lang="fr-FR" baseline="0" dirty="0"/>
                        <a:t> </a:t>
                      </a:r>
                      <a:r>
                        <a:rPr lang="fr-FR" dirty="0"/>
                        <a:t>-= 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r>
                        <a:rPr lang="fr-FR" baseline="0" dirty="0"/>
                        <a:t> = x – y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185544"/>
                  </a:ext>
                </a:extLst>
              </a:tr>
              <a:tr h="5030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*=</a:t>
                      </a:r>
                      <a:r>
                        <a:rPr lang="fr-FR" baseline="0" dirty="0"/>
                        <a:t>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r>
                        <a:rPr lang="fr-FR" baseline="0" dirty="0"/>
                        <a:t> *= 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r>
                        <a:rPr lang="fr-FR" baseline="0" dirty="0"/>
                        <a:t> = x *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470042"/>
                  </a:ext>
                </a:extLst>
              </a:tr>
              <a:tr h="5030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/=</a:t>
                      </a:r>
                      <a:r>
                        <a:rPr lang="fr-FR" baseline="0" dirty="0"/>
                        <a:t>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r>
                        <a:rPr lang="fr-FR" baseline="0" dirty="0"/>
                        <a:t> /= y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r>
                        <a:rPr lang="fr-FR" baseline="0" dirty="0"/>
                        <a:t> = x / y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951047"/>
                  </a:ext>
                </a:extLst>
              </a:tr>
              <a:tr h="5030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r>
                        <a:rPr lang="fr-FR" baseline="0" dirty="0"/>
                        <a:t> %= 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r>
                        <a:rPr lang="fr-FR" baseline="0" dirty="0"/>
                        <a:t> = x % y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67998"/>
                  </a:ext>
                </a:extLst>
              </a:tr>
              <a:tr h="5030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**=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r>
                        <a:rPr lang="fr-FR" baseline="0" dirty="0"/>
                        <a:t> **= 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r>
                        <a:rPr lang="fr-FR" baseline="0" dirty="0"/>
                        <a:t> = x ** y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9064"/>
            <a:ext cx="10515600" cy="832610"/>
          </a:xfrm>
        </p:spPr>
        <p:txBody>
          <a:bodyPr/>
          <a:lstStyle/>
          <a:p>
            <a:r>
              <a:rPr lang="fr-FR" dirty="0"/>
              <a:t>Exemples d'affectation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91674"/>
            <a:ext cx="10515600" cy="5866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/>
              <a:t>L'opérateur d'affectation </a:t>
            </a:r>
            <a:r>
              <a:rPr lang="fr-FR" sz="2000" dirty="0">
                <a:solidFill>
                  <a:srgbClr val="FF0000"/>
                </a:solidFill>
              </a:rPr>
              <a:t>= </a:t>
            </a:r>
            <a:r>
              <a:rPr lang="fr-FR" sz="2000" dirty="0"/>
              <a:t>affecte une valeur à une variable.</a:t>
            </a:r>
          </a:p>
          <a:p>
            <a:pPr marL="0" indent="0">
              <a:buNone/>
            </a:pPr>
            <a:r>
              <a:rPr lang="fr-FR" sz="2000" dirty="0"/>
              <a:t>Exemple : </a:t>
            </a:r>
            <a:r>
              <a:rPr lang="fr-FR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fr-FR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/>
              <a:t>L'opérateur d'affectation </a:t>
            </a:r>
            <a:r>
              <a:rPr lang="fr-FR" sz="2000" dirty="0">
                <a:solidFill>
                  <a:srgbClr val="FF0000"/>
                </a:solidFill>
              </a:rPr>
              <a:t>+= </a:t>
            </a:r>
            <a:r>
              <a:rPr lang="fr-FR" sz="2000" dirty="0"/>
              <a:t>ajoute une valeur à une variable.</a:t>
            </a:r>
          </a:p>
          <a:p>
            <a:pPr marL="0" indent="0">
              <a:buNone/>
            </a:pPr>
            <a:r>
              <a:rPr lang="fr-FR" sz="2000" dirty="0"/>
              <a:t>Exemple: </a:t>
            </a:r>
            <a:r>
              <a:rPr lang="da-DK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sz="2000" dirty="0"/>
            </a:b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+= </a:t>
            </a:r>
            <a:r>
              <a:rPr lang="da-DK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/>
              <a:t>L'opérateur d'affectation </a:t>
            </a:r>
            <a:r>
              <a:rPr lang="fr-FR" sz="2000" dirty="0">
                <a:solidFill>
                  <a:srgbClr val="FF0000"/>
                </a:solidFill>
              </a:rPr>
              <a:t>-=</a:t>
            </a:r>
            <a:r>
              <a:rPr lang="fr-FR" sz="2000" dirty="0"/>
              <a:t> soustrait une valeur d'une variable.</a:t>
            </a:r>
          </a:p>
          <a:p>
            <a:pPr marL="0" indent="0">
              <a:buNone/>
            </a:pPr>
            <a:r>
              <a:rPr lang="da-DK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sz="2000" dirty="0"/>
            </a:b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-= </a:t>
            </a:r>
            <a:r>
              <a:rPr lang="da-DK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/>
              <a:t>L'opérateur d'affectation </a:t>
            </a:r>
            <a:r>
              <a:rPr lang="fr-FR" sz="2000" dirty="0">
                <a:solidFill>
                  <a:srgbClr val="FF0000"/>
                </a:solidFill>
              </a:rPr>
              <a:t>*= </a:t>
            </a:r>
            <a:r>
              <a:rPr lang="fr-FR" sz="2000" dirty="0"/>
              <a:t> multiplie une variable</a:t>
            </a:r>
          </a:p>
          <a:p>
            <a:pPr marL="0" indent="0">
              <a:buNone/>
            </a:pPr>
            <a:r>
              <a:rPr lang="da-DK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sz="2000" dirty="0"/>
            </a:b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*= </a:t>
            </a:r>
            <a:r>
              <a:rPr lang="da-DK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/>
              <a:t>L‘opérateur d’affectation </a:t>
            </a:r>
            <a:r>
              <a:rPr lang="fr-FR" sz="2000" dirty="0">
                <a:solidFill>
                  <a:srgbClr val="FF0000"/>
                </a:solidFill>
              </a:rPr>
              <a:t>/= </a:t>
            </a:r>
            <a:r>
              <a:rPr lang="fr-FR" sz="2000" dirty="0"/>
              <a:t>divise une variable</a:t>
            </a:r>
          </a:p>
          <a:p>
            <a:pPr marL="0" indent="0">
              <a:buNone/>
            </a:pPr>
            <a:r>
              <a:rPr lang="da-DK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sz="2000" dirty="0"/>
            </a:b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/= </a:t>
            </a:r>
            <a:r>
              <a:rPr lang="da-DK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/>
              <a:t>L'opérateur d'affectation</a:t>
            </a:r>
            <a:r>
              <a:rPr lang="fr-FR" sz="2000" dirty="0">
                <a:solidFill>
                  <a:srgbClr val="FF0000"/>
                </a:solidFill>
              </a:rPr>
              <a:t> %= </a:t>
            </a:r>
            <a:r>
              <a:rPr lang="fr-FR" sz="2000" dirty="0"/>
              <a:t>affecte un reste à une variable.</a:t>
            </a:r>
          </a:p>
          <a:p>
            <a:pPr marL="0" indent="0">
              <a:buNone/>
            </a:pPr>
            <a:r>
              <a:rPr lang="da-DK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sz="2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sz="2200" dirty="0"/>
            </a:br>
            <a:r>
              <a:rPr lang="da-DK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%= </a:t>
            </a:r>
            <a:r>
              <a:rPr lang="da-DK" sz="2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05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fr-FR" dirty="0"/>
              <a:t>Opérateur sur les chaines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19349"/>
            <a:ext cx="10515600" cy="4857614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L'</a:t>
            </a:r>
            <a:r>
              <a:rPr lang="fr-FR" sz="2000" b="1" dirty="0"/>
              <a:t>opérateur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FF0000"/>
                </a:solidFill>
              </a:rPr>
              <a:t>+</a:t>
            </a:r>
            <a:r>
              <a:rPr lang="fr-FR" sz="2000" dirty="0"/>
              <a:t> peut également être utilisé pour ajouter (</a:t>
            </a:r>
            <a:r>
              <a:rPr lang="fr-FR" sz="2000" b="1" dirty="0"/>
              <a:t>concaténer</a:t>
            </a:r>
            <a:r>
              <a:rPr lang="fr-FR" sz="2000" dirty="0"/>
              <a:t>) des chaînes.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A82848-AA80-4149-9D93-69DAA8D593CD}"/>
              </a:ext>
            </a:extLst>
          </p:cNvPr>
          <p:cNvSpPr txBox="1"/>
          <p:nvPr/>
        </p:nvSpPr>
        <p:spPr>
          <a:xfrm>
            <a:off x="1510145" y="2427193"/>
            <a:ext cx="7633855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text3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text3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8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L' opérateur d'affectation </a:t>
            </a:r>
            <a:r>
              <a:rPr lang="fr-FR" sz="2000" dirty="0">
                <a:solidFill>
                  <a:srgbClr val="FF0000"/>
                </a:solidFill>
              </a:rPr>
              <a:t>+=</a:t>
            </a:r>
            <a:r>
              <a:rPr lang="fr-FR" sz="2000" dirty="0"/>
              <a:t> peut également être utilisé pour ajouter (concaténer) des chaînes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EDD709-0911-47A8-9186-308BB4982AC7}"/>
              </a:ext>
            </a:extLst>
          </p:cNvPr>
          <p:cNvSpPr txBox="1"/>
          <p:nvPr/>
        </p:nvSpPr>
        <p:spPr>
          <a:xfrm>
            <a:off x="2133601" y="1937725"/>
            <a:ext cx="7273636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"Quelle belle 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"journée"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4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fr-FR" dirty="0"/>
              <a:t>Opérateurs de comparaison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472984"/>
              </p:ext>
            </p:extLst>
          </p:nvPr>
        </p:nvGraphicFramePr>
        <p:xfrm>
          <a:off x="838200" y="1176332"/>
          <a:ext cx="6267994" cy="459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997">
                  <a:extLst>
                    <a:ext uri="{9D8B030D-6E8A-4147-A177-3AD203B41FA5}">
                      <a16:colId xmlns:a16="http://schemas.microsoft.com/office/drawing/2014/main" val="2766411256"/>
                    </a:ext>
                  </a:extLst>
                </a:gridCol>
                <a:gridCol w="3133997">
                  <a:extLst>
                    <a:ext uri="{9D8B030D-6E8A-4147-A177-3AD203B41FA5}">
                      <a16:colId xmlns:a16="http://schemas.microsoft.com/office/drawing/2014/main" val="3338394969"/>
                    </a:ext>
                  </a:extLst>
                </a:gridCol>
              </a:tblGrid>
              <a:tr h="45974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736314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Égal 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014033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Égal à valeur et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588024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Différent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419385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!==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Différent</a:t>
                      </a:r>
                      <a:r>
                        <a:rPr lang="fr-FR" baseline="0" dirty="0"/>
                        <a:t> valeur et type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26842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Supérieur 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682954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&gt;=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Supérieur</a:t>
                      </a:r>
                      <a:r>
                        <a:rPr lang="fr-FR" baseline="0" dirty="0"/>
                        <a:t> ou égal à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664384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Inférieur à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808164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&lt;=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Inférieur</a:t>
                      </a:r>
                      <a:r>
                        <a:rPr lang="fr-FR" baseline="0" dirty="0"/>
                        <a:t> ou égal à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659827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 ternaire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429390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18651"/>
              </p:ext>
            </p:extLst>
          </p:nvPr>
        </p:nvGraphicFramePr>
        <p:xfrm>
          <a:off x="7652657" y="1933939"/>
          <a:ext cx="41039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957">
                  <a:extLst>
                    <a:ext uri="{9D8B030D-6E8A-4147-A177-3AD203B41FA5}">
                      <a16:colId xmlns:a16="http://schemas.microsoft.com/office/drawing/2014/main" val="2285921182"/>
                    </a:ext>
                  </a:extLst>
                </a:gridCol>
                <a:gridCol w="2051957">
                  <a:extLst>
                    <a:ext uri="{9D8B030D-6E8A-4147-A177-3AD203B41FA5}">
                      <a16:colId xmlns:a16="http://schemas.microsoft.com/office/drawing/2014/main" val="570048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1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 logique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52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 logique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1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 logique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988290"/>
                  </a:ext>
                </a:extLst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7652657" y="1123407"/>
            <a:ext cx="3424645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Opérateurs logiques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81671"/>
              </p:ext>
            </p:extLst>
          </p:nvPr>
        </p:nvGraphicFramePr>
        <p:xfrm>
          <a:off x="7652657" y="4424591"/>
          <a:ext cx="39994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706">
                  <a:extLst>
                    <a:ext uri="{9D8B030D-6E8A-4147-A177-3AD203B41FA5}">
                      <a16:colId xmlns:a16="http://schemas.microsoft.com/office/drawing/2014/main" val="2285921182"/>
                    </a:ext>
                  </a:extLst>
                </a:gridCol>
                <a:gridCol w="1999706">
                  <a:extLst>
                    <a:ext uri="{9D8B030D-6E8A-4147-A177-3AD203B41FA5}">
                      <a16:colId xmlns:a16="http://schemas.microsoft.com/office/drawing/2014/main" val="570048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1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Typeof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Retourne le type de variable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52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instanceof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Renvoie vrai si un objet est une instance d'un type d'objet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15386"/>
                  </a:ext>
                </a:extLst>
              </a:tr>
            </a:tbl>
          </a:graphicData>
        </a:graphic>
      </p:graphicFrame>
      <p:sp>
        <p:nvSpPr>
          <p:cNvPr id="8" name="Titre 1"/>
          <p:cNvSpPr txBox="1">
            <a:spLocks/>
          </p:cNvSpPr>
          <p:nvPr/>
        </p:nvSpPr>
        <p:spPr>
          <a:xfrm>
            <a:off x="7472075" y="3614059"/>
            <a:ext cx="3424645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Opérateurs de types</a:t>
            </a:r>
          </a:p>
        </p:txBody>
      </p:sp>
    </p:spTree>
    <p:extLst>
      <p:ext uri="{BB962C8B-B14F-4D97-AF65-F5344CB8AC3E}">
        <p14:creationId xmlns:p14="http://schemas.microsoft.com/office/powerpoint/2010/main" val="18509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fr-FR"/>
              <a:t>Priorité de l'opérateur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11639006" cy="5290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/>
              <a:t>La priorité des opérateurs décrit l'ordre dans lequel les opérations sont effectuées dans une expression arithmétique.</a:t>
            </a:r>
          </a:p>
          <a:p>
            <a:pPr marL="0" indent="0">
              <a:buNone/>
            </a:pPr>
            <a:r>
              <a:rPr lang="fr-FR" sz="1800" dirty="0"/>
              <a:t>Exemple:</a:t>
            </a:r>
          </a:p>
          <a:p>
            <a:pPr marL="0" indent="0">
              <a:buNone/>
            </a:pPr>
            <a:r>
              <a:rPr lang="fr-FR" sz="1600" i="1" dirty="0"/>
              <a:t>	let x = 100 + 50  * 3;</a:t>
            </a:r>
          </a:p>
          <a:p>
            <a:pPr marL="0" indent="0">
              <a:buNone/>
            </a:pPr>
            <a:r>
              <a:rPr lang="fr-FR" sz="1800" dirty="0"/>
              <a:t>Le résultat de l'exemple ci-dessus est-il le même que 150 * 3, ou est-ce le même que 100 + 150 ?</a:t>
            </a:r>
          </a:p>
          <a:p>
            <a:pPr marL="0" indent="0">
              <a:buNone/>
            </a:pPr>
            <a:r>
              <a:rPr lang="fr-FR" sz="1800" dirty="0"/>
              <a:t>L'addition ou la multiplication est-elle faite en premier ?</a:t>
            </a:r>
          </a:p>
          <a:p>
            <a:pPr marL="0" indent="0">
              <a:buNone/>
            </a:pPr>
            <a:r>
              <a:rPr lang="fr-FR" sz="1800" dirty="0"/>
              <a:t>Comme dans les mathématiques scolaires traditionnelles, la multiplication se fait en premier.</a:t>
            </a:r>
          </a:p>
          <a:p>
            <a:pPr marL="0" indent="0">
              <a:buNone/>
            </a:pPr>
            <a:r>
              <a:rPr lang="fr-FR" sz="1800" dirty="0"/>
              <a:t>La multiplication (</a:t>
            </a:r>
            <a:r>
              <a:rPr lang="fr-FR" sz="1800" dirty="0">
                <a:solidFill>
                  <a:srgbClr val="FF0000"/>
                </a:solidFill>
              </a:rPr>
              <a:t>*</a:t>
            </a:r>
            <a:r>
              <a:rPr lang="fr-FR" sz="1800" dirty="0"/>
              <a:t>) et la division (</a:t>
            </a:r>
            <a:r>
              <a:rPr lang="fr-FR" sz="1800" dirty="0">
                <a:solidFill>
                  <a:srgbClr val="FF0000"/>
                </a:solidFill>
              </a:rPr>
              <a:t>/</a:t>
            </a:r>
            <a:r>
              <a:rPr lang="fr-FR" sz="1800" dirty="0"/>
              <a:t>) ont une priorité plus élevée que l'addition (</a:t>
            </a:r>
            <a:r>
              <a:rPr lang="fr-FR" sz="1800" dirty="0">
                <a:solidFill>
                  <a:srgbClr val="FF0000"/>
                </a:solidFill>
              </a:rPr>
              <a:t>+</a:t>
            </a:r>
            <a:r>
              <a:rPr lang="fr-FR" sz="1800" dirty="0"/>
              <a:t>) et la soustraction (</a:t>
            </a:r>
            <a:r>
              <a:rPr lang="fr-FR" sz="1800" dirty="0">
                <a:solidFill>
                  <a:srgbClr val="FF0000"/>
                </a:solidFill>
              </a:rPr>
              <a:t>-</a:t>
            </a:r>
            <a:r>
              <a:rPr lang="fr-FR" sz="1800" dirty="0"/>
              <a:t>).</a:t>
            </a:r>
          </a:p>
          <a:p>
            <a:pPr marL="0" indent="0">
              <a:buNone/>
            </a:pPr>
            <a:r>
              <a:rPr lang="fr-FR" sz="1800" dirty="0"/>
              <a:t>Et (comme dans les mathématiques scolaires) la priorité peut être modifiée en utilisant des parenthèses :</a:t>
            </a:r>
          </a:p>
          <a:p>
            <a:pPr marL="0" indent="0">
              <a:buNone/>
            </a:pPr>
            <a:r>
              <a:rPr lang="fr-FR" sz="2000" dirty="0"/>
              <a:t>Exemple:</a:t>
            </a:r>
          </a:p>
          <a:p>
            <a:pPr marL="0" indent="0">
              <a:buNone/>
            </a:pPr>
            <a:r>
              <a:rPr lang="fr-FR" sz="1800" i="1" dirty="0"/>
              <a:t>	let x = (100 + 50 ) * 3;	</a:t>
            </a:r>
          </a:p>
          <a:p>
            <a:pPr marL="0" indent="0">
              <a:buNone/>
            </a:pPr>
            <a:r>
              <a:rPr lang="fr-FR" sz="1800" dirty="0"/>
              <a:t>Lorsque vous utilisez des parenthèses, les opérations à l'intérieur des parenthèses sont calculées en premier.</a:t>
            </a:r>
          </a:p>
          <a:p>
            <a:pPr marL="0" indent="0">
              <a:buNone/>
            </a:pPr>
            <a:r>
              <a:rPr lang="fr-FR" sz="1800" dirty="0"/>
              <a:t>Lorsque de nombreuses opérations ont la même priorité (comme l'addition et la soustraction), elles sont calculées de gauche à droite :</a:t>
            </a:r>
          </a:p>
          <a:p>
            <a:pPr marL="0" indent="0">
              <a:buNone/>
            </a:pPr>
            <a:r>
              <a:rPr lang="fr-FR" sz="2000" dirty="0"/>
              <a:t>Exemple:</a:t>
            </a:r>
          </a:p>
          <a:p>
            <a:pPr marL="0" indent="0">
              <a:buNone/>
            </a:pPr>
            <a:r>
              <a:rPr lang="fr-FR" sz="1800" i="1" dirty="0"/>
              <a:t>	let x = 100 + 50  * 3;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5016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788</Words>
  <Application>Microsoft Office PowerPoint</Application>
  <PresentationFormat>Grand écran</PresentationFormat>
  <Paragraphs>156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Thème Office</vt:lpstr>
      <vt:lpstr>Opérateurs JavaScript</vt:lpstr>
      <vt:lpstr>Présentation PowerPoint</vt:lpstr>
      <vt:lpstr>Opérateurs arithmétiques </vt:lpstr>
      <vt:lpstr>Opérateurs d’affectation</vt:lpstr>
      <vt:lpstr>Exemples d'affectation</vt:lpstr>
      <vt:lpstr>Opérateur sur les chaines</vt:lpstr>
      <vt:lpstr>Présentation PowerPoint</vt:lpstr>
      <vt:lpstr>Opérateurs de comparaison</vt:lpstr>
      <vt:lpstr>Priorité de l'opérateur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Opérateurs JavaScript</dc:title>
  <dc:creator>Ameto</dc:creator>
  <cp:lastModifiedBy>Mohamed KANE</cp:lastModifiedBy>
  <cp:revision>16</cp:revision>
  <dcterms:created xsi:type="dcterms:W3CDTF">2022-01-02T16:14:41Z</dcterms:created>
  <dcterms:modified xsi:type="dcterms:W3CDTF">2022-02-05T08:17:52Z</dcterms:modified>
</cp:coreProperties>
</file>