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5143500" cx="9144000"/>
  <p:notesSz cx="6858000" cy="9144000"/>
  <p:embeddedFontLst>
    <p:embeddedFont>
      <p:font typeface="Proxima Nova"/>
      <p:regular r:id="rId24"/>
      <p:bold r:id="rId25"/>
      <p:italic r:id="rId26"/>
      <p:boldItalic r:id="rId27"/>
    </p:embeddedFont>
    <p:embeddedFont>
      <p:font typeface="Roboto"/>
      <p:regular r:id="rId28"/>
      <p:bold r:id="rId29"/>
      <p:italic r:id="rId30"/>
      <p:boldItalic r:id="rId31"/>
    </p:embeddedFont>
    <p:embeddedFont>
      <p:font typeface="Alfa Slab One"/>
      <p:regular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ProximaNova-regular.fntdata"/><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ProximaNova-italic.fntdata"/><Relationship Id="rId25" Type="http://schemas.openxmlformats.org/officeDocument/2006/relationships/font" Target="fonts/ProximaNova-bold.fntdata"/><Relationship Id="rId28" Type="http://schemas.openxmlformats.org/officeDocument/2006/relationships/font" Target="fonts/Roboto-regular.fntdata"/><Relationship Id="rId27" Type="http://schemas.openxmlformats.org/officeDocument/2006/relationships/font" Target="fonts/ProximaNova-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7.xml"/><Relationship Id="rId10" Type="http://schemas.openxmlformats.org/officeDocument/2006/relationships/slide" Target="slides/slide6.xml"/><Relationship Id="rId32" Type="http://schemas.openxmlformats.org/officeDocument/2006/relationships/font" Target="fonts/AlfaSlabOne-regular.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Shape 10"/>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Shape 11"/>
          <p:cNvSpPr txBox="1"/>
          <p:nvPr>
            <p:ph type="ctrTitle"/>
          </p:nvPr>
        </p:nvSpPr>
        <p:spPr>
          <a:xfrm>
            <a:off x="311700" y="595975"/>
            <a:ext cx="8520600" cy="19578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Shape 12"/>
          <p:cNvSpPr txBox="1"/>
          <p:nvPr>
            <p:ph idx="1" type="subTitle"/>
          </p:nvPr>
        </p:nvSpPr>
        <p:spPr>
          <a:xfrm>
            <a:off x="311700" y="3165823"/>
            <a:ext cx="8520600" cy="733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Shape 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Shape 47"/>
          <p:cNvSpPr txBox="1"/>
          <p:nvPr>
            <p:ph type="title"/>
          </p:nvPr>
        </p:nvSpPr>
        <p:spPr>
          <a:xfrm>
            <a:off x="311700" y="1167925"/>
            <a:ext cx="8520600" cy="1980000"/>
          </a:xfrm>
          <a:prstGeom prst="rect">
            <a:avLst/>
          </a:prstGeom>
        </p:spPr>
        <p:txBody>
          <a:bodyPr anchorCtr="0" anchor="ctr" bIns="91425" lIns="91425" spcFirstLastPara="1" rIns="91425" wrap="square" tIns="91425"/>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p:txBody>
      </p:sp>
      <p:sp>
        <p:nvSpPr>
          <p:cNvPr id="48" name="Shape 48"/>
          <p:cNvSpPr txBox="1"/>
          <p:nvPr>
            <p:ph idx="1" type="body"/>
          </p:nvPr>
        </p:nvSpPr>
        <p:spPr>
          <a:xfrm>
            <a:off x="311700" y="322425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Shape 5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Shape 15"/>
          <p:cNvSpPr txBox="1"/>
          <p:nvPr>
            <p:ph type="title"/>
          </p:nvPr>
        </p:nvSpPr>
        <p:spPr>
          <a:xfrm>
            <a:off x="311700" y="2480550"/>
            <a:ext cx="8114400" cy="24459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Shape 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Shape 18"/>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Shape 19"/>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Shape 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Shape 22"/>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Shape 23"/>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Shape 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Shape 2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Shape 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Shape 30"/>
          <p:cNvSpPr txBox="1"/>
          <p:nvPr>
            <p:ph type="title"/>
          </p:nvPr>
        </p:nvSpPr>
        <p:spPr>
          <a:xfrm>
            <a:off x="311700" y="6318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Shape 31"/>
          <p:cNvSpPr txBox="1"/>
          <p:nvPr>
            <p:ph idx="1" type="body"/>
          </p:nvPr>
        </p:nvSpPr>
        <p:spPr>
          <a:xfrm>
            <a:off x="311700" y="1490875"/>
            <a:ext cx="2808000" cy="30780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Shape 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Shape 34"/>
          <p:cNvSpPr txBox="1"/>
          <p:nvPr>
            <p:ph type="title"/>
          </p:nvPr>
        </p:nvSpPr>
        <p:spPr>
          <a:xfrm>
            <a:off x="490250" y="526350"/>
            <a:ext cx="56838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Shape 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Shape 37"/>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38" name="Shape 38"/>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Shape 39"/>
          <p:cNvSpPr txBox="1"/>
          <p:nvPr>
            <p:ph type="title"/>
          </p:nvPr>
        </p:nvSpPr>
        <p:spPr>
          <a:xfrm>
            <a:off x="265500" y="1375599"/>
            <a:ext cx="4045200" cy="1551900"/>
          </a:xfrm>
          <a:prstGeom prst="rect">
            <a:avLst/>
          </a:prstGeom>
        </p:spPr>
        <p:txBody>
          <a:bodyPr anchorCtr="0" anchor="b"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Shape 40"/>
          <p:cNvSpPr txBox="1"/>
          <p:nvPr>
            <p:ph idx="1" type="subTitle"/>
          </p:nvPr>
        </p:nvSpPr>
        <p:spPr>
          <a:xfrm>
            <a:off x="265500" y="2981125"/>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Shape 41"/>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2" name="Shape 4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Shape 44"/>
          <p:cNvSpPr txBox="1"/>
          <p:nvPr>
            <p:ph idx="1" type="body"/>
          </p:nvPr>
        </p:nvSpPr>
        <p:spPr>
          <a:xfrm>
            <a:off x="319500" y="42337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Shape 4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r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ameday">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a:spcBef>
                <a:spcPts val="0"/>
              </a:spcBef>
              <a:spcAft>
                <a:spcPts val="0"/>
              </a:spcAft>
              <a:buNone/>
            </a:pPr>
            <a:fld id="{00000000-1234-1234-1234-123412341234}" type="slidenum">
              <a:rPr lang="r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github.com/tc39/proposal-decorators"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www.typescriptlang.org/docs/handbook/decorators.html#class-decorators" TargetMode="External"/><Relationship Id="rId4" Type="http://schemas.openxmlformats.org/officeDocument/2006/relationships/hyperlink" Target="http://www.typescriptlang.org/docs/handbook/decorators.html#method-decorators" TargetMode="External"/><Relationship Id="rId5" Type="http://schemas.openxmlformats.org/officeDocument/2006/relationships/hyperlink" Target="http://www.typescriptlang.org/docs/handbook/decorators.html#accessor-decorators" TargetMode="External"/><Relationship Id="rId6" Type="http://schemas.openxmlformats.org/officeDocument/2006/relationships/hyperlink" Target="http://www.typescriptlang.org/docs/handbook/decorators.html#property-decorators" TargetMode="External"/><Relationship Id="rId7" Type="http://schemas.openxmlformats.org/officeDocument/2006/relationships/hyperlink" Target="http://www.typescriptlang.org/docs/handbook/decorators.html#parameter-decorator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github.com/typestack/class-validator" TargetMode="External"/><Relationship Id="rId4" Type="http://schemas.openxmlformats.org/officeDocument/2006/relationships/hyperlink" Target="https://cabbageapps.com/fell-love-js-decorator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typescriptlang.org/docs/handbook/modules.html#export" TargetMode="External"/><Relationship Id="rId4" Type="http://schemas.openxmlformats.org/officeDocument/2006/relationships/hyperlink" Target="https://www.typescriptlang.org/docs/handbook/modules.html#export" TargetMode="External"/><Relationship Id="rId5" Type="http://schemas.openxmlformats.org/officeDocument/2006/relationships/hyperlink" Target="https://www.typescriptlang.org/docs/handbook/modules.html#import" TargetMode="External"/><Relationship Id="rId6" Type="http://schemas.openxmlformats.org/officeDocument/2006/relationships/hyperlink" Target="https://www.typescriptlang.org/docs/handbook/modules.html#impor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Shape 56"/>
          <p:cNvSpPr txBox="1"/>
          <p:nvPr>
            <p:ph type="ctrTitle"/>
          </p:nvPr>
        </p:nvSpPr>
        <p:spPr>
          <a:xfrm>
            <a:off x="311700" y="595975"/>
            <a:ext cx="8520600" cy="19578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ro"/>
              <a:t>Typescript</a:t>
            </a:r>
            <a:endParaRPr/>
          </a:p>
        </p:txBody>
      </p:sp>
      <p:sp>
        <p:nvSpPr>
          <p:cNvPr id="57" name="Shape 57"/>
          <p:cNvSpPr txBox="1"/>
          <p:nvPr>
            <p:ph idx="1" type="subTitle"/>
          </p:nvPr>
        </p:nvSpPr>
        <p:spPr>
          <a:xfrm>
            <a:off x="311700" y="3165823"/>
            <a:ext cx="8520600" cy="733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o"/>
              <a:t>Deep dive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o"/>
              <a:t>Typescript generics</a:t>
            </a:r>
            <a:endParaRPr/>
          </a:p>
        </p:txBody>
      </p:sp>
      <p:sp>
        <p:nvSpPr>
          <p:cNvPr id="109" name="Shape 10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1700"/>
              </a:spcAft>
              <a:buNone/>
            </a:pPr>
            <a:r>
              <a:rPr lang="ro" sz="3000">
                <a:solidFill>
                  <a:srgbClr val="404040"/>
                </a:solidFill>
                <a:latin typeface="Times New Roman"/>
                <a:ea typeface="Times New Roman"/>
                <a:cs typeface="Times New Roman"/>
                <a:sym typeface="Times New Roman"/>
              </a:rPr>
              <a:t>TypeScript supports parameterized types, also known as generics, which can be used in a variety of scenarios. For example, you can create a function that can take values of any type, but during its invocation, in a particular context, you can explicitly specify a concrete type.</a:t>
            </a:r>
            <a:endParaRPr sz="3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Shape 1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o"/>
              <a:t>Typescript Generics</a:t>
            </a:r>
            <a:endParaRPr/>
          </a:p>
        </p:txBody>
      </p:sp>
      <p:sp>
        <p:nvSpPr>
          <p:cNvPr id="115" name="Shape 1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1700"/>
              </a:spcAft>
              <a:buNone/>
            </a:pPr>
            <a:r>
              <a:rPr lang="ro" sz="3000">
                <a:solidFill>
                  <a:srgbClr val="404040"/>
                </a:solidFill>
                <a:latin typeface="Times New Roman"/>
                <a:ea typeface="Times New Roman"/>
                <a:cs typeface="Times New Roman"/>
                <a:sym typeface="Times New Roman"/>
              </a:rPr>
              <a:t>Take another example: an array can hold objects of any type, but you can specify which particular object types (for example, instances of Person) are allowed in an array. If you were to try to add an object of a different type, the TypeScript compiler would generate an error.</a:t>
            </a:r>
            <a:endParaRPr sz="3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o"/>
              <a:t>Typescript Generics</a:t>
            </a:r>
            <a:endParaRPr/>
          </a:p>
        </p:txBody>
      </p:sp>
      <p:sp>
        <p:nvSpPr>
          <p:cNvPr id="121" name="Shape 1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ro" sz="2400">
                <a:solidFill>
                  <a:srgbClr val="404040"/>
                </a:solidFill>
                <a:latin typeface="Times New Roman"/>
                <a:ea typeface="Times New Roman"/>
                <a:cs typeface="Times New Roman"/>
                <a:sym typeface="Times New Roman"/>
              </a:rPr>
              <a:t>The following code snippet declares a Person class, creates two instances of it, and stores them in the workers array declared with the generic type. Generic types are denoted by placing them in the angle brackets (for example, ).</a:t>
            </a:r>
            <a:endParaRPr sz="2400">
              <a:solidFill>
                <a:srgbClr val="404040"/>
              </a:solidFill>
              <a:latin typeface="Times New Roman"/>
              <a:ea typeface="Times New Roman"/>
              <a:cs typeface="Times New Roman"/>
              <a:sym typeface="Times New Roman"/>
            </a:endParaRPr>
          </a:p>
          <a:p>
            <a:pPr indent="0" lvl="0" marL="0" rtl="0">
              <a:spcBef>
                <a:spcPts val="1700"/>
              </a:spcBef>
              <a:spcAft>
                <a:spcPts val="1700"/>
              </a:spcAft>
              <a:buNone/>
            </a:pPr>
            <a:r>
              <a:t/>
            </a:r>
            <a:endParaRPr sz="1650">
              <a:solidFill>
                <a:srgbClr val="404040"/>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Shape 1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o"/>
              <a:t>Typescript Generics</a:t>
            </a:r>
            <a:endParaRPr/>
          </a:p>
        </p:txBody>
      </p:sp>
      <p:sp>
        <p:nvSpPr>
          <p:cNvPr id="127" name="Shape 1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215900" marR="215900" rtl="0">
              <a:spcBef>
                <a:spcPts val="0"/>
              </a:spcBef>
              <a:spcAft>
                <a:spcPts val="0"/>
              </a:spcAft>
              <a:buNone/>
            </a:pPr>
            <a:r>
              <a:rPr lang="ro" sz="1200">
                <a:solidFill>
                  <a:srgbClr val="404040"/>
                </a:solidFill>
                <a:highlight>
                  <a:srgbClr val="FFFFFF"/>
                </a:highlight>
                <a:latin typeface="Courier New"/>
                <a:ea typeface="Courier New"/>
                <a:cs typeface="Courier New"/>
                <a:sym typeface="Courier New"/>
              </a:rPr>
              <a:t>class Person {</a:t>
            </a:r>
            <a:endParaRPr sz="1200">
              <a:solidFill>
                <a:srgbClr val="404040"/>
              </a:solidFill>
              <a:highlight>
                <a:srgbClr val="FFFFFF"/>
              </a:highlight>
              <a:latin typeface="Courier New"/>
              <a:ea typeface="Courier New"/>
              <a:cs typeface="Courier New"/>
              <a:sym typeface="Courier New"/>
            </a:endParaRPr>
          </a:p>
          <a:p>
            <a:pPr indent="0" lvl="0" marL="215900" marR="215900" rtl="0">
              <a:spcBef>
                <a:spcPts val="0"/>
              </a:spcBef>
              <a:spcAft>
                <a:spcPts val="0"/>
              </a:spcAft>
              <a:buNone/>
            </a:pPr>
            <a:r>
              <a:rPr lang="ro" sz="1200">
                <a:solidFill>
                  <a:srgbClr val="404040"/>
                </a:solidFill>
                <a:highlight>
                  <a:srgbClr val="FFFFFF"/>
                </a:highlight>
                <a:latin typeface="Courier New"/>
                <a:ea typeface="Courier New"/>
                <a:cs typeface="Courier New"/>
                <a:sym typeface="Courier New"/>
              </a:rPr>
              <a:t>    name: string;</a:t>
            </a:r>
            <a:endParaRPr sz="1200">
              <a:solidFill>
                <a:srgbClr val="404040"/>
              </a:solidFill>
              <a:highlight>
                <a:srgbClr val="FFFFFF"/>
              </a:highlight>
              <a:latin typeface="Courier New"/>
              <a:ea typeface="Courier New"/>
              <a:cs typeface="Courier New"/>
              <a:sym typeface="Courier New"/>
            </a:endParaRPr>
          </a:p>
          <a:p>
            <a:pPr indent="0" lvl="0" marL="215900" marR="215900" rtl="0">
              <a:spcBef>
                <a:spcPts val="0"/>
              </a:spcBef>
              <a:spcAft>
                <a:spcPts val="0"/>
              </a:spcAft>
              <a:buNone/>
            </a:pPr>
            <a:r>
              <a:rPr lang="ro" sz="1200">
                <a:solidFill>
                  <a:srgbClr val="404040"/>
                </a:solidFill>
                <a:highlight>
                  <a:srgbClr val="FFFFFF"/>
                </a:highlight>
                <a:latin typeface="Courier New"/>
                <a:ea typeface="Courier New"/>
                <a:cs typeface="Courier New"/>
                <a:sym typeface="Courier New"/>
              </a:rPr>
              <a:t>}</a:t>
            </a:r>
            <a:endParaRPr sz="1200">
              <a:solidFill>
                <a:srgbClr val="404040"/>
              </a:solidFill>
              <a:highlight>
                <a:srgbClr val="FFFFFF"/>
              </a:highlight>
              <a:latin typeface="Courier New"/>
              <a:ea typeface="Courier New"/>
              <a:cs typeface="Courier New"/>
              <a:sym typeface="Courier New"/>
            </a:endParaRPr>
          </a:p>
          <a:p>
            <a:pPr indent="0" lvl="0" marL="215900" marR="215900" rtl="0">
              <a:spcBef>
                <a:spcPts val="0"/>
              </a:spcBef>
              <a:spcAft>
                <a:spcPts val="0"/>
              </a:spcAft>
              <a:buNone/>
            </a:pPr>
            <a:r>
              <a:rPr lang="ro" sz="1200">
                <a:solidFill>
                  <a:srgbClr val="404040"/>
                </a:solidFill>
                <a:highlight>
                  <a:srgbClr val="FFFFFF"/>
                </a:highlight>
                <a:latin typeface="Courier New"/>
                <a:ea typeface="Courier New"/>
                <a:cs typeface="Courier New"/>
                <a:sym typeface="Courier New"/>
              </a:rPr>
              <a:t> </a:t>
            </a:r>
            <a:endParaRPr sz="1200">
              <a:solidFill>
                <a:srgbClr val="404040"/>
              </a:solidFill>
              <a:highlight>
                <a:srgbClr val="FFFFFF"/>
              </a:highlight>
              <a:latin typeface="Courier New"/>
              <a:ea typeface="Courier New"/>
              <a:cs typeface="Courier New"/>
              <a:sym typeface="Courier New"/>
            </a:endParaRPr>
          </a:p>
          <a:p>
            <a:pPr indent="0" lvl="0" marL="215900" marR="215900" rtl="0">
              <a:spcBef>
                <a:spcPts val="0"/>
              </a:spcBef>
              <a:spcAft>
                <a:spcPts val="0"/>
              </a:spcAft>
              <a:buNone/>
            </a:pPr>
            <a:r>
              <a:rPr lang="ro" sz="1200">
                <a:solidFill>
                  <a:srgbClr val="404040"/>
                </a:solidFill>
                <a:highlight>
                  <a:srgbClr val="FFFFFF"/>
                </a:highlight>
                <a:latin typeface="Courier New"/>
                <a:ea typeface="Courier New"/>
                <a:cs typeface="Courier New"/>
                <a:sym typeface="Courier New"/>
              </a:rPr>
              <a:t>class Employee extends Person{</a:t>
            </a:r>
            <a:endParaRPr sz="1200">
              <a:solidFill>
                <a:srgbClr val="404040"/>
              </a:solidFill>
              <a:highlight>
                <a:srgbClr val="FFFFFF"/>
              </a:highlight>
              <a:latin typeface="Courier New"/>
              <a:ea typeface="Courier New"/>
              <a:cs typeface="Courier New"/>
              <a:sym typeface="Courier New"/>
            </a:endParaRPr>
          </a:p>
          <a:p>
            <a:pPr indent="0" lvl="0" marL="215900" marR="215900" rtl="0">
              <a:spcBef>
                <a:spcPts val="0"/>
              </a:spcBef>
              <a:spcAft>
                <a:spcPts val="0"/>
              </a:spcAft>
              <a:buNone/>
            </a:pPr>
            <a:r>
              <a:rPr lang="ro" sz="1200">
                <a:solidFill>
                  <a:srgbClr val="404040"/>
                </a:solidFill>
                <a:highlight>
                  <a:srgbClr val="FFFFFF"/>
                </a:highlight>
                <a:latin typeface="Courier New"/>
                <a:ea typeface="Courier New"/>
                <a:cs typeface="Courier New"/>
                <a:sym typeface="Courier New"/>
              </a:rPr>
              <a:t>    department: number;</a:t>
            </a:r>
            <a:endParaRPr sz="1200">
              <a:solidFill>
                <a:srgbClr val="404040"/>
              </a:solidFill>
              <a:highlight>
                <a:srgbClr val="FFFFFF"/>
              </a:highlight>
              <a:latin typeface="Courier New"/>
              <a:ea typeface="Courier New"/>
              <a:cs typeface="Courier New"/>
              <a:sym typeface="Courier New"/>
            </a:endParaRPr>
          </a:p>
          <a:p>
            <a:pPr indent="0" lvl="0" marL="215900" marR="215900" rtl="0">
              <a:spcBef>
                <a:spcPts val="0"/>
              </a:spcBef>
              <a:spcAft>
                <a:spcPts val="0"/>
              </a:spcAft>
              <a:buNone/>
            </a:pPr>
            <a:r>
              <a:rPr lang="ro" sz="1200">
                <a:solidFill>
                  <a:srgbClr val="404040"/>
                </a:solidFill>
                <a:highlight>
                  <a:srgbClr val="FFFFFF"/>
                </a:highlight>
                <a:latin typeface="Courier New"/>
                <a:ea typeface="Courier New"/>
                <a:cs typeface="Courier New"/>
                <a:sym typeface="Courier New"/>
              </a:rPr>
              <a:t>}</a:t>
            </a:r>
            <a:endParaRPr sz="1200">
              <a:solidFill>
                <a:srgbClr val="404040"/>
              </a:solidFill>
              <a:highlight>
                <a:srgbClr val="FFFFFF"/>
              </a:highlight>
              <a:latin typeface="Courier New"/>
              <a:ea typeface="Courier New"/>
              <a:cs typeface="Courier New"/>
              <a:sym typeface="Courier New"/>
            </a:endParaRPr>
          </a:p>
          <a:p>
            <a:pPr indent="0" lvl="0" marL="215900" marR="215900" rtl="0">
              <a:spcBef>
                <a:spcPts val="0"/>
              </a:spcBef>
              <a:spcAft>
                <a:spcPts val="0"/>
              </a:spcAft>
              <a:buNone/>
            </a:pPr>
            <a:r>
              <a:rPr lang="ro" sz="1200">
                <a:solidFill>
                  <a:srgbClr val="404040"/>
                </a:solidFill>
                <a:highlight>
                  <a:srgbClr val="FFFFFF"/>
                </a:highlight>
                <a:latin typeface="Courier New"/>
                <a:ea typeface="Courier New"/>
                <a:cs typeface="Courier New"/>
                <a:sym typeface="Courier New"/>
              </a:rPr>
              <a:t> </a:t>
            </a:r>
            <a:endParaRPr sz="1200">
              <a:solidFill>
                <a:srgbClr val="404040"/>
              </a:solidFill>
              <a:highlight>
                <a:srgbClr val="FFFFFF"/>
              </a:highlight>
              <a:latin typeface="Courier New"/>
              <a:ea typeface="Courier New"/>
              <a:cs typeface="Courier New"/>
              <a:sym typeface="Courier New"/>
            </a:endParaRPr>
          </a:p>
          <a:p>
            <a:pPr indent="0" lvl="0" marL="215900" marR="215900" rtl="0">
              <a:spcBef>
                <a:spcPts val="0"/>
              </a:spcBef>
              <a:spcAft>
                <a:spcPts val="0"/>
              </a:spcAft>
              <a:buNone/>
            </a:pPr>
            <a:r>
              <a:rPr lang="ro" sz="1200">
                <a:solidFill>
                  <a:srgbClr val="404040"/>
                </a:solidFill>
                <a:highlight>
                  <a:srgbClr val="FFFFFF"/>
                </a:highlight>
                <a:latin typeface="Courier New"/>
                <a:ea typeface="Courier New"/>
                <a:cs typeface="Courier New"/>
                <a:sym typeface="Courier New"/>
              </a:rPr>
              <a:t>class Animal {</a:t>
            </a:r>
            <a:endParaRPr sz="1200">
              <a:solidFill>
                <a:srgbClr val="404040"/>
              </a:solidFill>
              <a:highlight>
                <a:srgbClr val="FFFFFF"/>
              </a:highlight>
              <a:latin typeface="Courier New"/>
              <a:ea typeface="Courier New"/>
              <a:cs typeface="Courier New"/>
              <a:sym typeface="Courier New"/>
            </a:endParaRPr>
          </a:p>
          <a:p>
            <a:pPr indent="0" lvl="0" marL="215900" marR="215900" rtl="0">
              <a:spcBef>
                <a:spcPts val="0"/>
              </a:spcBef>
              <a:spcAft>
                <a:spcPts val="0"/>
              </a:spcAft>
              <a:buNone/>
            </a:pPr>
            <a:r>
              <a:rPr lang="ro" sz="1200">
                <a:solidFill>
                  <a:srgbClr val="404040"/>
                </a:solidFill>
                <a:highlight>
                  <a:srgbClr val="FFFFFF"/>
                </a:highlight>
                <a:latin typeface="Courier New"/>
                <a:ea typeface="Courier New"/>
                <a:cs typeface="Courier New"/>
                <a:sym typeface="Courier New"/>
              </a:rPr>
              <a:t>    breed: string;</a:t>
            </a:r>
            <a:endParaRPr sz="1200">
              <a:solidFill>
                <a:srgbClr val="404040"/>
              </a:solidFill>
              <a:highlight>
                <a:srgbClr val="FFFFFF"/>
              </a:highlight>
              <a:latin typeface="Courier New"/>
              <a:ea typeface="Courier New"/>
              <a:cs typeface="Courier New"/>
              <a:sym typeface="Courier New"/>
            </a:endParaRPr>
          </a:p>
          <a:p>
            <a:pPr indent="0" lvl="0" marL="215900" marR="215900" rtl="0">
              <a:spcBef>
                <a:spcPts val="0"/>
              </a:spcBef>
              <a:spcAft>
                <a:spcPts val="0"/>
              </a:spcAft>
              <a:buNone/>
            </a:pPr>
            <a:r>
              <a:rPr lang="ro" sz="1200">
                <a:solidFill>
                  <a:srgbClr val="404040"/>
                </a:solidFill>
                <a:highlight>
                  <a:srgbClr val="FFFFFF"/>
                </a:highlight>
                <a:latin typeface="Courier New"/>
                <a:ea typeface="Courier New"/>
                <a:cs typeface="Courier New"/>
                <a:sym typeface="Courier New"/>
              </a:rPr>
              <a:t>}</a:t>
            </a:r>
            <a:endParaRPr sz="1200">
              <a:solidFill>
                <a:srgbClr val="404040"/>
              </a:solidFill>
              <a:highlight>
                <a:srgbClr val="FFFFFF"/>
              </a:highlight>
              <a:latin typeface="Courier New"/>
              <a:ea typeface="Courier New"/>
              <a:cs typeface="Courier New"/>
              <a:sym typeface="Courier New"/>
            </a:endParaRPr>
          </a:p>
          <a:p>
            <a:pPr indent="0" lvl="0" marL="215900" marR="215900" rtl="0">
              <a:spcBef>
                <a:spcPts val="0"/>
              </a:spcBef>
              <a:spcAft>
                <a:spcPts val="0"/>
              </a:spcAft>
              <a:buNone/>
            </a:pPr>
            <a:r>
              <a:rPr lang="ro" sz="1200">
                <a:solidFill>
                  <a:srgbClr val="404040"/>
                </a:solidFill>
                <a:highlight>
                  <a:srgbClr val="FFFFFF"/>
                </a:highlight>
                <a:latin typeface="Courier New"/>
                <a:ea typeface="Courier New"/>
                <a:cs typeface="Courier New"/>
                <a:sym typeface="Courier New"/>
              </a:rPr>
              <a:t> </a:t>
            </a:r>
            <a:endParaRPr sz="1200">
              <a:solidFill>
                <a:srgbClr val="404040"/>
              </a:solidFill>
              <a:highlight>
                <a:srgbClr val="FFFFFF"/>
              </a:highlight>
              <a:latin typeface="Courier New"/>
              <a:ea typeface="Courier New"/>
              <a:cs typeface="Courier New"/>
              <a:sym typeface="Courier New"/>
            </a:endParaRPr>
          </a:p>
          <a:p>
            <a:pPr indent="0" lvl="0" marL="215900" marR="215900" rtl="0">
              <a:spcBef>
                <a:spcPts val="0"/>
              </a:spcBef>
              <a:spcAft>
                <a:spcPts val="0"/>
              </a:spcAft>
              <a:buNone/>
            </a:pPr>
            <a:r>
              <a:rPr lang="ro" sz="1200">
                <a:solidFill>
                  <a:srgbClr val="404040"/>
                </a:solidFill>
                <a:highlight>
                  <a:srgbClr val="FFFFFF"/>
                </a:highlight>
                <a:latin typeface="Courier New"/>
                <a:ea typeface="Courier New"/>
                <a:cs typeface="Courier New"/>
                <a:sym typeface="Courier New"/>
              </a:rPr>
              <a:t>let workers: Array&lt;Person&gt; = [];</a:t>
            </a:r>
            <a:endParaRPr sz="1200">
              <a:solidFill>
                <a:srgbClr val="404040"/>
              </a:solidFill>
              <a:highlight>
                <a:srgbClr val="FFFFFF"/>
              </a:highlight>
              <a:latin typeface="Courier New"/>
              <a:ea typeface="Courier New"/>
              <a:cs typeface="Courier New"/>
              <a:sym typeface="Courier New"/>
            </a:endParaRPr>
          </a:p>
          <a:p>
            <a:pPr indent="0" lvl="0" marL="215900" marR="215900" rtl="0">
              <a:spcBef>
                <a:spcPts val="0"/>
              </a:spcBef>
              <a:spcAft>
                <a:spcPts val="0"/>
              </a:spcAft>
              <a:buNone/>
            </a:pPr>
            <a:r>
              <a:rPr lang="ro" sz="1200">
                <a:solidFill>
                  <a:srgbClr val="404040"/>
                </a:solidFill>
                <a:highlight>
                  <a:srgbClr val="FFFFFF"/>
                </a:highlight>
                <a:latin typeface="Courier New"/>
                <a:ea typeface="Courier New"/>
                <a:cs typeface="Courier New"/>
                <a:sym typeface="Courier New"/>
              </a:rPr>
              <a:t> </a:t>
            </a:r>
            <a:endParaRPr sz="1200">
              <a:solidFill>
                <a:srgbClr val="404040"/>
              </a:solidFill>
              <a:highlight>
                <a:srgbClr val="FFFFFF"/>
              </a:highlight>
              <a:latin typeface="Courier New"/>
              <a:ea typeface="Courier New"/>
              <a:cs typeface="Courier New"/>
              <a:sym typeface="Courier New"/>
            </a:endParaRPr>
          </a:p>
          <a:p>
            <a:pPr indent="0" lvl="0" marL="215900" marR="215900" rtl="0">
              <a:spcBef>
                <a:spcPts val="0"/>
              </a:spcBef>
              <a:spcAft>
                <a:spcPts val="0"/>
              </a:spcAft>
              <a:buNone/>
            </a:pPr>
            <a:r>
              <a:rPr lang="ro" sz="1200">
                <a:solidFill>
                  <a:srgbClr val="404040"/>
                </a:solidFill>
                <a:highlight>
                  <a:srgbClr val="FFFFFF"/>
                </a:highlight>
                <a:latin typeface="Courier New"/>
                <a:ea typeface="Courier New"/>
                <a:cs typeface="Courier New"/>
                <a:sym typeface="Courier New"/>
              </a:rPr>
              <a:t>workers[0] = new Person();</a:t>
            </a:r>
            <a:endParaRPr sz="1200">
              <a:solidFill>
                <a:srgbClr val="404040"/>
              </a:solidFill>
              <a:highlight>
                <a:srgbClr val="FFFFFF"/>
              </a:highlight>
              <a:latin typeface="Courier New"/>
              <a:ea typeface="Courier New"/>
              <a:cs typeface="Courier New"/>
              <a:sym typeface="Courier New"/>
            </a:endParaRPr>
          </a:p>
          <a:p>
            <a:pPr indent="0" lvl="0" marL="215900" marR="215900" rtl="0">
              <a:spcBef>
                <a:spcPts val="0"/>
              </a:spcBef>
              <a:spcAft>
                <a:spcPts val="0"/>
              </a:spcAft>
              <a:buNone/>
            </a:pPr>
            <a:r>
              <a:rPr lang="ro" sz="1200">
                <a:solidFill>
                  <a:srgbClr val="404040"/>
                </a:solidFill>
                <a:highlight>
                  <a:srgbClr val="FFFFFF"/>
                </a:highlight>
                <a:latin typeface="Courier New"/>
                <a:ea typeface="Courier New"/>
                <a:cs typeface="Courier New"/>
                <a:sym typeface="Courier New"/>
              </a:rPr>
              <a:t>workers[1] = new Employee();</a:t>
            </a:r>
            <a:endParaRPr sz="1200">
              <a:solidFill>
                <a:srgbClr val="404040"/>
              </a:solidFill>
              <a:highlight>
                <a:srgbClr val="FFFFFF"/>
              </a:highlight>
              <a:latin typeface="Courier New"/>
              <a:ea typeface="Courier New"/>
              <a:cs typeface="Courier New"/>
              <a:sym typeface="Courier New"/>
            </a:endParaRPr>
          </a:p>
          <a:p>
            <a:pPr indent="0" lvl="0" marL="215900" marR="215900" rtl="0">
              <a:spcBef>
                <a:spcPts val="0"/>
              </a:spcBef>
              <a:spcAft>
                <a:spcPts val="0"/>
              </a:spcAft>
              <a:buNone/>
            </a:pPr>
            <a:r>
              <a:rPr lang="ro" sz="1200">
                <a:solidFill>
                  <a:srgbClr val="404040"/>
                </a:solidFill>
                <a:highlight>
                  <a:srgbClr val="FFFFFF"/>
                </a:highlight>
                <a:latin typeface="Courier New"/>
                <a:ea typeface="Courier New"/>
                <a:cs typeface="Courier New"/>
                <a:sym typeface="Courier New"/>
              </a:rPr>
              <a:t>workers[2] = new Animal();  // compile-time error</a:t>
            </a:r>
            <a:endParaRPr sz="1200">
              <a:solidFill>
                <a:srgbClr val="404040"/>
              </a:solidFill>
              <a:highlight>
                <a:srgbClr val="FFFFFF"/>
              </a:highlight>
              <a:latin typeface="Courier New"/>
              <a:ea typeface="Courier New"/>
              <a:cs typeface="Courier New"/>
              <a:sym typeface="Courier New"/>
            </a:endParaRPr>
          </a:p>
          <a:p>
            <a:pPr indent="0" lvl="0" marL="0" rtl="0">
              <a:spcBef>
                <a:spcPts val="0"/>
              </a:spcBef>
              <a:spcAft>
                <a:spcPts val="0"/>
              </a:spcAft>
              <a:buNone/>
            </a:pPr>
            <a:r>
              <a:t/>
            </a:r>
            <a:endParaRPr sz="1200">
              <a:solidFill>
                <a:srgbClr val="404040"/>
              </a:solidFill>
              <a:latin typeface="Times New Roman"/>
              <a:ea typeface="Times New Roman"/>
              <a:cs typeface="Times New Roman"/>
              <a:sym typeface="Times New Roman"/>
            </a:endParaRPr>
          </a:p>
          <a:p>
            <a:pPr indent="0" lvl="0" marL="0">
              <a:spcBef>
                <a:spcPts val="1700"/>
              </a:spcBef>
              <a:spcAft>
                <a:spcPts val="1600"/>
              </a:spcAft>
              <a:buNone/>
            </a:pPr>
            <a:r>
              <a:t/>
            </a:r>
            <a:endParaRPr sz="1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Shape 132"/>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ro"/>
              <a:t>Decorators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Shape 1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o"/>
              <a:t>Decorators</a:t>
            </a:r>
            <a:endParaRPr/>
          </a:p>
        </p:txBody>
      </p:sp>
      <p:sp>
        <p:nvSpPr>
          <p:cNvPr id="138" name="Shape 1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nSpc>
                <a:spcPct val="160000"/>
              </a:lnSpc>
              <a:spcBef>
                <a:spcPts val="1500"/>
              </a:spcBef>
              <a:spcAft>
                <a:spcPts val="0"/>
              </a:spcAft>
              <a:buNone/>
            </a:pPr>
            <a:r>
              <a:rPr lang="ro" sz="1750">
                <a:solidFill>
                  <a:srgbClr val="242424"/>
                </a:solidFill>
                <a:latin typeface="Verdana"/>
                <a:ea typeface="Verdana"/>
                <a:cs typeface="Verdana"/>
                <a:sym typeface="Verdana"/>
              </a:rPr>
              <a:t>With the introduction of Classes in TypeScript and ES6, there now exist certain scenarios that require additional features to support annotating or modifying classes and class members. Decorators provide a way to add both annotations and a meta-programming syntax for class declarations and members. Decorators are a </a:t>
            </a:r>
            <a:r>
              <a:rPr lang="ro" sz="1750" u="sng">
                <a:solidFill>
                  <a:srgbClr val="265988"/>
                </a:solidFill>
                <a:latin typeface="Verdana"/>
                <a:ea typeface="Verdana"/>
                <a:cs typeface="Verdana"/>
                <a:sym typeface="Verdana"/>
                <a:hlinkClick r:id="rId3"/>
              </a:rPr>
              <a:t>stage 2 proposal</a:t>
            </a:r>
            <a:r>
              <a:rPr lang="ro" sz="1750">
                <a:solidFill>
                  <a:srgbClr val="242424"/>
                </a:solidFill>
                <a:latin typeface="Verdana"/>
                <a:ea typeface="Verdana"/>
                <a:cs typeface="Verdana"/>
                <a:sym typeface="Verdana"/>
              </a:rPr>
              <a:t> for JavaScript and are available as an experimental feature of TypeScript.</a:t>
            </a:r>
            <a:endParaRPr sz="1750">
              <a:solidFill>
                <a:srgbClr val="242424"/>
              </a:solidFill>
              <a:latin typeface="Verdana"/>
              <a:ea typeface="Verdana"/>
              <a:cs typeface="Verdana"/>
              <a:sym typeface="Verdana"/>
            </a:endParaRPr>
          </a:p>
          <a:p>
            <a:pPr indent="0" lvl="0" marL="0">
              <a:spcBef>
                <a:spcPts val="15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Shape 1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o"/>
              <a:t>Decorators</a:t>
            </a:r>
            <a:endParaRPr/>
          </a:p>
        </p:txBody>
      </p:sp>
      <p:sp>
        <p:nvSpPr>
          <p:cNvPr id="144" name="Shape 1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ro" sz="2400">
                <a:solidFill>
                  <a:srgbClr val="242424"/>
                </a:solidFill>
                <a:highlight>
                  <a:srgbClr val="FFFFFF"/>
                </a:highlight>
                <a:latin typeface="Verdana"/>
                <a:ea typeface="Verdana"/>
                <a:cs typeface="Verdana"/>
                <a:sym typeface="Verdana"/>
              </a:rPr>
              <a:t>A </a:t>
            </a:r>
            <a:r>
              <a:rPr i="1" lang="ro" sz="2400">
                <a:solidFill>
                  <a:srgbClr val="242424"/>
                </a:solidFill>
                <a:highlight>
                  <a:srgbClr val="FFFFFF"/>
                </a:highlight>
                <a:latin typeface="Verdana"/>
                <a:ea typeface="Verdana"/>
                <a:cs typeface="Verdana"/>
                <a:sym typeface="Verdana"/>
              </a:rPr>
              <a:t>Decorator</a:t>
            </a:r>
            <a:r>
              <a:rPr lang="ro" sz="2400">
                <a:solidFill>
                  <a:srgbClr val="242424"/>
                </a:solidFill>
                <a:highlight>
                  <a:srgbClr val="FFFFFF"/>
                </a:highlight>
                <a:latin typeface="Verdana"/>
                <a:ea typeface="Verdana"/>
                <a:cs typeface="Verdana"/>
                <a:sym typeface="Verdana"/>
              </a:rPr>
              <a:t> is a special kind of declaration that can be attached to a </a:t>
            </a:r>
            <a:r>
              <a:rPr lang="ro" sz="2400" u="sng">
                <a:solidFill>
                  <a:srgbClr val="265988"/>
                </a:solidFill>
                <a:highlight>
                  <a:srgbClr val="FFFFFF"/>
                </a:highlight>
                <a:latin typeface="Verdana"/>
                <a:ea typeface="Verdana"/>
                <a:cs typeface="Verdana"/>
                <a:sym typeface="Verdana"/>
                <a:hlinkClick r:id="rId3"/>
              </a:rPr>
              <a:t>class declaration</a:t>
            </a:r>
            <a:r>
              <a:rPr lang="ro" sz="2400">
                <a:solidFill>
                  <a:srgbClr val="242424"/>
                </a:solidFill>
                <a:highlight>
                  <a:srgbClr val="FFFFFF"/>
                </a:highlight>
                <a:latin typeface="Verdana"/>
                <a:ea typeface="Verdana"/>
                <a:cs typeface="Verdana"/>
                <a:sym typeface="Verdana"/>
              </a:rPr>
              <a:t>, </a:t>
            </a:r>
            <a:r>
              <a:rPr lang="ro" sz="2400" u="sng">
                <a:solidFill>
                  <a:srgbClr val="265988"/>
                </a:solidFill>
                <a:highlight>
                  <a:srgbClr val="FFFFFF"/>
                </a:highlight>
                <a:latin typeface="Verdana"/>
                <a:ea typeface="Verdana"/>
                <a:cs typeface="Verdana"/>
                <a:sym typeface="Verdana"/>
                <a:hlinkClick r:id="rId4"/>
              </a:rPr>
              <a:t>method</a:t>
            </a:r>
            <a:r>
              <a:rPr lang="ro" sz="2400">
                <a:solidFill>
                  <a:srgbClr val="242424"/>
                </a:solidFill>
                <a:highlight>
                  <a:srgbClr val="FFFFFF"/>
                </a:highlight>
                <a:latin typeface="Verdana"/>
                <a:ea typeface="Verdana"/>
                <a:cs typeface="Verdana"/>
                <a:sym typeface="Verdana"/>
              </a:rPr>
              <a:t>, </a:t>
            </a:r>
            <a:r>
              <a:rPr lang="ro" sz="2400" u="sng">
                <a:solidFill>
                  <a:srgbClr val="265988"/>
                </a:solidFill>
                <a:highlight>
                  <a:srgbClr val="FFFFFF"/>
                </a:highlight>
                <a:latin typeface="Verdana"/>
                <a:ea typeface="Verdana"/>
                <a:cs typeface="Verdana"/>
                <a:sym typeface="Verdana"/>
                <a:hlinkClick r:id="rId5"/>
              </a:rPr>
              <a:t>accessor</a:t>
            </a:r>
            <a:r>
              <a:rPr lang="ro" sz="2400">
                <a:solidFill>
                  <a:srgbClr val="242424"/>
                </a:solidFill>
                <a:highlight>
                  <a:srgbClr val="FFFFFF"/>
                </a:highlight>
                <a:latin typeface="Verdana"/>
                <a:ea typeface="Verdana"/>
                <a:cs typeface="Verdana"/>
                <a:sym typeface="Verdana"/>
              </a:rPr>
              <a:t>, </a:t>
            </a:r>
            <a:r>
              <a:rPr lang="ro" sz="2400" u="sng">
                <a:solidFill>
                  <a:srgbClr val="265988"/>
                </a:solidFill>
                <a:highlight>
                  <a:srgbClr val="FFFFFF"/>
                </a:highlight>
                <a:latin typeface="Verdana"/>
                <a:ea typeface="Verdana"/>
                <a:cs typeface="Verdana"/>
                <a:sym typeface="Verdana"/>
                <a:hlinkClick r:id="rId6"/>
              </a:rPr>
              <a:t>property</a:t>
            </a:r>
            <a:r>
              <a:rPr lang="ro" sz="2400">
                <a:solidFill>
                  <a:srgbClr val="242424"/>
                </a:solidFill>
                <a:highlight>
                  <a:srgbClr val="FFFFFF"/>
                </a:highlight>
                <a:latin typeface="Verdana"/>
                <a:ea typeface="Verdana"/>
                <a:cs typeface="Verdana"/>
                <a:sym typeface="Verdana"/>
              </a:rPr>
              <a:t>, or </a:t>
            </a:r>
            <a:r>
              <a:rPr lang="ro" sz="2400" u="sng">
                <a:solidFill>
                  <a:srgbClr val="265988"/>
                </a:solidFill>
                <a:highlight>
                  <a:srgbClr val="FFFFFF"/>
                </a:highlight>
                <a:latin typeface="Verdana"/>
                <a:ea typeface="Verdana"/>
                <a:cs typeface="Verdana"/>
                <a:sym typeface="Verdana"/>
                <a:hlinkClick r:id="rId7"/>
              </a:rPr>
              <a:t>parameter</a:t>
            </a:r>
            <a:r>
              <a:rPr lang="ro" sz="2400">
                <a:solidFill>
                  <a:srgbClr val="242424"/>
                </a:solidFill>
                <a:highlight>
                  <a:srgbClr val="FFFFFF"/>
                </a:highlight>
                <a:latin typeface="Verdana"/>
                <a:ea typeface="Verdana"/>
                <a:cs typeface="Verdana"/>
                <a:sym typeface="Verdana"/>
              </a:rPr>
              <a:t>. Decorators use the form </a:t>
            </a:r>
            <a:r>
              <a:rPr lang="ro" sz="2400">
                <a:solidFill>
                  <a:srgbClr val="BF414A"/>
                </a:solidFill>
                <a:highlight>
                  <a:srgbClr val="FFFFFF"/>
                </a:highlight>
                <a:latin typeface="Courier New"/>
                <a:ea typeface="Courier New"/>
                <a:cs typeface="Courier New"/>
                <a:sym typeface="Courier New"/>
              </a:rPr>
              <a:t>@expression</a:t>
            </a:r>
            <a:r>
              <a:rPr lang="ro" sz="2400">
                <a:solidFill>
                  <a:srgbClr val="242424"/>
                </a:solidFill>
                <a:highlight>
                  <a:srgbClr val="FFFFFF"/>
                </a:highlight>
                <a:latin typeface="Verdana"/>
                <a:ea typeface="Verdana"/>
                <a:cs typeface="Verdana"/>
                <a:sym typeface="Verdana"/>
              </a:rPr>
              <a:t>, where </a:t>
            </a:r>
            <a:r>
              <a:rPr lang="ro" sz="2400">
                <a:solidFill>
                  <a:srgbClr val="BF414A"/>
                </a:solidFill>
                <a:highlight>
                  <a:srgbClr val="FFFFFF"/>
                </a:highlight>
                <a:latin typeface="Courier New"/>
                <a:ea typeface="Courier New"/>
                <a:cs typeface="Courier New"/>
                <a:sym typeface="Courier New"/>
              </a:rPr>
              <a:t>expression</a:t>
            </a:r>
            <a:r>
              <a:rPr lang="ro" sz="2400">
                <a:solidFill>
                  <a:srgbClr val="242424"/>
                </a:solidFill>
                <a:highlight>
                  <a:srgbClr val="FFFFFF"/>
                </a:highlight>
                <a:latin typeface="Verdana"/>
                <a:ea typeface="Verdana"/>
                <a:cs typeface="Verdana"/>
                <a:sym typeface="Verdana"/>
              </a:rPr>
              <a:t> must evaluate to a function that will be called at runtime with information about the decorated declaration.</a:t>
            </a:r>
            <a:endParaRPr sz="2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Shape 149"/>
          <p:cNvSpPr txBox="1"/>
          <p:nvPr>
            <p:ph type="title"/>
          </p:nvPr>
        </p:nvSpPr>
        <p:spPr>
          <a:xfrm>
            <a:off x="311700" y="151350"/>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o"/>
              <a:t>Decorator example</a:t>
            </a:r>
            <a:endParaRPr/>
          </a:p>
        </p:txBody>
      </p:sp>
      <p:sp>
        <p:nvSpPr>
          <p:cNvPr id="150" name="Shape 150"/>
          <p:cNvSpPr txBox="1"/>
          <p:nvPr>
            <p:ph idx="1" type="body"/>
          </p:nvPr>
        </p:nvSpPr>
        <p:spPr>
          <a:xfrm>
            <a:off x="311700" y="808450"/>
            <a:ext cx="8520600" cy="3416400"/>
          </a:xfrm>
          <a:prstGeom prst="rect">
            <a:avLst/>
          </a:prstGeom>
          <a:noFill/>
        </p:spPr>
        <p:txBody>
          <a:bodyPr anchorCtr="0" anchor="t" bIns="91425" lIns="91425" spcFirstLastPara="1" rIns="91425" wrap="square" tIns="91425">
            <a:noAutofit/>
          </a:bodyPr>
          <a:lstStyle/>
          <a:p>
            <a:pPr indent="0" lvl="0" marL="0">
              <a:spcBef>
                <a:spcPts val="0"/>
              </a:spcBef>
              <a:spcAft>
                <a:spcPts val="1600"/>
              </a:spcAft>
              <a:buNone/>
            </a:pPr>
            <a:r>
              <a:rPr b="1" lang="ro" sz="1200">
                <a:solidFill>
                  <a:srgbClr val="000000"/>
                </a:solidFill>
                <a:latin typeface="Courier New"/>
                <a:ea typeface="Courier New"/>
                <a:cs typeface="Courier New"/>
                <a:sym typeface="Courier New"/>
              </a:rPr>
              <a:t>function</a:t>
            </a:r>
            <a:r>
              <a:rPr lang="ro" sz="1200">
                <a:solidFill>
                  <a:srgbClr val="000000"/>
                </a:solidFill>
                <a:latin typeface="Courier New"/>
                <a:ea typeface="Courier New"/>
                <a:cs typeface="Courier New"/>
                <a:sym typeface="Courier New"/>
              </a:rPr>
              <a:t> </a:t>
            </a:r>
            <a:r>
              <a:rPr b="1" lang="ro" sz="1200">
                <a:solidFill>
                  <a:srgbClr val="000000"/>
                </a:solidFill>
                <a:latin typeface="Courier New"/>
                <a:ea typeface="Courier New"/>
                <a:cs typeface="Courier New"/>
                <a:sym typeface="Courier New"/>
              </a:rPr>
              <a:t>f</a:t>
            </a:r>
            <a:r>
              <a:rPr lang="ro" sz="1200">
                <a:solidFill>
                  <a:srgbClr val="000000"/>
                </a:solidFill>
                <a:latin typeface="Courier New"/>
                <a:ea typeface="Courier New"/>
                <a:cs typeface="Courier New"/>
                <a:sym typeface="Courier New"/>
              </a:rPr>
              <a:t>() {</a:t>
            </a:r>
            <a:br>
              <a:rPr lang="ro" sz="1200">
                <a:solidFill>
                  <a:srgbClr val="000000"/>
                </a:solidFill>
                <a:latin typeface="Courier New"/>
                <a:ea typeface="Courier New"/>
                <a:cs typeface="Courier New"/>
                <a:sym typeface="Courier New"/>
              </a:rPr>
            </a:br>
            <a:r>
              <a:rPr lang="ro" sz="1200">
                <a:solidFill>
                  <a:srgbClr val="000000"/>
                </a:solidFill>
                <a:latin typeface="Courier New"/>
                <a:ea typeface="Courier New"/>
                <a:cs typeface="Courier New"/>
                <a:sym typeface="Courier New"/>
              </a:rPr>
              <a:t>    console.log("f(): evaluated");</a:t>
            </a:r>
            <a:br>
              <a:rPr lang="ro" sz="1200">
                <a:solidFill>
                  <a:srgbClr val="000000"/>
                </a:solidFill>
                <a:latin typeface="Courier New"/>
                <a:ea typeface="Courier New"/>
                <a:cs typeface="Courier New"/>
                <a:sym typeface="Courier New"/>
              </a:rPr>
            </a:br>
            <a:r>
              <a:rPr lang="ro" sz="1200">
                <a:solidFill>
                  <a:srgbClr val="000000"/>
                </a:solidFill>
                <a:latin typeface="Courier New"/>
                <a:ea typeface="Courier New"/>
                <a:cs typeface="Courier New"/>
                <a:sym typeface="Courier New"/>
              </a:rPr>
              <a:t>    </a:t>
            </a:r>
            <a:r>
              <a:rPr b="1" lang="ro" sz="1200">
                <a:solidFill>
                  <a:srgbClr val="000000"/>
                </a:solidFill>
                <a:latin typeface="Courier New"/>
                <a:ea typeface="Courier New"/>
                <a:cs typeface="Courier New"/>
                <a:sym typeface="Courier New"/>
              </a:rPr>
              <a:t>return</a:t>
            </a:r>
            <a:r>
              <a:rPr lang="ro" sz="1200">
                <a:solidFill>
                  <a:srgbClr val="000000"/>
                </a:solidFill>
                <a:latin typeface="Courier New"/>
                <a:ea typeface="Courier New"/>
                <a:cs typeface="Courier New"/>
                <a:sym typeface="Courier New"/>
              </a:rPr>
              <a:t> </a:t>
            </a:r>
            <a:r>
              <a:rPr b="1" lang="ro" sz="1200">
                <a:solidFill>
                  <a:srgbClr val="000000"/>
                </a:solidFill>
                <a:latin typeface="Courier New"/>
                <a:ea typeface="Courier New"/>
                <a:cs typeface="Courier New"/>
                <a:sym typeface="Courier New"/>
              </a:rPr>
              <a:t>function</a:t>
            </a:r>
            <a:r>
              <a:rPr lang="ro" sz="1200">
                <a:solidFill>
                  <a:srgbClr val="000000"/>
                </a:solidFill>
                <a:latin typeface="Courier New"/>
                <a:ea typeface="Courier New"/>
                <a:cs typeface="Courier New"/>
                <a:sym typeface="Courier New"/>
              </a:rPr>
              <a:t> (target, propertyKey: string, descriptor: PropertyDescriptor) {</a:t>
            </a:r>
            <a:br>
              <a:rPr lang="ro" sz="1200">
                <a:solidFill>
                  <a:srgbClr val="000000"/>
                </a:solidFill>
                <a:latin typeface="Courier New"/>
                <a:ea typeface="Courier New"/>
                <a:cs typeface="Courier New"/>
                <a:sym typeface="Courier New"/>
              </a:rPr>
            </a:br>
            <a:r>
              <a:rPr lang="ro" sz="1200">
                <a:solidFill>
                  <a:srgbClr val="000000"/>
                </a:solidFill>
                <a:latin typeface="Courier New"/>
                <a:ea typeface="Courier New"/>
                <a:cs typeface="Courier New"/>
                <a:sym typeface="Courier New"/>
              </a:rPr>
              <a:t>        console.log("f(): called");</a:t>
            </a:r>
            <a:br>
              <a:rPr lang="ro" sz="1200">
                <a:solidFill>
                  <a:srgbClr val="000000"/>
                </a:solidFill>
                <a:latin typeface="Courier New"/>
                <a:ea typeface="Courier New"/>
                <a:cs typeface="Courier New"/>
                <a:sym typeface="Courier New"/>
              </a:rPr>
            </a:br>
            <a:r>
              <a:rPr lang="ro" sz="1200">
                <a:solidFill>
                  <a:srgbClr val="000000"/>
                </a:solidFill>
                <a:latin typeface="Courier New"/>
                <a:ea typeface="Courier New"/>
                <a:cs typeface="Courier New"/>
                <a:sym typeface="Courier New"/>
              </a:rPr>
              <a:t>    }</a:t>
            </a:r>
            <a:br>
              <a:rPr lang="ro" sz="1200">
                <a:solidFill>
                  <a:srgbClr val="000000"/>
                </a:solidFill>
                <a:latin typeface="Courier New"/>
                <a:ea typeface="Courier New"/>
                <a:cs typeface="Courier New"/>
                <a:sym typeface="Courier New"/>
              </a:rPr>
            </a:br>
            <a:r>
              <a:rPr lang="ro" sz="1200">
                <a:solidFill>
                  <a:srgbClr val="000000"/>
                </a:solidFill>
                <a:latin typeface="Courier New"/>
                <a:ea typeface="Courier New"/>
                <a:cs typeface="Courier New"/>
                <a:sym typeface="Courier New"/>
              </a:rPr>
              <a:t>}</a:t>
            </a:r>
            <a:br>
              <a:rPr lang="ro" sz="1200">
                <a:solidFill>
                  <a:srgbClr val="000000"/>
                </a:solidFill>
                <a:latin typeface="Courier New"/>
                <a:ea typeface="Courier New"/>
                <a:cs typeface="Courier New"/>
                <a:sym typeface="Courier New"/>
              </a:rPr>
            </a:br>
            <a:br>
              <a:rPr lang="ro" sz="1200">
                <a:solidFill>
                  <a:srgbClr val="000000"/>
                </a:solidFill>
                <a:latin typeface="Courier New"/>
                <a:ea typeface="Courier New"/>
                <a:cs typeface="Courier New"/>
                <a:sym typeface="Courier New"/>
              </a:rPr>
            </a:br>
            <a:r>
              <a:rPr b="1" lang="ro" sz="1200">
                <a:solidFill>
                  <a:srgbClr val="000000"/>
                </a:solidFill>
                <a:latin typeface="Courier New"/>
                <a:ea typeface="Courier New"/>
                <a:cs typeface="Courier New"/>
                <a:sym typeface="Courier New"/>
              </a:rPr>
              <a:t>function</a:t>
            </a:r>
            <a:r>
              <a:rPr lang="ro" sz="1200">
                <a:solidFill>
                  <a:srgbClr val="000000"/>
                </a:solidFill>
                <a:latin typeface="Courier New"/>
                <a:ea typeface="Courier New"/>
                <a:cs typeface="Courier New"/>
                <a:sym typeface="Courier New"/>
              </a:rPr>
              <a:t> </a:t>
            </a:r>
            <a:r>
              <a:rPr b="1" lang="ro" sz="1200">
                <a:solidFill>
                  <a:srgbClr val="000000"/>
                </a:solidFill>
                <a:latin typeface="Courier New"/>
                <a:ea typeface="Courier New"/>
                <a:cs typeface="Courier New"/>
                <a:sym typeface="Courier New"/>
              </a:rPr>
              <a:t>g</a:t>
            </a:r>
            <a:r>
              <a:rPr lang="ro" sz="1200">
                <a:solidFill>
                  <a:srgbClr val="000000"/>
                </a:solidFill>
                <a:latin typeface="Courier New"/>
                <a:ea typeface="Courier New"/>
                <a:cs typeface="Courier New"/>
                <a:sym typeface="Courier New"/>
              </a:rPr>
              <a:t>() {</a:t>
            </a:r>
            <a:br>
              <a:rPr lang="ro" sz="1200">
                <a:solidFill>
                  <a:srgbClr val="000000"/>
                </a:solidFill>
                <a:latin typeface="Courier New"/>
                <a:ea typeface="Courier New"/>
                <a:cs typeface="Courier New"/>
                <a:sym typeface="Courier New"/>
              </a:rPr>
            </a:br>
            <a:r>
              <a:rPr lang="ro" sz="1200">
                <a:solidFill>
                  <a:srgbClr val="000000"/>
                </a:solidFill>
                <a:latin typeface="Courier New"/>
                <a:ea typeface="Courier New"/>
                <a:cs typeface="Courier New"/>
                <a:sym typeface="Courier New"/>
              </a:rPr>
              <a:t>    console.log("g(): evaluated");</a:t>
            </a:r>
            <a:br>
              <a:rPr lang="ro" sz="1200">
                <a:solidFill>
                  <a:srgbClr val="000000"/>
                </a:solidFill>
                <a:latin typeface="Courier New"/>
                <a:ea typeface="Courier New"/>
                <a:cs typeface="Courier New"/>
                <a:sym typeface="Courier New"/>
              </a:rPr>
            </a:br>
            <a:r>
              <a:rPr lang="ro" sz="1200">
                <a:solidFill>
                  <a:srgbClr val="000000"/>
                </a:solidFill>
                <a:latin typeface="Courier New"/>
                <a:ea typeface="Courier New"/>
                <a:cs typeface="Courier New"/>
                <a:sym typeface="Courier New"/>
              </a:rPr>
              <a:t>    </a:t>
            </a:r>
            <a:r>
              <a:rPr b="1" lang="ro" sz="1200">
                <a:solidFill>
                  <a:srgbClr val="000000"/>
                </a:solidFill>
                <a:latin typeface="Courier New"/>
                <a:ea typeface="Courier New"/>
                <a:cs typeface="Courier New"/>
                <a:sym typeface="Courier New"/>
              </a:rPr>
              <a:t>return</a:t>
            </a:r>
            <a:r>
              <a:rPr lang="ro" sz="1200">
                <a:solidFill>
                  <a:srgbClr val="000000"/>
                </a:solidFill>
                <a:latin typeface="Courier New"/>
                <a:ea typeface="Courier New"/>
                <a:cs typeface="Courier New"/>
                <a:sym typeface="Courier New"/>
              </a:rPr>
              <a:t> </a:t>
            </a:r>
            <a:r>
              <a:rPr b="1" lang="ro" sz="1200">
                <a:solidFill>
                  <a:srgbClr val="000000"/>
                </a:solidFill>
                <a:latin typeface="Courier New"/>
                <a:ea typeface="Courier New"/>
                <a:cs typeface="Courier New"/>
                <a:sym typeface="Courier New"/>
              </a:rPr>
              <a:t>function</a:t>
            </a:r>
            <a:r>
              <a:rPr lang="ro" sz="1200">
                <a:solidFill>
                  <a:srgbClr val="000000"/>
                </a:solidFill>
                <a:latin typeface="Courier New"/>
                <a:ea typeface="Courier New"/>
                <a:cs typeface="Courier New"/>
                <a:sym typeface="Courier New"/>
              </a:rPr>
              <a:t> (target, propertyKey: string, descriptor: PropertyDescriptor) {</a:t>
            </a:r>
            <a:br>
              <a:rPr lang="ro" sz="1200">
                <a:solidFill>
                  <a:srgbClr val="000000"/>
                </a:solidFill>
                <a:latin typeface="Courier New"/>
                <a:ea typeface="Courier New"/>
                <a:cs typeface="Courier New"/>
                <a:sym typeface="Courier New"/>
              </a:rPr>
            </a:br>
            <a:r>
              <a:rPr lang="ro" sz="1200">
                <a:solidFill>
                  <a:srgbClr val="000000"/>
                </a:solidFill>
                <a:latin typeface="Courier New"/>
                <a:ea typeface="Courier New"/>
                <a:cs typeface="Courier New"/>
                <a:sym typeface="Courier New"/>
              </a:rPr>
              <a:t>        console.log("g(): called");</a:t>
            </a:r>
            <a:br>
              <a:rPr lang="ro" sz="1200">
                <a:solidFill>
                  <a:srgbClr val="000000"/>
                </a:solidFill>
                <a:latin typeface="Courier New"/>
                <a:ea typeface="Courier New"/>
                <a:cs typeface="Courier New"/>
                <a:sym typeface="Courier New"/>
              </a:rPr>
            </a:br>
            <a:r>
              <a:rPr lang="ro" sz="1200">
                <a:solidFill>
                  <a:srgbClr val="000000"/>
                </a:solidFill>
                <a:latin typeface="Courier New"/>
                <a:ea typeface="Courier New"/>
                <a:cs typeface="Courier New"/>
                <a:sym typeface="Courier New"/>
              </a:rPr>
              <a:t>    }</a:t>
            </a:r>
            <a:br>
              <a:rPr lang="ro" sz="1200">
                <a:solidFill>
                  <a:srgbClr val="000000"/>
                </a:solidFill>
                <a:latin typeface="Courier New"/>
                <a:ea typeface="Courier New"/>
                <a:cs typeface="Courier New"/>
                <a:sym typeface="Courier New"/>
              </a:rPr>
            </a:br>
            <a:r>
              <a:rPr lang="ro" sz="1200">
                <a:solidFill>
                  <a:srgbClr val="000000"/>
                </a:solidFill>
                <a:latin typeface="Courier New"/>
                <a:ea typeface="Courier New"/>
                <a:cs typeface="Courier New"/>
                <a:sym typeface="Courier New"/>
              </a:rPr>
              <a:t>}</a:t>
            </a:r>
            <a:br>
              <a:rPr lang="ro" sz="1200">
                <a:solidFill>
                  <a:srgbClr val="000000"/>
                </a:solidFill>
                <a:latin typeface="Courier New"/>
                <a:ea typeface="Courier New"/>
                <a:cs typeface="Courier New"/>
                <a:sym typeface="Courier New"/>
              </a:rPr>
            </a:br>
            <a:br>
              <a:rPr lang="ro" sz="1200">
                <a:solidFill>
                  <a:srgbClr val="000000"/>
                </a:solidFill>
                <a:latin typeface="Courier New"/>
                <a:ea typeface="Courier New"/>
                <a:cs typeface="Courier New"/>
                <a:sym typeface="Courier New"/>
              </a:rPr>
            </a:br>
            <a:r>
              <a:rPr b="1" lang="ro" sz="1200">
                <a:solidFill>
                  <a:srgbClr val="000000"/>
                </a:solidFill>
                <a:latin typeface="Courier New"/>
                <a:ea typeface="Courier New"/>
                <a:cs typeface="Courier New"/>
                <a:sym typeface="Courier New"/>
              </a:rPr>
              <a:t>class</a:t>
            </a:r>
            <a:r>
              <a:rPr lang="ro" sz="1200">
                <a:solidFill>
                  <a:srgbClr val="000000"/>
                </a:solidFill>
                <a:latin typeface="Courier New"/>
                <a:ea typeface="Courier New"/>
                <a:cs typeface="Courier New"/>
                <a:sym typeface="Courier New"/>
              </a:rPr>
              <a:t> C {</a:t>
            </a:r>
            <a:br>
              <a:rPr lang="ro" sz="1200">
                <a:solidFill>
                  <a:srgbClr val="000000"/>
                </a:solidFill>
                <a:latin typeface="Courier New"/>
                <a:ea typeface="Courier New"/>
                <a:cs typeface="Courier New"/>
                <a:sym typeface="Courier New"/>
              </a:rPr>
            </a:br>
            <a:r>
              <a:rPr lang="ro" sz="1200">
                <a:solidFill>
                  <a:srgbClr val="000000"/>
                </a:solidFill>
                <a:latin typeface="Courier New"/>
                <a:ea typeface="Courier New"/>
                <a:cs typeface="Courier New"/>
                <a:sym typeface="Courier New"/>
              </a:rPr>
              <a:t>    @f()</a:t>
            </a:r>
            <a:br>
              <a:rPr lang="ro" sz="1200">
                <a:solidFill>
                  <a:srgbClr val="000000"/>
                </a:solidFill>
                <a:latin typeface="Courier New"/>
                <a:ea typeface="Courier New"/>
                <a:cs typeface="Courier New"/>
                <a:sym typeface="Courier New"/>
              </a:rPr>
            </a:br>
            <a:r>
              <a:rPr lang="ro" sz="1200">
                <a:solidFill>
                  <a:srgbClr val="000000"/>
                </a:solidFill>
                <a:latin typeface="Courier New"/>
                <a:ea typeface="Courier New"/>
                <a:cs typeface="Courier New"/>
                <a:sym typeface="Courier New"/>
              </a:rPr>
              <a:t>    @g()</a:t>
            </a:r>
            <a:br>
              <a:rPr lang="ro" sz="1200">
                <a:solidFill>
                  <a:srgbClr val="000000"/>
                </a:solidFill>
                <a:latin typeface="Courier New"/>
                <a:ea typeface="Courier New"/>
                <a:cs typeface="Courier New"/>
                <a:sym typeface="Courier New"/>
              </a:rPr>
            </a:br>
            <a:r>
              <a:rPr lang="ro" sz="1200">
                <a:solidFill>
                  <a:srgbClr val="000000"/>
                </a:solidFill>
                <a:latin typeface="Courier New"/>
                <a:ea typeface="Courier New"/>
                <a:cs typeface="Courier New"/>
                <a:sym typeface="Courier New"/>
              </a:rPr>
              <a:t>    method() {}</a:t>
            </a:r>
            <a:br>
              <a:rPr lang="ro" sz="1200">
                <a:solidFill>
                  <a:srgbClr val="000000"/>
                </a:solidFill>
                <a:latin typeface="Courier New"/>
                <a:ea typeface="Courier New"/>
                <a:cs typeface="Courier New"/>
                <a:sym typeface="Courier New"/>
              </a:rPr>
            </a:br>
            <a:r>
              <a:rPr lang="ro" sz="1200">
                <a:solidFill>
                  <a:srgbClr val="000000"/>
                </a:solidFill>
                <a:latin typeface="Courier New"/>
                <a:ea typeface="Courier New"/>
                <a:cs typeface="Courier New"/>
                <a:sym typeface="Courier New"/>
              </a:rPr>
              <a:t>}</a:t>
            </a:r>
            <a:endParaRPr>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Shape 1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o"/>
              <a:t>What can you do with this?</a:t>
            </a:r>
            <a:br>
              <a:rPr lang="ro"/>
            </a:br>
            <a:endParaRPr/>
          </a:p>
        </p:txBody>
      </p:sp>
      <p:sp>
        <p:nvSpPr>
          <p:cNvPr id="156" name="Shape 15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6550" lvl="0" marL="749300" rtl="0">
              <a:lnSpc>
                <a:spcPct val="140000"/>
              </a:lnSpc>
              <a:spcBef>
                <a:spcPts val="0"/>
              </a:spcBef>
              <a:spcAft>
                <a:spcPts val="0"/>
              </a:spcAft>
              <a:buClr>
                <a:srgbClr val="666677"/>
              </a:buClr>
              <a:buSzPts val="1700"/>
              <a:buFont typeface="Roboto"/>
              <a:buChar char="●"/>
            </a:pPr>
            <a:r>
              <a:rPr lang="ro" sz="1700">
                <a:solidFill>
                  <a:srgbClr val="666677"/>
                </a:solidFill>
                <a:highlight>
                  <a:srgbClr val="FFFFFF"/>
                </a:highlight>
                <a:latin typeface="Roboto"/>
                <a:ea typeface="Roboto"/>
                <a:cs typeface="Roboto"/>
                <a:sym typeface="Roboto"/>
              </a:rPr>
              <a:t>logging</a:t>
            </a:r>
            <a:endParaRPr sz="1700">
              <a:solidFill>
                <a:srgbClr val="666677"/>
              </a:solidFill>
              <a:highlight>
                <a:srgbClr val="FFFFFF"/>
              </a:highlight>
              <a:latin typeface="Roboto"/>
              <a:ea typeface="Roboto"/>
              <a:cs typeface="Roboto"/>
              <a:sym typeface="Roboto"/>
            </a:endParaRPr>
          </a:p>
          <a:p>
            <a:pPr indent="-336550" lvl="0" marL="749300" rtl="0">
              <a:lnSpc>
                <a:spcPct val="140000"/>
              </a:lnSpc>
              <a:spcBef>
                <a:spcPts val="0"/>
              </a:spcBef>
              <a:spcAft>
                <a:spcPts val="0"/>
              </a:spcAft>
              <a:buClr>
                <a:srgbClr val="666677"/>
              </a:buClr>
              <a:buSzPts val="1700"/>
              <a:buFont typeface="Roboto"/>
              <a:buChar char="●"/>
            </a:pPr>
            <a:r>
              <a:rPr lang="ro" sz="1700">
                <a:solidFill>
                  <a:srgbClr val="666677"/>
                </a:solidFill>
                <a:highlight>
                  <a:srgbClr val="FFFFFF"/>
                </a:highlight>
                <a:latin typeface="Roboto"/>
                <a:ea typeface="Roboto"/>
                <a:cs typeface="Roboto"/>
                <a:sym typeface="Roboto"/>
              </a:rPr>
              <a:t>Apply Formatting</a:t>
            </a:r>
            <a:endParaRPr sz="1700">
              <a:solidFill>
                <a:srgbClr val="666677"/>
              </a:solidFill>
              <a:highlight>
                <a:srgbClr val="FFFFFF"/>
              </a:highlight>
              <a:latin typeface="Roboto"/>
              <a:ea typeface="Roboto"/>
              <a:cs typeface="Roboto"/>
              <a:sym typeface="Roboto"/>
            </a:endParaRPr>
          </a:p>
          <a:p>
            <a:pPr indent="-336550" lvl="0" marL="749300" rtl="0">
              <a:lnSpc>
                <a:spcPct val="140000"/>
              </a:lnSpc>
              <a:spcBef>
                <a:spcPts val="0"/>
              </a:spcBef>
              <a:spcAft>
                <a:spcPts val="0"/>
              </a:spcAft>
              <a:buClr>
                <a:srgbClr val="666677"/>
              </a:buClr>
              <a:buSzPts val="1700"/>
              <a:buFont typeface="Roboto"/>
              <a:buChar char="●"/>
            </a:pPr>
            <a:r>
              <a:rPr lang="ro" sz="1700">
                <a:solidFill>
                  <a:srgbClr val="666677"/>
                </a:solidFill>
                <a:highlight>
                  <a:srgbClr val="FFFFFF"/>
                </a:highlight>
                <a:latin typeface="Roboto"/>
                <a:ea typeface="Roboto"/>
                <a:cs typeface="Roboto"/>
                <a:sym typeface="Roboto"/>
              </a:rPr>
              <a:t>Apply Permission Checks</a:t>
            </a:r>
            <a:endParaRPr sz="1700">
              <a:solidFill>
                <a:srgbClr val="666677"/>
              </a:solidFill>
              <a:highlight>
                <a:srgbClr val="FFFFFF"/>
              </a:highlight>
              <a:latin typeface="Roboto"/>
              <a:ea typeface="Roboto"/>
              <a:cs typeface="Roboto"/>
              <a:sym typeface="Roboto"/>
            </a:endParaRPr>
          </a:p>
          <a:p>
            <a:pPr indent="-336550" lvl="0" marL="749300" rtl="0">
              <a:lnSpc>
                <a:spcPct val="140000"/>
              </a:lnSpc>
              <a:spcBef>
                <a:spcPts val="0"/>
              </a:spcBef>
              <a:spcAft>
                <a:spcPts val="0"/>
              </a:spcAft>
              <a:buClr>
                <a:srgbClr val="666677"/>
              </a:buClr>
              <a:buSzPts val="1700"/>
              <a:buFont typeface="Roboto"/>
              <a:buChar char="●"/>
            </a:pPr>
            <a:r>
              <a:rPr lang="ro" sz="1700">
                <a:solidFill>
                  <a:srgbClr val="666677"/>
                </a:solidFill>
                <a:highlight>
                  <a:srgbClr val="FFFFFF"/>
                </a:highlight>
                <a:latin typeface="Roboto"/>
                <a:ea typeface="Roboto"/>
                <a:cs typeface="Roboto"/>
                <a:sym typeface="Roboto"/>
              </a:rPr>
              <a:t>Block Overriding  of methods</a:t>
            </a:r>
            <a:endParaRPr sz="1700">
              <a:solidFill>
                <a:srgbClr val="666677"/>
              </a:solidFill>
              <a:highlight>
                <a:srgbClr val="FFFFFF"/>
              </a:highlight>
              <a:latin typeface="Roboto"/>
              <a:ea typeface="Roboto"/>
              <a:cs typeface="Roboto"/>
              <a:sym typeface="Roboto"/>
            </a:endParaRPr>
          </a:p>
          <a:p>
            <a:pPr indent="-336550" lvl="0" marL="749300" rtl="0">
              <a:lnSpc>
                <a:spcPct val="140000"/>
              </a:lnSpc>
              <a:spcBef>
                <a:spcPts val="0"/>
              </a:spcBef>
              <a:spcAft>
                <a:spcPts val="0"/>
              </a:spcAft>
              <a:buClr>
                <a:srgbClr val="666677"/>
              </a:buClr>
              <a:buSzPts val="1700"/>
              <a:buFont typeface="Roboto"/>
              <a:buChar char="●"/>
            </a:pPr>
            <a:r>
              <a:rPr lang="ro" sz="1700">
                <a:solidFill>
                  <a:srgbClr val="666677"/>
                </a:solidFill>
                <a:highlight>
                  <a:srgbClr val="FFFFFF"/>
                </a:highlight>
                <a:latin typeface="Roboto"/>
                <a:ea typeface="Roboto"/>
                <a:cs typeface="Roboto"/>
                <a:sym typeface="Roboto"/>
              </a:rPr>
              <a:t>Timing Functions</a:t>
            </a:r>
            <a:endParaRPr sz="1700">
              <a:solidFill>
                <a:srgbClr val="666677"/>
              </a:solidFill>
              <a:highlight>
                <a:srgbClr val="FFFFFF"/>
              </a:highlight>
              <a:latin typeface="Roboto"/>
              <a:ea typeface="Roboto"/>
              <a:cs typeface="Roboto"/>
              <a:sym typeface="Roboto"/>
            </a:endParaRPr>
          </a:p>
          <a:p>
            <a:pPr indent="-336550" lvl="0" marL="749300" rtl="0">
              <a:lnSpc>
                <a:spcPct val="140000"/>
              </a:lnSpc>
              <a:spcBef>
                <a:spcPts val="0"/>
              </a:spcBef>
              <a:spcAft>
                <a:spcPts val="0"/>
              </a:spcAft>
              <a:buClr>
                <a:srgbClr val="666677"/>
              </a:buClr>
              <a:buSzPts val="1700"/>
              <a:buFont typeface="Roboto"/>
              <a:buChar char="●"/>
            </a:pPr>
            <a:r>
              <a:rPr lang="ro" sz="1700">
                <a:solidFill>
                  <a:srgbClr val="666677"/>
                </a:solidFill>
                <a:highlight>
                  <a:srgbClr val="FFFFFF"/>
                </a:highlight>
                <a:latin typeface="Roboto"/>
                <a:ea typeface="Roboto"/>
                <a:cs typeface="Roboto"/>
                <a:sym typeface="Roboto"/>
              </a:rPr>
              <a:t>Rate-Limiting</a:t>
            </a:r>
            <a:endParaRPr sz="1700">
              <a:solidFill>
                <a:srgbClr val="666677"/>
              </a:solidFill>
              <a:highlight>
                <a:srgbClr val="FFFFFF"/>
              </a:highlight>
              <a:latin typeface="Roboto"/>
              <a:ea typeface="Roboto"/>
              <a:cs typeface="Roboto"/>
              <a:sym typeface="Roboto"/>
            </a:endParaRPr>
          </a:p>
          <a:p>
            <a:pPr indent="-336550" lvl="0" marL="749300" rtl="0">
              <a:lnSpc>
                <a:spcPct val="140000"/>
              </a:lnSpc>
              <a:spcBef>
                <a:spcPts val="0"/>
              </a:spcBef>
              <a:spcAft>
                <a:spcPts val="0"/>
              </a:spcAft>
              <a:buClr>
                <a:srgbClr val="666677"/>
              </a:buClr>
              <a:buSzPts val="1700"/>
              <a:buFont typeface="Roboto"/>
              <a:buChar char="●"/>
            </a:pPr>
            <a:r>
              <a:rPr lang="ro" sz="1700">
                <a:solidFill>
                  <a:srgbClr val="666677"/>
                </a:solidFill>
                <a:highlight>
                  <a:srgbClr val="FFFFFF"/>
                </a:highlight>
                <a:latin typeface="Roboto"/>
                <a:ea typeface="Roboto"/>
                <a:cs typeface="Roboto"/>
                <a:sym typeface="Roboto"/>
              </a:rPr>
              <a:t>Whatever you thought that that cannot be done while you were having breakfast</a:t>
            </a:r>
            <a:endParaRPr sz="1700">
              <a:solidFill>
                <a:srgbClr val="666677"/>
              </a:solidFill>
              <a:highlight>
                <a:srgbClr val="FFFFFF"/>
              </a:highlight>
              <a:latin typeface="Roboto"/>
              <a:ea typeface="Roboto"/>
              <a:cs typeface="Roboto"/>
              <a:sym typeface="Roboto"/>
            </a:endParaRPr>
          </a:p>
          <a:p>
            <a:pPr indent="-336550" lvl="0" marL="749300" rtl="0">
              <a:lnSpc>
                <a:spcPct val="140000"/>
              </a:lnSpc>
              <a:spcBef>
                <a:spcPts val="0"/>
              </a:spcBef>
              <a:spcAft>
                <a:spcPts val="0"/>
              </a:spcAft>
              <a:buClr>
                <a:srgbClr val="666677"/>
              </a:buClr>
              <a:buSzPts val="1700"/>
              <a:buFont typeface="Roboto"/>
              <a:buChar char="●"/>
            </a:pPr>
            <a:r>
              <a:rPr lang="ro" sz="1700">
                <a:solidFill>
                  <a:srgbClr val="666677"/>
                </a:solidFill>
                <a:highlight>
                  <a:srgbClr val="FFFFFF"/>
                </a:highlight>
                <a:latin typeface="Roboto"/>
                <a:ea typeface="Roboto"/>
                <a:cs typeface="Roboto"/>
                <a:sym typeface="Roboto"/>
              </a:rPr>
              <a:t>and the list goes on…</a:t>
            </a:r>
            <a:endParaRPr sz="1700">
              <a:solidFill>
                <a:srgbClr val="666677"/>
              </a:solidFill>
              <a:highlight>
                <a:srgbClr val="FFFFFF"/>
              </a:highlight>
              <a:latin typeface="Roboto"/>
              <a:ea typeface="Roboto"/>
              <a:cs typeface="Roboto"/>
              <a:sym typeface="Roboto"/>
            </a:endParaRPr>
          </a:p>
          <a:p>
            <a:pPr indent="0" lvl="0" marL="0">
              <a:spcBef>
                <a:spcPts val="270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Shape 16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o"/>
              <a:t>Decorator example</a:t>
            </a:r>
            <a:endParaRPr/>
          </a:p>
        </p:txBody>
      </p:sp>
      <p:sp>
        <p:nvSpPr>
          <p:cNvPr id="162" name="Shape 16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t/>
            </a:r>
            <a:endParaRPr/>
          </a:p>
          <a:p>
            <a:pPr indent="0" lvl="0" marL="0" algn="ctr">
              <a:spcBef>
                <a:spcPts val="1600"/>
              </a:spcBef>
              <a:spcAft>
                <a:spcPts val="0"/>
              </a:spcAft>
              <a:buNone/>
            </a:pPr>
            <a:r>
              <a:t/>
            </a:r>
            <a:endParaRPr/>
          </a:p>
          <a:p>
            <a:pPr indent="0" lvl="0" marL="0">
              <a:spcBef>
                <a:spcPts val="1600"/>
              </a:spcBef>
              <a:spcAft>
                <a:spcPts val="0"/>
              </a:spcAft>
              <a:buNone/>
            </a:pPr>
            <a:r>
              <a:rPr lang="ro" u="sng">
                <a:solidFill>
                  <a:schemeClr val="hlink"/>
                </a:solidFill>
                <a:hlinkClick r:id="rId3"/>
              </a:rPr>
              <a:t>https://github.com/typestack/class-validator</a:t>
            </a:r>
            <a:endParaRPr/>
          </a:p>
          <a:p>
            <a:pPr indent="0" lvl="0" marL="0">
              <a:spcBef>
                <a:spcPts val="1600"/>
              </a:spcBef>
              <a:spcAft>
                <a:spcPts val="1600"/>
              </a:spcAft>
              <a:buNone/>
            </a:pPr>
            <a:r>
              <a:rPr lang="ro" u="sng">
                <a:solidFill>
                  <a:schemeClr val="hlink"/>
                </a:solidFill>
                <a:hlinkClick r:id="rId4"/>
              </a:rPr>
              <a:t>https://cabbageapps.com/fell-love-js-decorators/</a:t>
            </a:r>
            <a:r>
              <a:rPr lang="ro"/>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Shape 6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ro"/>
              <a:t>Summary</a:t>
            </a:r>
            <a:endParaRPr/>
          </a:p>
        </p:txBody>
      </p:sp>
      <p:sp>
        <p:nvSpPr>
          <p:cNvPr id="63" name="Shape 63"/>
          <p:cNvSpPr txBox="1"/>
          <p:nvPr>
            <p:ph idx="1" type="body"/>
          </p:nvPr>
        </p:nvSpPr>
        <p:spPr>
          <a:xfrm>
            <a:off x="311700" y="1160850"/>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o"/>
              <a:t>- Modules, Namespaces and multiple files</a:t>
            </a:r>
            <a:endParaRPr/>
          </a:p>
          <a:p>
            <a:pPr indent="0" lvl="0" marL="0">
              <a:spcBef>
                <a:spcPts val="1600"/>
              </a:spcBef>
              <a:spcAft>
                <a:spcPts val="0"/>
              </a:spcAft>
              <a:buNone/>
            </a:pPr>
            <a:r>
              <a:rPr lang="ro"/>
              <a:t>- Generics</a:t>
            </a:r>
            <a:endParaRPr/>
          </a:p>
          <a:p>
            <a:pPr indent="0" lvl="0" marL="0">
              <a:spcBef>
                <a:spcPts val="1600"/>
              </a:spcBef>
              <a:spcAft>
                <a:spcPts val="0"/>
              </a:spcAft>
              <a:buNone/>
            </a:pPr>
            <a:r>
              <a:rPr lang="ro"/>
              <a:t>- Decorators</a:t>
            </a:r>
            <a:endParaRPr/>
          </a:p>
          <a:p>
            <a:pPr indent="0" lvl="0" marL="0">
              <a:spcBef>
                <a:spcPts val="1600"/>
              </a:spcBef>
              <a:spcAft>
                <a:spcPts val="0"/>
              </a:spcAft>
              <a:buNone/>
            </a:pPr>
            <a:r>
              <a:rPr lang="ro"/>
              <a:t>	</a:t>
            </a:r>
            <a:endParaRPr/>
          </a:p>
          <a:p>
            <a:pPr indent="0" lvl="0" marL="0" rtl="0">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Shape 68"/>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ro"/>
              <a:t>Modules, </a:t>
            </a:r>
            <a:r>
              <a:rPr lang="ro"/>
              <a:t>Namespaces and multiple files</a:t>
            </a:r>
            <a:endParaRPr/>
          </a:p>
          <a:p>
            <a:pPr indent="0" lvl="0" marL="0">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Shape 73"/>
          <p:cNvSpPr txBox="1"/>
          <p:nvPr>
            <p:ph type="title"/>
          </p:nvPr>
        </p:nvSpPr>
        <p:spPr>
          <a:xfrm>
            <a:off x="311700" y="26807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o"/>
              <a:t>Module</a:t>
            </a:r>
            <a:endParaRPr/>
          </a:p>
        </p:txBody>
      </p:sp>
      <p:sp>
        <p:nvSpPr>
          <p:cNvPr id="74" name="Shape 74"/>
          <p:cNvSpPr txBox="1"/>
          <p:nvPr>
            <p:ph idx="1" type="body"/>
          </p:nvPr>
        </p:nvSpPr>
        <p:spPr>
          <a:xfrm>
            <a:off x="311700" y="916550"/>
            <a:ext cx="8520600" cy="3416400"/>
          </a:xfrm>
          <a:prstGeom prst="rect">
            <a:avLst/>
          </a:prstGeom>
        </p:spPr>
        <p:txBody>
          <a:bodyPr anchorCtr="0" anchor="t" bIns="91425" lIns="91425" spcFirstLastPara="1" rIns="91425" wrap="square" tIns="91425">
            <a:noAutofit/>
          </a:bodyPr>
          <a:lstStyle/>
          <a:p>
            <a:pPr indent="0" lvl="0" marL="0" rtl="0">
              <a:lnSpc>
                <a:spcPct val="160000"/>
              </a:lnSpc>
              <a:spcBef>
                <a:spcPts val="1500"/>
              </a:spcBef>
              <a:spcAft>
                <a:spcPts val="0"/>
              </a:spcAft>
              <a:buNone/>
            </a:pPr>
            <a:r>
              <a:rPr lang="ro" sz="1750">
                <a:solidFill>
                  <a:srgbClr val="242424"/>
                </a:solidFill>
                <a:latin typeface="Verdana"/>
                <a:ea typeface="Verdana"/>
                <a:cs typeface="Verdana"/>
                <a:sym typeface="Verdana"/>
              </a:rPr>
              <a:t>Starting with ECMAScript 2015, JavaScript has a concept of modules. TypeScript shares this concept.</a:t>
            </a:r>
            <a:endParaRPr sz="1750">
              <a:solidFill>
                <a:srgbClr val="242424"/>
              </a:solidFill>
              <a:latin typeface="Verdana"/>
              <a:ea typeface="Verdana"/>
              <a:cs typeface="Verdana"/>
              <a:sym typeface="Verdana"/>
            </a:endParaRPr>
          </a:p>
          <a:p>
            <a:pPr indent="0" lvl="0" marL="0" rtl="0">
              <a:lnSpc>
                <a:spcPct val="160000"/>
              </a:lnSpc>
              <a:spcBef>
                <a:spcPts val="1500"/>
              </a:spcBef>
              <a:spcAft>
                <a:spcPts val="0"/>
              </a:spcAft>
              <a:buNone/>
            </a:pPr>
            <a:r>
              <a:rPr lang="ro" sz="1750">
                <a:solidFill>
                  <a:srgbClr val="242424"/>
                </a:solidFill>
                <a:latin typeface="Verdana"/>
                <a:ea typeface="Verdana"/>
                <a:cs typeface="Verdana"/>
                <a:sym typeface="Verdana"/>
              </a:rPr>
              <a:t>Modules are executed within their own scope, not in the global scope; this means that variables, functions, classes, etc. declared in a module are not visible outside the module unless they are explicitly exported using one of the </a:t>
            </a:r>
            <a:r>
              <a:rPr lang="ro" sz="1750" u="sng">
                <a:solidFill>
                  <a:srgbClr val="BF414A"/>
                </a:solidFill>
                <a:latin typeface="Courier New"/>
                <a:ea typeface="Courier New"/>
                <a:cs typeface="Courier New"/>
                <a:sym typeface="Courier New"/>
                <a:hlinkClick r:id="rId3"/>
              </a:rPr>
              <a:t>export </a:t>
            </a:r>
            <a:r>
              <a:rPr lang="ro" sz="1750" u="sng">
                <a:solidFill>
                  <a:srgbClr val="265988"/>
                </a:solidFill>
                <a:latin typeface="Verdana"/>
                <a:ea typeface="Verdana"/>
                <a:cs typeface="Verdana"/>
                <a:sym typeface="Verdana"/>
                <a:hlinkClick r:id="rId4"/>
              </a:rPr>
              <a:t>forms</a:t>
            </a:r>
            <a:r>
              <a:rPr lang="ro" sz="1750">
                <a:solidFill>
                  <a:srgbClr val="242424"/>
                </a:solidFill>
                <a:latin typeface="Verdana"/>
                <a:ea typeface="Verdana"/>
                <a:cs typeface="Verdana"/>
                <a:sym typeface="Verdana"/>
              </a:rPr>
              <a:t>. Conversely, to consume a variable, function, class, interface, etc. exported from a different module, it has to be imported using one of the </a:t>
            </a:r>
            <a:r>
              <a:rPr lang="ro" sz="1750" u="sng">
                <a:solidFill>
                  <a:srgbClr val="BF414A"/>
                </a:solidFill>
                <a:latin typeface="Courier New"/>
                <a:ea typeface="Courier New"/>
                <a:cs typeface="Courier New"/>
                <a:sym typeface="Courier New"/>
                <a:hlinkClick r:id="rId5"/>
              </a:rPr>
              <a:t>import</a:t>
            </a:r>
            <a:r>
              <a:rPr lang="ro" sz="1750" u="sng">
                <a:solidFill>
                  <a:srgbClr val="265988"/>
                </a:solidFill>
                <a:latin typeface="Verdana"/>
                <a:ea typeface="Verdana"/>
                <a:cs typeface="Verdana"/>
                <a:sym typeface="Verdana"/>
                <a:hlinkClick r:id="rId6"/>
              </a:rPr>
              <a:t> forms</a:t>
            </a:r>
            <a:r>
              <a:rPr lang="ro" sz="1750">
                <a:solidFill>
                  <a:srgbClr val="242424"/>
                </a:solidFill>
                <a:latin typeface="Verdana"/>
                <a:ea typeface="Verdana"/>
                <a:cs typeface="Verdana"/>
                <a:sym typeface="Verdana"/>
              </a:rPr>
              <a:t>.</a:t>
            </a:r>
            <a:endParaRPr sz="1750">
              <a:solidFill>
                <a:srgbClr val="242424"/>
              </a:solidFill>
              <a:latin typeface="Verdana"/>
              <a:ea typeface="Verdana"/>
              <a:cs typeface="Verdana"/>
              <a:sym typeface="Verdana"/>
            </a:endParaRPr>
          </a:p>
          <a:p>
            <a:pPr indent="0" lvl="0" marL="0">
              <a:spcBef>
                <a:spcPts val="15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Shape 7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o"/>
              <a:t>Module</a:t>
            </a:r>
            <a:endParaRPr/>
          </a:p>
        </p:txBody>
      </p:sp>
      <p:sp>
        <p:nvSpPr>
          <p:cNvPr id="80" name="Shape 8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nSpc>
                <a:spcPct val="160000"/>
              </a:lnSpc>
              <a:spcBef>
                <a:spcPts val="1500"/>
              </a:spcBef>
              <a:spcAft>
                <a:spcPts val="0"/>
              </a:spcAft>
              <a:buNone/>
            </a:pPr>
            <a:r>
              <a:rPr lang="ro" sz="1750">
                <a:solidFill>
                  <a:srgbClr val="242424"/>
                </a:solidFill>
                <a:latin typeface="Verdana"/>
                <a:ea typeface="Verdana"/>
                <a:cs typeface="Verdana"/>
                <a:sym typeface="Verdana"/>
              </a:rPr>
              <a:t>In TypeScript, just as in ECMAScript 2015, any file containing a top-level </a:t>
            </a:r>
            <a:r>
              <a:rPr lang="ro" sz="1750">
                <a:solidFill>
                  <a:srgbClr val="BF414A"/>
                </a:solidFill>
                <a:latin typeface="Courier New"/>
                <a:ea typeface="Courier New"/>
                <a:cs typeface="Courier New"/>
                <a:sym typeface="Courier New"/>
              </a:rPr>
              <a:t>import</a:t>
            </a:r>
            <a:r>
              <a:rPr lang="ro" sz="1750">
                <a:solidFill>
                  <a:srgbClr val="242424"/>
                </a:solidFill>
                <a:latin typeface="Verdana"/>
                <a:ea typeface="Verdana"/>
                <a:cs typeface="Verdana"/>
                <a:sym typeface="Verdana"/>
              </a:rPr>
              <a:t> or </a:t>
            </a:r>
            <a:r>
              <a:rPr lang="ro" sz="1750">
                <a:solidFill>
                  <a:srgbClr val="BF414A"/>
                </a:solidFill>
                <a:latin typeface="Courier New"/>
                <a:ea typeface="Courier New"/>
                <a:cs typeface="Courier New"/>
                <a:sym typeface="Courier New"/>
              </a:rPr>
              <a:t>export</a:t>
            </a:r>
            <a:r>
              <a:rPr lang="ro" sz="1750">
                <a:solidFill>
                  <a:srgbClr val="242424"/>
                </a:solidFill>
                <a:latin typeface="Verdana"/>
                <a:ea typeface="Verdana"/>
                <a:cs typeface="Verdana"/>
                <a:sym typeface="Verdana"/>
              </a:rPr>
              <a:t> is considered a module. Conversely, a file without any top-level </a:t>
            </a:r>
            <a:r>
              <a:rPr lang="ro" sz="1750">
                <a:solidFill>
                  <a:srgbClr val="BF414A"/>
                </a:solidFill>
                <a:latin typeface="Courier New"/>
                <a:ea typeface="Courier New"/>
                <a:cs typeface="Courier New"/>
                <a:sym typeface="Courier New"/>
              </a:rPr>
              <a:t>import</a:t>
            </a:r>
            <a:r>
              <a:rPr lang="ro" sz="1750">
                <a:solidFill>
                  <a:srgbClr val="242424"/>
                </a:solidFill>
                <a:latin typeface="Verdana"/>
                <a:ea typeface="Verdana"/>
                <a:cs typeface="Verdana"/>
                <a:sym typeface="Verdana"/>
              </a:rPr>
              <a:t> or </a:t>
            </a:r>
            <a:r>
              <a:rPr lang="ro" sz="1750">
                <a:solidFill>
                  <a:srgbClr val="BF414A"/>
                </a:solidFill>
                <a:latin typeface="Courier New"/>
                <a:ea typeface="Courier New"/>
                <a:cs typeface="Courier New"/>
                <a:sym typeface="Courier New"/>
              </a:rPr>
              <a:t>export</a:t>
            </a:r>
            <a:r>
              <a:rPr lang="ro" sz="1750">
                <a:solidFill>
                  <a:srgbClr val="242424"/>
                </a:solidFill>
                <a:latin typeface="Verdana"/>
                <a:ea typeface="Verdana"/>
                <a:cs typeface="Verdana"/>
                <a:sym typeface="Verdana"/>
              </a:rPr>
              <a:t> declarations is treated as a script whose contents are available in the global scope (and therefore to modules as well).</a:t>
            </a:r>
            <a:endParaRPr sz="1750">
              <a:solidFill>
                <a:srgbClr val="242424"/>
              </a:solidFill>
              <a:latin typeface="Verdana"/>
              <a:ea typeface="Verdana"/>
              <a:cs typeface="Verdana"/>
              <a:sym typeface="Verdana"/>
            </a:endParaRPr>
          </a:p>
          <a:p>
            <a:pPr indent="0" lvl="0" marL="0" rtl="0">
              <a:spcBef>
                <a:spcPts val="1500"/>
              </a:spcBef>
              <a:spcAft>
                <a:spcPts val="0"/>
              </a:spcAft>
              <a:buNone/>
            </a:pPr>
            <a:r>
              <a:t/>
            </a:r>
            <a:endParaRPr sz="1750">
              <a:solidFill>
                <a:srgbClr val="242424"/>
              </a:solidFill>
              <a:latin typeface="Verdana"/>
              <a:ea typeface="Verdana"/>
              <a:cs typeface="Verdana"/>
              <a:sym typeface="Verdana"/>
            </a:endParaRPr>
          </a:p>
          <a:p>
            <a:pPr indent="0" lvl="0" marL="0">
              <a:spcBef>
                <a:spcPts val="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o"/>
              <a:t>ES Module Syntax</a:t>
            </a:r>
            <a:endParaRPr/>
          </a:p>
        </p:txBody>
      </p:sp>
      <p:sp>
        <p:nvSpPr>
          <p:cNvPr id="86" name="Shape 8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152400" marR="152400" rtl="0">
              <a:spcBef>
                <a:spcPts val="0"/>
              </a:spcBef>
              <a:spcAft>
                <a:spcPts val="0"/>
              </a:spcAft>
              <a:buNone/>
            </a:pPr>
            <a:r>
              <a:rPr lang="ro" sz="3000">
                <a:solidFill>
                  <a:srgbClr val="8E908C"/>
                </a:solidFill>
                <a:highlight>
                  <a:srgbClr val="F7F7F7"/>
                </a:highlight>
                <a:latin typeface="Verdana"/>
                <a:ea typeface="Verdana"/>
                <a:cs typeface="Verdana"/>
                <a:sym typeface="Verdana"/>
              </a:rPr>
              <a:t>// file `foo.ts`</a:t>
            </a:r>
            <a:br>
              <a:rPr lang="ro" sz="3000">
                <a:solidFill>
                  <a:srgbClr val="333333"/>
                </a:solidFill>
                <a:highlight>
                  <a:srgbClr val="F7F7F7"/>
                </a:highlight>
                <a:latin typeface="Verdana"/>
                <a:ea typeface="Verdana"/>
                <a:cs typeface="Verdana"/>
                <a:sym typeface="Verdana"/>
              </a:rPr>
            </a:br>
            <a:r>
              <a:rPr lang="ro" sz="3000">
                <a:solidFill>
                  <a:srgbClr val="8959A8"/>
                </a:solidFill>
                <a:highlight>
                  <a:srgbClr val="F7F7F7"/>
                </a:highlight>
                <a:latin typeface="Verdana"/>
                <a:ea typeface="Verdana"/>
                <a:cs typeface="Verdana"/>
                <a:sym typeface="Verdana"/>
              </a:rPr>
              <a:t>export</a:t>
            </a:r>
            <a:r>
              <a:rPr lang="ro" sz="3000">
                <a:solidFill>
                  <a:srgbClr val="333333"/>
                </a:solidFill>
                <a:highlight>
                  <a:srgbClr val="F7F7F7"/>
                </a:highlight>
                <a:latin typeface="Verdana"/>
                <a:ea typeface="Verdana"/>
                <a:cs typeface="Verdana"/>
                <a:sym typeface="Verdana"/>
              </a:rPr>
              <a:t> </a:t>
            </a:r>
            <a:r>
              <a:rPr lang="ro" sz="3000">
                <a:solidFill>
                  <a:srgbClr val="8959A8"/>
                </a:solidFill>
                <a:highlight>
                  <a:srgbClr val="F7F7F7"/>
                </a:highlight>
                <a:latin typeface="Verdana"/>
                <a:ea typeface="Verdana"/>
                <a:cs typeface="Verdana"/>
                <a:sym typeface="Verdana"/>
              </a:rPr>
              <a:t>let</a:t>
            </a:r>
            <a:r>
              <a:rPr lang="ro" sz="3000">
                <a:solidFill>
                  <a:srgbClr val="333333"/>
                </a:solidFill>
                <a:highlight>
                  <a:srgbClr val="F7F7F7"/>
                </a:highlight>
                <a:latin typeface="Verdana"/>
                <a:ea typeface="Verdana"/>
                <a:cs typeface="Verdana"/>
                <a:sym typeface="Verdana"/>
              </a:rPr>
              <a:t> someVar = </a:t>
            </a:r>
            <a:r>
              <a:rPr lang="ro" sz="3000">
                <a:solidFill>
                  <a:srgbClr val="F5871F"/>
                </a:solidFill>
                <a:highlight>
                  <a:srgbClr val="F7F7F7"/>
                </a:highlight>
                <a:latin typeface="Verdana"/>
                <a:ea typeface="Verdana"/>
                <a:cs typeface="Verdana"/>
                <a:sym typeface="Verdana"/>
              </a:rPr>
              <a:t>123</a:t>
            </a:r>
            <a:r>
              <a:rPr lang="ro" sz="3000">
                <a:solidFill>
                  <a:srgbClr val="333333"/>
                </a:solidFill>
                <a:highlight>
                  <a:srgbClr val="F7F7F7"/>
                </a:highlight>
                <a:latin typeface="Verdana"/>
                <a:ea typeface="Verdana"/>
                <a:cs typeface="Verdana"/>
                <a:sym typeface="Verdana"/>
              </a:rPr>
              <a:t>;</a:t>
            </a:r>
            <a:endParaRPr sz="3000">
              <a:solidFill>
                <a:srgbClr val="333333"/>
              </a:solidFill>
              <a:highlight>
                <a:srgbClr val="F7F7F7"/>
              </a:highlight>
              <a:latin typeface="Verdana"/>
              <a:ea typeface="Verdana"/>
              <a:cs typeface="Verdana"/>
              <a:sym typeface="Verdana"/>
            </a:endParaRPr>
          </a:p>
          <a:p>
            <a:pPr indent="0" lvl="0" marL="152400" marR="152400" rtl="0">
              <a:spcBef>
                <a:spcPts val="1500"/>
              </a:spcBef>
              <a:spcAft>
                <a:spcPts val="1500"/>
              </a:spcAft>
              <a:buNone/>
            </a:pPr>
            <a:br>
              <a:rPr lang="ro" sz="3000">
                <a:solidFill>
                  <a:srgbClr val="333333"/>
                </a:solidFill>
                <a:highlight>
                  <a:srgbClr val="F7F7F7"/>
                </a:highlight>
                <a:latin typeface="Verdana"/>
                <a:ea typeface="Verdana"/>
                <a:cs typeface="Verdana"/>
                <a:sym typeface="Verdana"/>
              </a:rPr>
            </a:br>
            <a:r>
              <a:rPr lang="ro" sz="3000">
                <a:solidFill>
                  <a:srgbClr val="8959A8"/>
                </a:solidFill>
                <a:highlight>
                  <a:srgbClr val="F7F7F7"/>
                </a:highlight>
                <a:latin typeface="Verdana"/>
                <a:ea typeface="Verdana"/>
                <a:cs typeface="Verdana"/>
                <a:sym typeface="Verdana"/>
              </a:rPr>
              <a:t>export</a:t>
            </a:r>
            <a:r>
              <a:rPr lang="ro" sz="3000">
                <a:solidFill>
                  <a:srgbClr val="333333"/>
                </a:solidFill>
                <a:highlight>
                  <a:srgbClr val="F7F7F7"/>
                </a:highlight>
                <a:latin typeface="Verdana"/>
                <a:ea typeface="Verdana"/>
                <a:cs typeface="Verdana"/>
                <a:sym typeface="Verdana"/>
              </a:rPr>
              <a:t> type SomeType = {</a:t>
            </a:r>
            <a:br>
              <a:rPr lang="ro" sz="3000">
                <a:solidFill>
                  <a:srgbClr val="333333"/>
                </a:solidFill>
                <a:highlight>
                  <a:srgbClr val="F7F7F7"/>
                </a:highlight>
                <a:latin typeface="Verdana"/>
                <a:ea typeface="Verdana"/>
                <a:cs typeface="Verdana"/>
                <a:sym typeface="Verdana"/>
              </a:rPr>
            </a:br>
            <a:r>
              <a:rPr lang="ro" sz="3000">
                <a:solidFill>
                  <a:srgbClr val="333333"/>
                </a:solidFill>
                <a:highlight>
                  <a:srgbClr val="F7F7F7"/>
                </a:highlight>
                <a:latin typeface="Verdana"/>
                <a:ea typeface="Verdana"/>
                <a:cs typeface="Verdana"/>
                <a:sym typeface="Verdana"/>
              </a:rPr>
              <a:t>  foo: string;</a:t>
            </a:r>
            <a:br>
              <a:rPr lang="ro" sz="3000">
                <a:solidFill>
                  <a:srgbClr val="333333"/>
                </a:solidFill>
                <a:highlight>
                  <a:srgbClr val="F7F7F7"/>
                </a:highlight>
                <a:latin typeface="Verdana"/>
                <a:ea typeface="Verdana"/>
                <a:cs typeface="Verdana"/>
                <a:sym typeface="Verdana"/>
              </a:rPr>
            </a:br>
            <a:r>
              <a:rPr lang="ro" sz="3000">
                <a:solidFill>
                  <a:srgbClr val="333333"/>
                </a:solidFill>
                <a:highlight>
                  <a:srgbClr val="F7F7F7"/>
                </a:highlight>
                <a:latin typeface="Verdana"/>
                <a:ea typeface="Verdana"/>
                <a:cs typeface="Verdana"/>
                <a:sym typeface="Verdana"/>
              </a:rPr>
              <a:t>};</a:t>
            </a:r>
            <a:endParaRPr sz="3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Shape 9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o"/>
              <a:t>Namespaces</a:t>
            </a:r>
            <a:endParaRPr/>
          </a:p>
        </p:txBody>
      </p:sp>
      <p:sp>
        <p:nvSpPr>
          <p:cNvPr id="92" name="Shape 9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25400" marR="25400" rtl="0" algn="just">
              <a:lnSpc>
                <a:spcPct val="163636"/>
              </a:lnSpc>
              <a:spcBef>
                <a:spcPts val="0"/>
              </a:spcBef>
              <a:spcAft>
                <a:spcPts val="700"/>
              </a:spcAft>
              <a:buNone/>
            </a:pPr>
            <a:r>
              <a:rPr lang="ro">
                <a:solidFill>
                  <a:srgbClr val="000000"/>
                </a:solidFill>
                <a:latin typeface="Verdana"/>
                <a:ea typeface="Verdana"/>
                <a:cs typeface="Verdana"/>
                <a:sym typeface="Verdana"/>
              </a:rPr>
              <a:t>A namespace is a way to logically group related code. This is inbuilt into TypeScript unlike in JavaScript where variables declarations go into a global scope and if multiple JavaScript files are used within same project there will be possibility of overwriting or misconstruing the same variables, which will lead to the “global namespace pollution problem” in JavaScript.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Shape 9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ro"/>
              <a:t>Defining a namespace</a:t>
            </a:r>
            <a:endParaRPr/>
          </a:p>
        </p:txBody>
      </p:sp>
      <p:sp>
        <p:nvSpPr>
          <p:cNvPr id="98" name="Shape 9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25400" marR="25400" rtl="0" algn="just">
              <a:lnSpc>
                <a:spcPct val="163636"/>
              </a:lnSpc>
              <a:spcBef>
                <a:spcPts val="0"/>
              </a:spcBef>
              <a:spcAft>
                <a:spcPts val="0"/>
              </a:spcAft>
              <a:buNone/>
            </a:pPr>
            <a:r>
              <a:rPr lang="ro" sz="1400">
                <a:solidFill>
                  <a:srgbClr val="000000"/>
                </a:solidFill>
                <a:latin typeface="Verdana"/>
                <a:ea typeface="Verdana"/>
                <a:cs typeface="Verdana"/>
                <a:sym typeface="Verdana"/>
              </a:rPr>
              <a:t>A namespace definition begins with the keyword namespace followed by the namespace name as follows −</a:t>
            </a:r>
            <a:endParaRPr sz="1400">
              <a:solidFill>
                <a:srgbClr val="000000"/>
              </a:solidFill>
              <a:latin typeface="Verdana"/>
              <a:ea typeface="Verdana"/>
              <a:cs typeface="Verdana"/>
              <a:sym typeface="Verdana"/>
            </a:endParaRPr>
          </a:p>
          <a:p>
            <a:pPr indent="0" lvl="0" marL="50800" marR="50800" rtl="0">
              <a:lnSpc>
                <a:spcPct val="109090"/>
              </a:lnSpc>
              <a:spcBef>
                <a:spcPts val="1100"/>
              </a:spcBef>
              <a:spcAft>
                <a:spcPts val="0"/>
              </a:spcAft>
              <a:buNone/>
            </a:pPr>
            <a:r>
              <a:rPr lang="ro" sz="1400">
                <a:solidFill>
                  <a:srgbClr val="000088"/>
                </a:solidFill>
                <a:highlight>
                  <a:srgbClr val="EEEEEE"/>
                </a:highlight>
                <a:latin typeface="Courier New"/>
                <a:ea typeface="Courier New"/>
                <a:cs typeface="Courier New"/>
                <a:sym typeface="Courier New"/>
              </a:rPr>
              <a:t>namespace</a:t>
            </a:r>
            <a:r>
              <a:rPr lang="ro" sz="1400">
                <a:solidFill>
                  <a:srgbClr val="313131"/>
                </a:solidFill>
                <a:highlight>
                  <a:srgbClr val="EEEEEE"/>
                </a:highlight>
                <a:latin typeface="Courier New"/>
                <a:ea typeface="Courier New"/>
                <a:cs typeface="Courier New"/>
                <a:sym typeface="Courier New"/>
              </a:rPr>
              <a:t> </a:t>
            </a:r>
            <a:r>
              <a:rPr lang="ro" sz="1400">
                <a:solidFill>
                  <a:srgbClr val="7F0055"/>
                </a:solidFill>
                <a:highlight>
                  <a:srgbClr val="EEEEEE"/>
                </a:highlight>
                <a:latin typeface="Courier New"/>
                <a:ea typeface="Courier New"/>
                <a:cs typeface="Courier New"/>
                <a:sym typeface="Courier New"/>
              </a:rPr>
              <a:t>SomeNameSpaceName</a:t>
            </a:r>
            <a:r>
              <a:rPr lang="ro" sz="1400">
                <a:solidFill>
                  <a:srgbClr val="313131"/>
                </a:solidFill>
                <a:highlight>
                  <a:srgbClr val="EEEEEE"/>
                </a:highlight>
                <a:latin typeface="Courier New"/>
                <a:ea typeface="Courier New"/>
                <a:cs typeface="Courier New"/>
                <a:sym typeface="Courier New"/>
              </a:rPr>
              <a:t> </a:t>
            </a:r>
            <a:r>
              <a:rPr lang="ro" sz="1400">
                <a:solidFill>
                  <a:srgbClr val="666600"/>
                </a:solidFill>
                <a:highlight>
                  <a:srgbClr val="EEEEEE"/>
                </a:highlight>
                <a:latin typeface="Courier New"/>
                <a:ea typeface="Courier New"/>
                <a:cs typeface="Courier New"/>
                <a:sym typeface="Courier New"/>
              </a:rPr>
              <a:t>{</a:t>
            </a:r>
            <a:r>
              <a:rPr lang="ro" sz="1400">
                <a:solidFill>
                  <a:srgbClr val="313131"/>
                </a:solidFill>
                <a:highlight>
                  <a:srgbClr val="EEEEEE"/>
                </a:highlight>
                <a:latin typeface="Courier New"/>
                <a:ea typeface="Courier New"/>
                <a:cs typeface="Courier New"/>
                <a:sym typeface="Courier New"/>
              </a:rPr>
              <a:t> </a:t>
            </a:r>
            <a:br>
              <a:rPr lang="ro" sz="1400">
                <a:solidFill>
                  <a:srgbClr val="313131"/>
                </a:solidFill>
                <a:highlight>
                  <a:srgbClr val="EEEEEE"/>
                </a:highlight>
                <a:latin typeface="Courier New"/>
                <a:ea typeface="Courier New"/>
                <a:cs typeface="Courier New"/>
                <a:sym typeface="Courier New"/>
              </a:rPr>
            </a:br>
            <a:r>
              <a:rPr lang="ro" sz="1400">
                <a:solidFill>
                  <a:srgbClr val="313131"/>
                </a:solidFill>
                <a:highlight>
                  <a:srgbClr val="EEEEEE"/>
                </a:highlight>
                <a:latin typeface="Courier New"/>
                <a:ea typeface="Courier New"/>
                <a:cs typeface="Courier New"/>
                <a:sym typeface="Courier New"/>
              </a:rPr>
              <a:t>   </a:t>
            </a:r>
            <a:r>
              <a:rPr lang="ro" sz="1400">
                <a:solidFill>
                  <a:srgbClr val="000088"/>
                </a:solidFill>
                <a:highlight>
                  <a:srgbClr val="EEEEEE"/>
                </a:highlight>
                <a:latin typeface="Courier New"/>
                <a:ea typeface="Courier New"/>
                <a:cs typeface="Courier New"/>
                <a:sym typeface="Courier New"/>
              </a:rPr>
              <a:t>export</a:t>
            </a:r>
            <a:r>
              <a:rPr lang="ro" sz="1400">
                <a:solidFill>
                  <a:srgbClr val="313131"/>
                </a:solidFill>
                <a:highlight>
                  <a:srgbClr val="EEEEEE"/>
                </a:highlight>
                <a:latin typeface="Courier New"/>
                <a:ea typeface="Courier New"/>
                <a:cs typeface="Courier New"/>
                <a:sym typeface="Courier New"/>
              </a:rPr>
              <a:t> </a:t>
            </a:r>
            <a:r>
              <a:rPr lang="ro" sz="1400">
                <a:solidFill>
                  <a:srgbClr val="000088"/>
                </a:solidFill>
                <a:highlight>
                  <a:srgbClr val="EEEEEE"/>
                </a:highlight>
                <a:latin typeface="Courier New"/>
                <a:ea typeface="Courier New"/>
                <a:cs typeface="Courier New"/>
                <a:sym typeface="Courier New"/>
              </a:rPr>
              <a:t>interface</a:t>
            </a:r>
            <a:r>
              <a:rPr lang="ro" sz="1400">
                <a:solidFill>
                  <a:srgbClr val="313131"/>
                </a:solidFill>
                <a:highlight>
                  <a:srgbClr val="EEEEEE"/>
                </a:highlight>
                <a:latin typeface="Courier New"/>
                <a:ea typeface="Courier New"/>
                <a:cs typeface="Courier New"/>
                <a:sym typeface="Courier New"/>
              </a:rPr>
              <a:t> </a:t>
            </a:r>
            <a:r>
              <a:rPr lang="ro" sz="1400">
                <a:solidFill>
                  <a:srgbClr val="7F0055"/>
                </a:solidFill>
                <a:highlight>
                  <a:srgbClr val="EEEEEE"/>
                </a:highlight>
                <a:latin typeface="Courier New"/>
                <a:ea typeface="Courier New"/>
                <a:cs typeface="Courier New"/>
                <a:sym typeface="Courier New"/>
              </a:rPr>
              <a:t>ISomeInterfaceName</a:t>
            </a:r>
            <a:r>
              <a:rPr lang="ro" sz="1400">
                <a:solidFill>
                  <a:srgbClr val="313131"/>
                </a:solidFill>
                <a:highlight>
                  <a:srgbClr val="EEEEEE"/>
                </a:highlight>
                <a:latin typeface="Courier New"/>
                <a:ea typeface="Courier New"/>
                <a:cs typeface="Courier New"/>
                <a:sym typeface="Courier New"/>
              </a:rPr>
              <a:t> </a:t>
            </a:r>
            <a:r>
              <a:rPr lang="ro" sz="1400">
                <a:solidFill>
                  <a:srgbClr val="666600"/>
                </a:solidFill>
                <a:highlight>
                  <a:srgbClr val="EEEEEE"/>
                </a:highlight>
                <a:latin typeface="Courier New"/>
                <a:ea typeface="Courier New"/>
                <a:cs typeface="Courier New"/>
                <a:sym typeface="Courier New"/>
              </a:rPr>
              <a:t>{</a:t>
            </a:r>
            <a:r>
              <a:rPr lang="ro" sz="1400">
                <a:solidFill>
                  <a:srgbClr val="313131"/>
                </a:solidFill>
                <a:highlight>
                  <a:srgbClr val="EEEEEE"/>
                </a:highlight>
                <a:latin typeface="Courier New"/>
                <a:ea typeface="Courier New"/>
                <a:cs typeface="Courier New"/>
                <a:sym typeface="Courier New"/>
              </a:rPr>
              <a:t>      </a:t>
            </a:r>
            <a:r>
              <a:rPr lang="ro" sz="1400">
                <a:solidFill>
                  <a:srgbClr val="666600"/>
                </a:solidFill>
                <a:highlight>
                  <a:srgbClr val="EEEEEE"/>
                </a:highlight>
                <a:latin typeface="Courier New"/>
                <a:ea typeface="Courier New"/>
                <a:cs typeface="Courier New"/>
                <a:sym typeface="Courier New"/>
              </a:rPr>
              <a:t>}</a:t>
            </a:r>
            <a:r>
              <a:rPr lang="ro" sz="1400">
                <a:solidFill>
                  <a:srgbClr val="313131"/>
                </a:solidFill>
                <a:highlight>
                  <a:srgbClr val="EEEEEE"/>
                </a:highlight>
                <a:latin typeface="Courier New"/>
                <a:ea typeface="Courier New"/>
                <a:cs typeface="Courier New"/>
                <a:sym typeface="Courier New"/>
              </a:rPr>
              <a:t>  </a:t>
            </a:r>
            <a:br>
              <a:rPr lang="ro" sz="1400">
                <a:solidFill>
                  <a:srgbClr val="313131"/>
                </a:solidFill>
                <a:highlight>
                  <a:srgbClr val="EEEEEE"/>
                </a:highlight>
                <a:latin typeface="Courier New"/>
                <a:ea typeface="Courier New"/>
                <a:cs typeface="Courier New"/>
                <a:sym typeface="Courier New"/>
              </a:rPr>
            </a:br>
            <a:r>
              <a:rPr lang="ro" sz="1400">
                <a:solidFill>
                  <a:srgbClr val="313131"/>
                </a:solidFill>
                <a:highlight>
                  <a:srgbClr val="EEEEEE"/>
                </a:highlight>
                <a:latin typeface="Courier New"/>
                <a:ea typeface="Courier New"/>
                <a:cs typeface="Courier New"/>
                <a:sym typeface="Courier New"/>
              </a:rPr>
              <a:t>   </a:t>
            </a:r>
            <a:r>
              <a:rPr lang="ro" sz="1400">
                <a:solidFill>
                  <a:srgbClr val="000088"/>
                </a:solidFill>
                <a:highlight>
                  <a:srgbClr val="EEEEEE"/>
                </a:highlight>
                <a:latin typeface="Courier New"/>
                <a:ea typeface="Courier New"/>
                <a:cs typeface="Courier New"/>
                <a:sym typeface="Courier New"/>
              </a:rPr>
              <a:t>export</a:t>
            </a:r>
            <a:r>
              <a:rPr lang="ro" sz="1400">
                <a:solidFill>
                  <a:srgbClr val="313131"/>
                </a:solidFill>
                <a:highlight>
                  <a:srgbClr val="EEEEEE"/>
                </a:highlight>
                <a:latin typeface="Courier New"/>
                <a:ea typeface="Courier New"/>
                <a:cs typeface="Courier New"/>
                <a:sym typeface="Courier New"/>
              </a:rPr>
              <a:t> </a:t>
            </a:r>
            <a:r>
              <a:rPr lang="ro" sz="1400">
                <a:solidFill>
                  <a:srgbClr val="000088"/>
                </a:solidFill>
                <a:highlight>
                  <a:srgbClr val="EEEEEE"/>
                </a:highlight>
                <a:latin typeface="Courier New"/>
                <a:ea typeface="Courier New"/>
                <a:cs typeface="Courier New"/>
                <a:sym typeface="Courier New"/>
              </a:rPr>
              <a:t>class</a:t>
            </a:r>
            <a:r>
              <a:rPr lang="ro" sz="1400">
                <a:solidFill>
                  <a:srgbClr val="313131"/>
                </a:solidFill>
                <a:highlight>
                  <a:srgbClr val="EEEEEE"/>
                </a:highlight>
                <a:latin typeface="Courier New"/>
                <a:ea typeface="Courier New"/>
                <a:cs typeface="Courier New"/>
                <a:sym typeface="Courier New"/>
              </a:rPr>
              <a:t> </a:t>
            </a:r>
            <a:r>
              <a:rPr lang="ro" sz="1400">
                <a:solidFill>
                  <a:srgbClr val="7F0055"/>
                </a:solidFill>
                <a:highlight>
                  <a:srgbClr val="EEEEEE"/>
                </a:highlight>
                <a:latin typeface="Courier New"/>
                <a:ea typeface="Courier New"/>
                <a:cs typeface="Courier New"/>
                <a:sym typeface="Courier New"/>
              </a:rPr>
              <a:t>SomeClassName</a:t>
            </a:r>
            <a:r>
              <a:rPr lang="ro" sz="1400">
                <a:solidFill>
                  <a:srgbClr val="313131"/>
                </a:solidFill>
                <a:highlight>
                  <a:srgbClr val="EEEEEE"/>
                </a:highlight>
                <a:latin typeface="Courier New"/>
                <a:ea typeface="Courier New"/>
                <a:cs typeface="Courier New"/>
                <a:sym typeface="Courier New"/>
              </a:rPr>
              <a:t> </a:t>
            </a:r>
            <a:r>
              <a:rPr lang="ro" sz="1400">
                <a:solidFill>
                  <a:srgbClr val="666600"/>
                </a:solidFill>
                <a:highlight>
                  <a:srgbClr val="EEEEEE"/>
                </a:highlight>
                <a:latin typeface="Courier New"/>
                <a:ea typeface="Courier New"/>
                <a:cs typeface="Courier New"/>
                <a:sym typeface="Courier New"/>
              </a:rPr>
              <a:t>{</a:t>
            </a:r>
            <a:r>
              <a:rPr lang="ro" sz="1400">
                <a:solidFill>
                  <a:srgbClr val="313131"/>
                </a:solidFill>
                <a:highlight>
                  <a:srgbClr val="EEEEEE"/>
                </a:highlight>
                <a:latin typeface="Courier New"/>
                <a:ea typeface="Courier New"/>
                <a:cs typeface="Courier New"/>
                <a:sym typeface="Courier New"/>
              </a:rPr>
              <a:t>      </a:t>
            </a:r>
            <a:r>
              <a:rPr lang="ro" sz="1400">
                <a:solidFill>
                  <a:srgbClr val="666600"/>
                </a:solidFill>
                <a:highlight>
                  <a:srgbClr val="EEEEEE"/>
                </a:highlight>
                <a:latin typeface="Courier New"/>
                <a:ea typeface="Courier New"/>
                <a:cs typeface="Courier New"/>
                <a:sym typeface="Courier New"/>
              </a:rPr>
              <a:t>}</a:t>
            </a:r>
            <a:r>
              <a:rPr lang="ro" sz="1400">
                <a:solidFill>
                  <a:srgbClr val="313131"/>
                </a:solidFill>
                <a:highlight>
                  <a:srgbClr val="EEEEEE"/>
                </a:highlight>
                <a:latin typeface="Courier New"/>
                <a:ea typeface="Courier New"/>
                <a:cs typeface="Courier New"/>
                <a:sym typeface="Courier New"/>
              </a:rPr>
              <a:t>  </a:t>
            </a:r>
            <a:br>
              <a:rPr lang="ro" sz="1400">
                <a:solidFill>
                  <a:srgbClr val="313131"/>
                </a:solidFill>
                <a:highlight>
                  <a:srgbClr val="EEEEEE"/>
                </a:highlight>
                <a:latin typeface="Courier New"/>
                <a:ea typeface="Courier New"/>
                <a:cs typeface="Courier New"/>
                <a:sym typeface="Courier New"/>
              </a:rPr>
            </a:br>
            <a:r>
              <a:rPr lang="ro" sz="1400">
                <a:solidFill>
                  <a:srgbClr val="666600"/>
                </a:solidFill>
                <a:highlight>
                  <a:srgbClr val="EEEEEE"/>
                </a:highlight>
                <a:latin typeface="Courier New"/>
                <a:ea typeface="Courier New"/>
                <a:cs typeface="Courier New"/>
                <a:sym typeface="Courier New"/>
              </a:rPr>
              <a:t>}</a:t>
            </a:r>
            <a:endParaRPr sz="1400">
              <a:solidFill>
                <a:srgbClr val="666600"/>
              </a:solidFill>
              <a:highlight>
                <a:srgbClr val="EEEEEE"/>
              </a:highlight>
              <a:latin typeface="Courier New"/>
              <a:ea typeface="Courier New"/>
              <a:cs typeface="Courier New"/>
              <a:sym typeface="Courier New"/>
            </a:endParaRPr>
          </a:p>
          <a:p>
            <a:pPr indent="0" lvl="0" marL="25400" marR="25400" rtl="0" algn="just">
              <a:lnSpc>
                <a:spcPct val="163636"/>
              </a:lnSpc>
              <a:spcBef>
                <a:spcPts val="800"/>
              </a:spcBef>
              <a:spcAft>
                <a:spcPts val="0"/>
              </a:spcAft>
              <a:buNone/>
            </a:pPr>
            <a:r>
              <a:rPr lang="ro" sz="1400">
                <a:solidFill>
                  <a:srgbClr val="000000"/>
                </a:solidFill>
                <a:latin typeface="Verdana"/>
                <a:ea typeface="Verdana"/>
                <a:cs typeface="Verdana"/>
                <a:sym typeface="Verdana"/>
              </a:rPr>
              <a:t>The classes or interfaces which should be accessed outside the namespace should be marked with keyword export.</a:t>
            </a:r>
            <a:endParaRPr sz="1400">
              <a:solidFill>
                <a:srgbClr val="000000"/>
              </a:solidFill>
              <a:latin typeface="Verdana"/>
              <a:ea typeface="Verdana"/>
              <a:cs typeface="Verdana"/>
              <a:sym typeface="Verdana"/>
            </a:endParaRPr>
          </a:p>
          <a:p>
            <a:pPr indent="0" lvl="0" marL="25400" marR="25400" rtl="0" algn="just">
              <a:lnSpc>
                <a:spcPct val="163636"/>
              </a:lnSpc>
              <a:spcBef>
                <a:spcPts val="700"/>
              </a:spcBef>
              <a:spcAft>
                <a:spcPts val="0"/>
              </a:spcAft>
              <a:buNone/>
            </a:pPr>
            <a:r>
              <a:rPr lang="ro" sz="1400">
                <a:solidFill>
                  <a:srgbClr val="000000"/>
                </a:solidFill>
                <a:latin typeface="Verdana"/>
                <a:ea typeface="Verdana"/>
                <a:cs typeface="Verdana"/>
                <a:sym typeface="Verdana"/>
              </a:rPr>
              <a:t>To access the class or interface in another namespace, the syntax will be namespaceName.className</a:t>
            </a:r>
            <a:endParaRPr sz="1400">
              <a:solidFill>
                <a:srgbClr val="000000"/>
              </a:solidFill>
              <a:latin typeface="Verdana"/>
              <a:ea typeface="Verdana"/>
              <a:cs typeface="Verdana"/>
              <a:sym typeface="Verdana"/>
            </a:endParaRPr>
          </a:p>
          <a:p>
            <a:pPr indent="0" lvl="0" marL="50800" marR="50800" rtl="0">
              <a:spcBef>
                <a:spcPts val="700"/>
              </a:spcBef>
              <a:spcAft>
                <a:spcPts val="0"/>
              </a:spcAft>
              <a:buNone/>
            </a:pPr>
            <a:r>
              <a:rPr lang="ro" sz="1400">
                <a:solidFill>
                  <a:srgbClr val="313131"/>
                </a:solidFill>
                <a:highlight>
                  <a:srgbClr val="F1F1F1"/>
                </a:highlight>
                <a:latin typeface="Courier New"/>
                <a:ea typeface="Courier New"/>
                <a:cs typeface="Courier New"/>
                <a:sym typeface="Courier New"/>
              </a:rPr>
              <a:t>SomeNameSpaceName.SomeClassName;</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Shape 103"/>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ro"/>
              <a:t>Generics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