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Proxima Nova"/>
      <p:regular r:id="rId24"/>
      <p:bold r:id="rId25"/>
      <p:italic r:id="rId26"/>
      <p:boldItalic r:id="rId27"/>
    </p:embeddedFont>
    <p:embeddedFont>
      <p:font typeface="Roboto"/>
      <p:regular r:id="rId28"/>
      <p:bold r:id="rId29"/>
      <p:italic r:id="rId30"/>
      <p:boldItalic r:id="rId31"/>
    </p:embeddedFont>
    <p:embeddedFont>
      <p:font typeface="Alfa Slab On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roximaNova-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regular.fntdata"/><Relationship Id="rId27"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AlfaSlabOne-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Shape 11"/>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Shape 3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Shape 40"/>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tc39/proposal-decorator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typescriptlang.org/docs/handbook/decorators.html#class-decorators" TargetMode="External"/><Relationship Id="rId4" Type="http://schemas.openxmlformats.org/officeDocument/2006/relationships/hyperlink" Target="http://www.typescriptlang.org/docs/handbook/decorators.html#method-decorators" TargetMode="External"/><Relationship Id="rId5" Type="http://schemas.openxmlformats.org/officeDocument/2006/relationships/hyperlink" Target="http://www.typescriptlang.org/docs/handbook/decorators.html#accessor-decorators" TargetMode="External"/><Relationship Id="rId6" Type="http://schemas.openxmlformats.org/officeDocument/2006/relationships/hyperlink" Target="http://www.typescriptlang.org/docs/handbook/decorators.html#property-decorators" TargetMode="External"/><Relationship Id="rId7" Type="http://schemas.openxmlformats.org/officeDocument/2006/relationships/hyperlink" Target="http://www.typescriptlang.org/docs/handbook/decorators.html#parameter-decorator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typestack/class-validator" TargetMode="External"/><Relationship Id="rId4" Type="http://schemas.openxmlformats.org/officeDocument/2006/relationships/hyperlink" Target="https://cabbageapps.com/fell-love-js-decorators/" TargetMode="External"/><Relationship Id="rId5" Type="http://schemas.openxmlformats.org/officeDocument/2006/relationships/hyperlink" Target="https://www.spectory.com/blog/A%20deep%20dive%20into%20TypeScript%20decorators" TargetMode="External"/><Relationship Id="rId6" Type="http://schemas.openxmlformats.org/officeDocument/2006/relationships/hyperlink" Target="https://www.sparkbit.pl/typescript-decorators/" TargetMode="External"/><Relationship Id="rId7" Type="http://schemas.openxmlformats.org/officeDocument/2006/relationships/hyperlink" Target="http://blog.wolksoftware.com/decorators-metadata-reflection-in-typescript-from-novice-to-expert-part-3" TargetMode="External"/><Relationship Id="rId8" Type="http://schemas.openxmlformats.org/officeDocument/2006/relationships/hyperlink" Target="https://netbasal.com/create-and-test-decorators-in-javascript-85e8d5cf879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typescriptlang.org/docs/handbook/modules.html#export" TargetMode="External"/><Relationship Id="rId4" Type="http://schemas.openxmlformats.org/officeDocument/2006/relationships/hyperlink" Target="https://www.typescriptlang.org/docs/handbook/modules.html#export" TargetMode="External"/><Relationship Id="rId5" Type="http://schemas.openxmlformats.org/officeDocument/2006/relationships/hyperlink" Target="https://www.typescriptlang.org/docs/handbook/modules.html#import" TargetMode="External"/><Relationship Id="rId6" Type="http://schemas.openxmlformats.org/officeDocument/2006/relationships/hyperlink" Target="https://www.typescriptlang.org/docs/handbook/modules.html#impor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a:t>Typescript</a:t>
            </a:r>
            <a:endParaRPr/>
          </a:p>
        </p:txBody>
      </p:sp>
      <p:sp>
        <p:nvSpPr>
          <p:cNvPr id="57" name="Shape 57"/>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Deep dive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Typescript generics</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700"/>
              </a:spcAft>
              <a:buNone/>
            </a:pPr>
            <a:r>
              <a:rPr lang="ro" sz="3000">
                <a:solidFill>
                  <a:srgbClr val="404040"/>
                </a:solidFill>
                <a:latin typeface="Times New Roman"/>
                <a:ea typeface="Times New Roman"/>
                <a:cs typeface="Times New Roman"/>
                <a:sym typeface="Times New Roman"/>
              </a:rPr>
              <a:t>TypeScript supports parameterized types, also known as generics, which can be used in a variety of scenarios. For example, you can create a function that can take values of any type, but during its invocation, in a particular context, you can explicitly specify a concrete type.</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Typescript Generics</a:t>
            </a:r>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700"/>
              </a:spcAft>
              <a:buNone/>
            </a:pPr>
            <a:r>
              <a:rPr lang="ro" sz="3000">
                <a:solidFill>
                  <a:srgbClr val="404040"/>
                </a:solidFill>
                <a:latin typeface="Times New Roman"/>
                <a:ea typeface="Times New Roman"/>
                <a:cs typeface="Times New Roman"/>
                <a:sym typeface="Times New Roman"/>
              </a:rPr>
              <a:t>Take another example: an array can hold objects of any type, but you can specify which particular object types (for example, instances of Person) are allowed in an array. If you were to try to add an object of a different type, the TypeScript compiler would generate an error.</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Typescript Generics</a:t>
            </a:r>
            <a:endParaRPr/>
          </a:p>
        </p:txBody>
      </p:sp>
      <p:sp>
        <p:nvSpPr>
          <p:cNvPr id="121" name="Shape 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o" sz="2400">
                <a:solidFill>
                  <a:srgbClr val="404040"/>
                </a:solidFill>
                <a:latin typeface="Times New Roman"/>
                <a:ea typeface="Times New Roman"/>
                <a:cs typeface="Times New Roman"/>
                <a:sym typeface="Times New Roman"/>
              </a:rPr>
              <a:t>The following code snippet declares a Person class, creates two instances of it, and stores them in the workers array declared with the generic type. Generic types are denoted by placing them in the angle brackets (for example, ).</a:t>
            </a:r>
            <a:endParaRPr sz="2400">
              <a:solidFill>
                <a:srgbClr val="404040"/>
              </a:solidFill>
              <a:latin typeface="Times New Roman"/>
              <a:ea typeface="Times New Roman"/>
              <a:cs typeface="Times New Roman"/>
              <a:sym typeface="Times New Roman"/>
            </a:endParaRPr>
          </a:p>
          <a:p>
            <a:pPr indent="0" lvl="0" marL="0" rtl="0">
              <a:spcBef>
                <a:spcPts val="1700"/>
              </a:spcBef>
              <a:spcAft>
                <a:spcPts val="1700"/>
              </a:spcAft>
              <a:buNone/>
            </a:pPr>
            <a:r>
              <a:t/>
            </a:r>
            <a:endParaRPr sz="1650">
              <a:solidFill>
                <a:srgbClr val="40404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Typescript Generics</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class Person {</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    name: string;</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 </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class Employee extends Person{</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    department: number;</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 </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class Animal {</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    breed: string;</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 </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let workers: Array&lt;Person&gt; = [];</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 </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workers[0] = new Person();</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workers[1] = new Employee();</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workers[2] = new Animal();  // compile-time error</a:t>
            </a:r>
            <a:endParaRPr sz="1200">
              <a:solidFill>
                <a:srgbClr val="404040"/>
              </a:solidFill>
              <a:highlight>
                <a:srgbClr val="FFFFFF"/>
              </a:highlight>
              <a:latin typeface="Courier New"/>
              <a:ea typeface="Courier New"/>
              <a:cs typeface="Courier New"/>
              <a:sym typeface="Courier New"/>
            </a:endParaRPr>
          </a:p>
          <a:p>
            <a:pPr indent="0" lvl="0" marL="0" rtl="0">
              <a:spcBef>
                <a:spcPts val="0"/>
              </a:spcBef>
              <a:spcAft>
                <a:spcPts val="0"/>
              </a:spcAft>
              <a:buNone/>
            </a:pPr>
            <a:r>
              <a:t/>
            </a:r>
            <a:endParaRPr sz="1200">
              <a:solidFill>
                <a:srgbClr val="404040"/>
              </a:solidFill>
              <a:latin typeface="Times New Roman"/>
              <a:ea typeface="Times New Roman"/>
              <a:cs typeface="Times New Roman"/>
              <a:sym typeface="Times New Roman"/>
            </a:endParaRPr>
          </a:p>
          <a:p>
            <a:pPr indent="0" lvl="0" marL="0">
              <a:spcBef>
                <a:spcPts val="1700"/>
              </a:spcBef>
              <a:spcAft>
                <a:spcPts val="160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Decorators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Decorators</a:t>
            </a:r>
            <a:endParaRPr/>
          </a:p>
        </p:txBody>
      </p:sp>
      <p:sp>
        <p:nvSpPr>
          <p:cNvPr id="138" name="Shape 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60000"/>
              </a:lnSpc>
              <a:spcBef>
                <a:spcPts val="1500"/>
              </a:spcBef>
              <a:spcAft>
                <a:spcPts val="0"/>
              </a:spcAft>
              <a:buNone/>
            </a:pPr>
            <a:r>
              <a:rPr lang="ro" sz="1750">
                <a:solidFill>
                  <a:srgbClr val="242424"/>
                </a:solidFill>
                <a:latin typeface="Verdana"/>
                <a:ea typeface="Verdana"/>
                <a:cs typeface="Verdana"/>
                <a:sym typeface="Verdana"/>
              </a:rPr>
              <a:t>With the introduction of Classes in TypeScript and ES6, there now exist certain scenarios that require additional features to support annotating or modifying classes and class members. Decorators provide a way to add both annotations and a meta-programming syntax for class declarations and members. Decorators are a </a:t>
            </a:r>
            <a:r>
              <a:rPr lang="ro" sz="1750" u="sng">
                <a:solidFill>
                  <a:srgbClr val="265988"/>
                </a:solidFill>
                <a:latin typeface="Verdana"/>
                <a:ea typeface="Verdana"/>
                <a:cs typeface="Verdana"/>
                <a:sym typeface="Verdana"/>
                <a:hlinkClick r:id="rId3"/>
              </a:rPr>
              <a:t>stage 2 proposal</a:t>
            </a:r>
            <a:r>
              <a:rPr lang="ro" sz="1750">
                <a:solidFill>
                  <a:srgbClr val="242424"/>
                </a:solidFill>
                <a:latin typeface="Verdana"/>
                <a:ea typeface="Verdana"/>
                <a:cs typeface="Verdana"/>
                <a:sym typeface="Verdana"/>
              </a:rPr>
              <a:t> for JavaScript and are available as an experimental feature of TypeScript.</a:t>
            </a:r>
            <a:endParaRPr sz="1750">
              <a:solidFill>
                <a:srgbClr val="242424"/>
              </a:solidFill>
              <a:latin typeface="Verdana"/>
              <a:ea typeface="Verdana"/>
              <a:cs typeface="Verdana"/>
              <a:sym typeface="Verdana"/>
            </a:endParaRPr>
          </a:p>
          <a:p>
            <a:pPr indent="0" lvl="0" marL="0">
              <a:spcBef>
                <a:spcPts val="15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Decorators</a:t>
            </a:r>
            <a:endParaRPr/>
          </a:p>
        </p:txBody>
      </p:sp>
      <p:sp>
        <p:nvSpPr>
          <p:cNvPr id="144" name="Shape 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ro" sz="2400">
                <a:solidFill>
                  <a:srgbClr val="242424"/>
                </a:solidFill>
                <a:highlight>
                  <a:srgbClr val="FFFFFF"/>
                </a:highlight>
                <a:latin typeface="Verdana"/>
                <a:ea typeface="Verdana"/>
                <a:cs typeface="Verdana"/>
                <a:sym typeface="Verdana"/>
              </a:rPr>
              <a:t>A </a:t>
            </a:r>
            <a:r>
              <a:rPr i="1" lang="ro" sz="2400">
                <a:solidFill>
                  <a:srgbClr val="242424"/>
                </a:solidFill>
                <a:highlight>
                  <a:srgbClr val="FFFFFF"/>
                </a:highlight>
                <a:latin typeface="Verdana"/>
                <a:ea typeface="Verdana"/>
                <a:cs typeface="Verdana"/>
                <a:sym typeface="Verdana"/>
              </a:rPr>
              <a:t>Decorator</a:t>
            </a:r>
            <a:r>
              <a:rPr lang="ro" sz="2400">
                <a:solidFill>
                  <a:srgbClr val="242424"/>
                </a:solidFill>
                <a:highlight>
                  <a:srgbClr val="FFFFFF"/>
                </a:highlight>
                <a:latin typeface="Verdana"/>
                <a:ea typeface="Verdana"/>
                <a:cs typeface="Verdana"/>
                <a:sym typeface="Verdana"/>
              </a:rPr>
              <a:t> is a special kind of declaration that can be attached to a </a:t>
            </a:r>
            <a:r>
              <a:rPr lang="ro" sz="2400" u="sng">
                <a:solidFill>
                  <a:srgbClr val="265988"/>
                </a:solidFill>
                <a:highlight>
                  <a:srgbClr val="FFFFFF"/>
                </a:highlight>
                <a:latin typeface="Verdana"/>
                <a:ea typeface="Verdana"/>
                <a:cs typeface="Verdana"/>
                <a:sym typeface="Verdana"/>
                <a:hlinkClick r:id="rId3"/>
              </a:rPr>
              <a:t>class declaration</a:t>
            </a:r>
            <a:r>
              <a:rPr lang="ro" sz="2400">
                <a:solidFill>
                  <a:srgbClr val="242424"/>
                </a:solidFill>
                <a:highlight>
                  <a:srgbClr val="FFFFFF"/>
                </a:highlight>
                <a:latin typeface="Verdana"/>
                <a:ea typeface="Verdana"/>
                <a:cs typeface="Verdana"/>
                <a:sym typeface="Verdana"/>
              </a:rPr>
              <a:t>, </a:t>
            </a:r>
            <a:r>
              <a:rPr lang="ro" sz="2400" u="sng">
                <a:solidFill>
                  <a:srgbClr val="265988"/>
                </a:solidFill>
                <a:highlight>
                  <a:srgbClr val="FFFFFF"/>
                </a:highlight>
                <a:latin typeface="Verdana"/>
                <a:ea typeface="Verdana"/>
                <a:cs typeface="Verdana"/>
                <a:sym typeface="Verdana"/>
                <a:hlinkClick r:id="rId4"/>
              </a:rPr>
              <a:t>method</a:t>
            </a:r>
            <a:r>
              <a:rPr lang="ro" sz="2400">
                <a:solidFill>
                  <a:srgbClr val="242424"/>
                </a:solidFill>
                <a:highlight>
                  <a:srgbClr val="FFFFFF"/>
                </a:highlight>
                <a:latin typeface="Verdana"/>
                <a:ea typeface="Verdana"/>
                <a:cs typeface="Verdana"/>
                <a:sym typeface="Verdana"/>
              </a:rPr>
              <a:t>, </a:t>
            </a:r>
            <a:r>
              <a:rPr lang="ro" sz="2400" u="sng">
                <a:solidFill>
                  <a:srgbClr val="265988"/>
                </a:solidFill>
                <a:highlight>
                  <a:srgbClr val="FFFFFF"/>
                </a:highlight>
                <a:latin typeface="Verdana"/>
                <a:ea typeface="Verdana"/>
                <a:cs typeface="Verdana"/>
                <a:sym typeface="Verdana"/>
                <a:hlinkClick r:id="rId5"/>
              </a:rPr>
              <a:t>accessor</a:t>
            </a:r>
            <a:r>
              <a:rPr lang="ro" sz="2400">
                <a:solidFill>
                  <a:srgbClr val="242424"/>
                </a:solidFill>
                <a:highlight>
                  <a:srgbClr val="FFFFFF"/>
                </a:highlight>
                <a:latin typeface="Verdana"/>
                <a:ea typeface="Verdana"/>
                <a:cs typeface="Verdana"/>
                <a:sym typeface="Verdana"/>
              </a:rPr>
              <a:t>, </a:t>
            </a:r>
            <a:r>
              <a:rPr lang="ro" sz="2400" u="sng">
                <a:solidFill>
                  <a:srgbClr val="265988"/>
                </a:solidFill>
                <a:highlight>
                  <a:srgbClr val="FFFFFF"/>
                </a:highlight>
                <a:latin typeface="Verdana"/>
                <a:ea typeface="Verdana"/>
                <a:cs typeface="Verdana"/>
                <a:sym typeface="Verdana"/>
                <a:hlinkClick r:id="rId6"/>
              </a:rPr>
              <a:t>property</a:t>
            </a:r>
            <a:r>
              <a:rPr lang="ro" sz="2400">
                <a:solidFill>
                  <a:srgbClr val="242424"/>
                </a:solidFill>
                <a:highlight>
                  <a:srgbClr val="FFFFFF"/>
                </a:highlight>
                <a:latin typeface="Verdana"/>
                <a:ea typeface="Verdana"/>
                <a:cs typeface="Verdana"/>
                <a:sym typeface="Verdana"/>
              </a:rPr>
              <a:t>, or </a:t>
            </a:r>
            <a:r>
              <a:rPr lang="ro" sz="2400" u="sng">
                <a:solidFill>
                  <a:srgbClr val="265988"/>
                </a:solidFill>
                <a:highlight>
                  <a:srgbClr val="FFFFFF"/>
                </a:highlight>
                <a:latin typeface="Verdana"/>
                <a:ea typeface="Verdana"/>
                <a:cs typeface="Verdana"/>
                <a:sym typeface="Verdana"/>
                <a:hlinkClick r:id="rId7"/>
              </a:rPr>
              <a:t>parameter</a:t>
            </a:r>
            <a:r>
              <a:rPr lang="ro" sz="2400">
                <a:solidFill>
                  <a:srgbClr val="242424"/>
                </a:solidFill>
                <a:highlight>
                  <a:srgbClr val="FFFFFF"/>
                </a:highlight>
                <a:latin typeface="Verdana"/>
                <a:ea typeface="Verdana"/>
                <a:cs typeface="Verdana"/>
                <a:sym typeface="Verdana"/>
              </a:rPr>
              <a:t>. Decorators use the form </a:t>
            </a:r>
            <a:r>
              <a:rPr lang="ro" sz="2400">
                <a:solidFill>
                  <a:srgbClr val="BF414A"/>
                </a:solidFill>
                <a:highlight>
                  <a:srgbClr val="FFFFFF"/>
                </a:highlight>
                <a:latin typeface="Courier New"/>
                <a:ea typeface="Courier New"/>
                <a:cs typeface="Courier New"/>
                <a:sym typeface="Courier New"/>
              </a:rPr>
              <a:t>@expression</a:t>
            </a:r>
            <a:r>
              <a:rPr lang="ro" sz="2400">
                <a:solidFill>
                  <a:srgbClr val="242424"/>
                </a:solidFill>
                <a:highlight>
                  <a:srgbClr val="FFFFFF"/>
                </a:highlight>
                <a:latin typeface="Verdana"/>
                <a:ea typeface="Verdana"/>
                <a:cs typeface="Verdana"/>
                <a:sym typeface="Verdana"/>
              </a:rPr>
              <a:t>, where </a:t>
            </a:r>
            <a:r>
              <a:rPr lang="ro" sz="2400">
                <a:solidFill>
                  <a:srgbClr val="BF414A"/>
                </a:solidFill>
                <a:highlight>
                  <a:srgbClr val="FFFFFF"/>
                </a:highlight>
                <a:latin typeface="Courier New"/>
                <a:ea typeface="Courier New"/>
                <a:cs typeface="Courier New"/>
                <a:sym typeface="Courier New"/>
              </a:rPr>
              <a:t>expression</a:t>
            </a:r>
            <a:r>
              <a:rPr lang="ro" sz="2400">
                <a:solidFill>
                  <a:srgbClr val="242424"/>
                </a:solidFill>
                <a:highlight>
                  <a:srgbClr val="FFFFFF"/>
                </a:highlight>
                <a:latin typeface="Verdana"/>
                <a:ea typeface="Verdana"/>
                <a:cs typeface="Verdana"/>
                <a:sym typeface="Verdana"/>
              </a:rPr>
              <a:t> must evaluate to a function that will be called at runtime with information about the decorated declaration.</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1513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Decorator example</a:t>
            </a:r>
            <a:endParaRPr/>
          </a:p>
        </p:txBody>
      </p:sp>
      <p:sp>
        <p:nvSpPr>
          <p:cNvPr id="150" name="Shape 150"/>
          <p:cNvSpPr txBox="1"/>
          <p:nvPr>
            <p:ph idx="1" type="body"/>
          </p:nvPr>
        </p:nvSpPr>
        <p:spPr>
          <a:xfrm>
            <a:off x="311700" y="808450"/>
            <a:ext cx="8520600" cy="3416400"/>
          </a:xfrm>
          <a:prstGeom prst="rect">
            <a:avLst/>
          </a:prstGeom>
          <a:noFill/>
        </p:spPr>
        <p:txBody>
          <a:bodyPr anchorCtr="0" anchor="t" bIns="91425" lIns="91425" spcFirstLastPara="1" rIns="91425" wrap="square" tIns="91425">
            <a:noAutofit/>
          </a:bodyPr>
          <a:lstStyle/>
          <a:p>
            <a:pPr indent="0" lvl="0" marL="0">
              <a:spcBef>
                <a:spcPts val="0"/>
              </a:spcBef>
              <a:spcAft>
                <a:spcPts val="1600"/>
              </a:spcAft>
              <a:buNone/>
            </a:pPr>
            <a:r>
              <a:rPr b="1" lang="ro" sz="1200">
                <a:solidFill>
                  <a:srgbClr val="000000"/>
                </a:solidFill>
                <a:latin typeface="Courier New"/>
                <a:ea typeface="Courier New"/>
                <a:cs typeface="Courier New"/>
                <a:sym typeface="Courier New"/>
              </a:rPr>
              <a:t>function</a:t>
            </a:r>
            <a:r>
              <a:rPr lang="ro" sz="1200">
                <a:solidFill>
                  <a:srgbClr val="000000"/>
                </a:solidFill>
                <a:latin typeface="Courier New"/>
                <a:ea typeface="Courier New"/>
                <a:cs typeface="Courier New"/>
                <a:sym typeface="Courier New"/>
              </a:rPr>
              <a:t> </a:t>
            </a:r>
            <a:r>
              <a:rPr b="1" lang="ro" sz="1200">
                <a:solidFill>
                  <a:srgbClr val="000000"/>
                </a:solidFill>
                <a:latin typeface="Courier New"/>
                <a:ea typeface="Courier New"/>
                <a:cs typeface="Courier New"/>
                <a:sym typeface="Courier New"/>
              </a:rPr>
              <a:t>f</a:t>
            </a:r>
            <a:r>
              <a:rPr lang="ro" sz="1200">
                <a:solidFill>
                  <a:srgbClr val="000000"/>
                </a:solidFill>
                <a:latin typeface="Courier New"/>
                <a:ea typeface="Courier New"/>
                <a:cs typeface="Courier New"/>
                <a:sym typeface="Courier New"/>
              </a:rPr>
              <a:t>() {</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console.log("f(): evaluated");</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a:t>
            </a:r>
            <a:r>
              <a:rPr b="1" lang="ro" sz="1200">
                <a:solidFill>
                  <a:srgbClr val="000000"/>
                </a:solidFill>
                <a:latin typeface="Courier New"/>
                <a:ea typeface="Courier New"/>
                <a:cs typeface="Courier New"/>
                <a:sym typeface="Courier New"/>
              </a:rPr>
              <a:t>return</a:t>
            </a:r>
            <a:r>
              <a:rPr lang="ro" sz="1200">
                <a:solidFill>
                  <a:srgbClr val="000000"/>
                </a:solidFill>
                <a:latin typeface="Courier New"/>
                <a:ea typeface="Courier New"/>
                <a:cs typeface="Courier New"/>
                <a:sym typeface="Courier New"/>
              </a:rPr>
              <a:t> </a:t>
            </a:r>
            <a:r>
              <a:rPr b="1" lang="ro" sz="1200">
                <a:solidFill>
                  <a:srgbClr val="000000"/>
                </a:solidFill>
                <a:latin typeface="Courier New"/>
                <a:ea typeface="Courier New"/>
                <a:cs typeface="Courier New"/>
                <a:sym typeface="Courier New"/>
              </a:rPr>
              <a:t>function</a:t>
            </a:r>
            <a:r>
              <a:rPr lang="ro" sz="1200">
                <a:solidFill>
                  <a:srgbClr val="000000"/>
                </a:solidFill>
                <a:latin typeface="Courier New"/>
                <a:ea typeface="Courier New"/>
                <a:cs typeface="Courier New"/>
                <a:sym typeface="Courier New"/>
              </a:rPr>
              <a:t> (target, propertyKey: string, descriptor: PropertyDescriptor) {</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console.log("f(): called");</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a:t>
            </a:r>
            <a:br>
              <a:rPr lang="ro" sz="1200">
                <a:solidFill>
                  <a:srgbClr val="000000"/>
                </a:solidFill>
                <a:latin typeface="Courier New"/>
                <a:ea typeface="Courier New"/>
                <a:cs typeface="Courier New"/>
                <a:sym typeface="Courier New"/>
              </a:rPr>
            </a:br>
            <a:br>
              <a:rPr lang="ro" sz="1200">
                <a:solidFill>
                  <a:srgbClr val="000000"/>
                </a:solidFill>
                <a:latin typeface="Courier New"/>
                <a:ea typeface="Courier New"/>
                <a:cs typeface="Courier New"/>
                <a:sym typeface="Courier New"/>
              </a:rPr>
            </a:br>
            <a:r>
              <a:rPr b="1" lang="ro" sz="1200">
                <a:solidFill>
                  <a:srgbClr val="000000"/>
                </a:solidFill>
                <a:latin typeface="Courier New"/>
                <a:ea typeface="Courier New"/>
                <a:cs typeface="Courier New"/>
                <a:sym typeface="Courier New"/>
              </a:rPr>
              <a:t>function</a:t>
            </a:r>
            <a:r>
              <a:rPr lang="ro" sz="1200">
                <a:solidFill>
                  <a:srgbClr val="000000"/>
                </a:solidFill>
                <a:latin typeface="Courier New"/>
                <a:ea typeface="Courier New"/>
                <a:cs typeface="Courier New"/>
                <a:sym typeface="Courier New"/>
              </a:rPr>
              <a:t> </a:t>
            </a:r>
            <a:r>
              <a:rPr b="1" lang="ro" sz="1200">
                <a:solidFill>
                  <a:srgbClr val="000000"/>
                </a:solidFill>
                <a:latin typeface="Courier New"/>
                <a:ea typeface="Courier New"/>
                <a:cs typeface="Courier New"/>
                <a:sym typeface="Courier New"/>
              </a:rPr>
              <a:t>g</a:t>
            </a:r>
            <a:r>
              <a:rPr lang="ro" sz="1200">
                <a:solidFill>
                  <a:srgbClr val="000000"/>
                </a:solidFill>
                <a:latin typeface="Courier New"/>
                <a:ea typeface="Courier New"/>
                <a:cs typeface="Courier New"/>
                <a:sym typeface="Courier New"/>
              </a:rPr>
              <a:t>() {</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console.log("g(): evaluated");</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a:t>
            </a:r>
            <a:r>
              <a:rPr b="1" lang="ro" sz="1200">
                <a:solidFill>
                  <a:srgbClr val="000000"/>
                </a:solidFill>
                <a:latin typeface="Courier New"/>
                <a:ea typeface="Courier New"/>
                <a:cs typeface="Courier New"/>
                <a:sym typeface="Courier New"/>
              </a:rPr>
              <a:t>return</a:t>
            </a:r>
            <a:r>
              <a:rPr lang="ro" sz="1200">
                <a:solidFill>
                  <a:srgbClr val="000000"/>
                </a:solidFill>
                <a:latin typeface="Courier New"/>
                <a:ea typeface="Courier New"/>
                <a:cs typeface="Courier New"/>
                <a:sym typeface="Courier New"/>
              </a:rPr>
              <a:t> </a:t>
            </a:r>
            <a:r>
              <a:rPr b="1" lang="ro" sz="1200">
                <a:solidFill>
                  <a:srgbClr val="000000"/>
                </a:solidFill>
                <a:latin typeface="Courier New"/>
                <a:ea typeface="Courier New"/>
                <a:cs typeface="Courier New"/>
                <a:sym typeface="Courier New"/>
              </a:rPr>
              <a:t>function</a:t>
            </a:r>
            <a:r>
              <a:rPr lang="ro" sz="1200">
                <a:solidFill>
                  <a:srgbClr val="000000"/>
                </a:solidFill>
                <a:latin typeface="Courier New"/>
                <a:ea typeface="Courier New"/>
                <a:cs typeface="Courier New"/>
                <a:sym typeface="Courier New"/>
              </a:rPr>
              <a:t> (target, propertyKey: string, descriptor: PropertyDescriptor) {</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console.log("g(): called");</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a:t>
            </a:r>
            <a:br>
              <a:rPr lang="ro" sz="1200">
                <a:solidFill>
                  <a:srgbClr val="000000"/>
                </a:solidFill>
                <a:latin typeface="Courier New"/>
                <a:ea typeface="Courier New"/>
                <a:cs typeface="Courier New"/>
                <a:sym typeface="Courier New"/>
              </a:rPr>
            </a:br>
            <a:br>
              <a:rPr lang="ro" sz="1200">
                <a:solidFill>
                  <a:srgbClr val="000000"/>
                </a:solidFill>
                <a:latin typeface="Courier New"/>
                <a:ea typeface="Courier New"/>
                <a:cs typeface="Courier New"/>
                <a:sym typeface="Courier New"/>
              </a:rPr>
            </a:br>
            <a:r>
              <a:rPr b="1" lang="ro" sz="1200">
                <a:solidFill>
                  <a:srgbClr val="000000"/>
                </a:solidFill>
                <a:latin typeface="Courier New"/>
                <a:ea typeface="Courier New"/>
                <a:cs typeface="Courier New"/>
                <a:sym typeface="Courier New"/>
              </a:rPr>
              <a:t>class</a:t>
            </a:r>
            <a:r>
              <a:rPr lang="ro" sz="1200">
                <a:solidFill>
                  <a:srgbClr val="000000"/>
                </a:solidFill>
                <a:latin typeface="Courier New"/>
                <a:ea typeface="Courier New"/>
                <a:cs typeface="Courier New"/>
                <a:sym typeface="Courier New"/>
              </a:rPr>
              <a:t> C {</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@f()</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@g()</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method() {}</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What can you do with this?</a:t>
            </a:r>
            <a:br>
              <a:rPr lang="ro"/>
            </a:br>
            <a:endParaRPr/>
          </a:p>
        </p:txBody>
      </p:sp>
      <p:sp>
        <p:nvSpPr>
          <p:cNvPr id="156" name="Shape 1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749300" rtl="0">
              <a:lnSpc>
                <a:spcPct val="140000"/>
              </a:lnSpc>
              <a:spcBef>
                <a:spcPts val="0"/>
              </a:spcBef>
              <a:spcAft>
                <a:spcPts val="0"/>
              </a:spcAft>
              <a:buClr>
                <a:srgbClr val="666677"/>
              </a:buClr>
              <a:buSzPts val="1700"/>
              <a:buFont typeface="Roboto"/>
              <a:buChar char="●"/>
            </a:pPr>
            <a:r>
              <a:rPr lang="ro" sz="1700">
                <a:solidFill>
                  <a:srgbClr val="666677"/>
                </a:solidFill>
                <a:highlight>
                  <a:srgbClr val="FFFFFF"/>
                </a:highlight>
                <a:latin typeface="Roboto"/>
                <a:ea typeface="Roboto"/>
                <a:cs typeface="Roboto"/>
                <a:sym typeface="Roboto"/>
              </a:rPr>
              <a:t>logging</a:t>
            </a:r>
            <a:endParaRPr sz="1700">
              <a:solidFill>
                <a:srgbClr val="666677"/>
              </a:solidFill>
              <a:highlight>
                <a:srgbClr val="FFFFFF"/>
              </a:highlight>
              <a:latin typeface="Roboto"/>
              <a:ea typeface="Roboto"/>
              <a:cs typeface="Roboto"/>
              <a:sym typeface="Roboto"/>
            </a:endParaRPr>
          </a:p>
          <a:p>
            <a:pPr indent="-336550" lvl="0" marL="749300" rtl="0">
              <a:lnSpc>
                <a:spcPct val="140000"/>
              </a:lnSpc>
              <a:spcBef>
                <a:spcPts val="0"/>
              </a:spcBef>
              <a:spcAft>
                <a:spcPts val="0"/>
              </a:spcAft>
              <a:buClr>
                <a:srgbClr val="666677"/>
              </a:buClr>
              <a:buSzPts val="1700"/>
              <a:buFont typeface="Roboto"/>
              <a:buChar char="●"/>
            </a:pPr>
            <a:r>
              <a:rPr lang="ro" sz="1700">
                <a:solidFill>
                  <a:srgbClr val="666677"/>
                </a:solidFill>
                <a:highlight>
                  <a:srgbClr val="FFFFFF"/>
                </a:highlight>
                <a:latin typeface="Roboto"/>
                <a:ea typeface="Roboto"/>
                <a:cs typeface="Roboto"/>
                <a:sym typeface="Roboto"/>
              </a:rPr>
              <a:t>Apply Formatting</a:t>
            </a:r>
            <a:endParaRPr sz="1700">
              <a:solidFill>
                <a:srgbClr val="666677"/>
              </a:solidFill>
              <a:highlight>
                <a:srgbClr val="FFFFFF"/>
              </a:highlight>
              <a:latin typeface="Roboto"/>
              <a:ea typeface="Roboto"/>
              <a:cs typeface="Roboto"/>
              <a:sym typeface="Roboto"/>
            </a:endParaRPr>
          </a:p>
          <a:p>
            <a:pPr indent="-336550" lvl="0" marL="749300" rtl="0">
              <a:lnSpc>
                <a:spcPct val="140000"/>
              </a:lnSpc>
              <a:spcBef>
                <a:spcPts val="0"/>
              </a:spcBef>
              <a:spcAft>
                <a:spcPts val="0"/>
              </a:spcAft>
              <a:buClr>
                <a:srgbClr val="666677"/>
              </a:buClr>
              <a:buSzPts val="1700"/>
              <a:buFont typeface="Roboto"/>
              <a:buChar char="●"/>
            </a:pPr>
            <a:r>
              <a:rPr lang="ro" sz="1700">
                <a:solidFill>
                  <a:srgbClr val="666677"/>
                </a:solidFill>
                <a:highlight>
                  <a:srgbClr val="FFFFFF"/>
                </a:highlight>
                <a:latin typeface="Roboto"/>
                <a:ea typeface="Roboto"/>
                <a:cs typeface="Roboto"/>
                <a:sym typeface="Roboto"/>
              </a:rPr>
              <a:t>Apply Permission Checks</a:t>
            </a:r>
            <a:endParaRPr sz="1700">
              <a:solidFill>
                <a:srgbClr val="666677"/>
              </a:solidFill>
              <a:highlight>
                <a:srgbClr val="FFFFFF"/>
              </a:highlight>
              <a:latin typeface="Roboto"/>
              <a:ea typeface="Roboto"/>
              <a:cs typeface="Roboto"/>
              <a:sym typeface="Roboto"/>
            </a:endParaRPr>
          </a:p>
          <a:p>
            <a:pPr indent="-336550" lvl="0" marL="749300" rtl="0">
              <a:lnSpc>
                <a:spcPct val="140000"/>
              </a:lnSpc>
              <a:spcBef>
                <a:spcPts val="0"/>
              </a:spcBef>
              <a:spcAft>
                <a:spcPts val="0"/>
              </a:spcAft>
              <a:buClr>
                <a:srgbClr val="666677"/>
              </a:buClr>
              <a:buSzPts val="1700"/>
              <a:buFont typeface="Roboto"/>
              <a:buChar char="●"/>
            </a:pPr>
            <a:r>
              <a:rPr lang="ro" sz="1700">
                <a:solidFill>
                  <a:srgbClr val="666677"/>
                </a:solidFill>
                <a:highlight>
                  <a:srgbClr val="FFFFFF"/>
                </a:highlight>
                <a:latin typeface="Roboto"/>
                <a:ea typeface="Roboto"/>
                <a:cs typeface="Roboto"/>
                <a:sym typeface="Roboto"/>
              </a:rPr>
              <a:t>Block Overriding  of methods</a:t>
            </a:r>
            <a:endParaRPr sz="1700">
              <a:solidFill>
                <a:srgbClr val="666677"/>
              </a:solidFill>
              <a:highlight>
                <a:srgbClr val="FFFFFF"/>
              </a:highlight>
              <a:latin typeface="Roboto"/>
              <a:ea typeface="Roboto"/>
              <a:cs typeface="Roboto"/>
              <a:sym typeface="Roboto"/>
            </a:endParaRPr>
          </a:p>
          <a:p>
            <a:pPr indent="-336550" lvl="0" marL="749300" rtl="0">
              <a:lnSpc>
                <a:spcPct val="140000"/>
              </a:lnSpc>
              <a:spcBef>
                <a:spcPts val="0"/>
              </a:spcBef>
              <a:spcAft>
                <a:spcPts val="0"/>
              </a:spcAft>
              <a:buClr>
                <a:srgbClr val="666677"/>
              </a:buClr>
              <a:buSzPts val="1700"/>
              <a:buFont typeface="Roboto"/>
              <a:buChar char="●"/>
            </a:pPr>
            <a:r>
              <a:rPr lang="ro" sz="1700">
                <a:solidFill>
                  <a:srgbClr val="666677"/>
                </a:solidFill>
                <a:highlight>
                  <a:srgbClr val="FFFFFF"/>
                </a:highlight>
                <a:latin typeface="Roboto"/>
                <a:ea typeface="Roboto"/>
                <a:cs typeface="Roboto"/>
                <a:sym typeface="Roboto"/>
              </a:rPr>
              <a:t>Timing Functions</a:t>
            </a:r>
            <a:endParaRPr sz="1700">
              <a:solidFill>
                <a:srgbClr val="666677"/>
              </a:solidFill>
              <a:highlight>
                <a:srgbClr val="FFFFFF"/>
              </a:highlight>
              <a:latin typeface="Roboto"/>
              <a:ea typeface="Roboto"/>
              <a:cs typeface="Roboto"/>
              <a:sym typeface="Roboto"/>
            </a:endParaRPr>
          </a:p>
          <a:p>
            <a:pPr indent="-336550" lvl="0" marL="749300" rtl="0">
              <a:lnSpc>
                <a:spcPct val="140000"/>
              </a:lnSpc>
              <a:spcBef>
                <a:spcPts val="0"/>
              </a:spcBef>
              <a:spcAft>
                <a:spcPts val="0"/>
              </a:spcAft>
              <a:buClr>
                <a:srgbClr val="666677"/>
              </a:buClr>
              <a:buSzPts val="1700"/>
              <a:buFont typeface="Roboto"/>
              <a:buChar char="●"/>
            </a:pPr>
            <a:r>
              <a:rPr lang="ro" sz="1700">
                <a:solidFill>
                  <a:srgbClr val="666677"/>
                </a:solidFill>
                <a:highlight>
                  <a:srgbClr val="FFFFFF"/>
                </a:highlight>
                <a:latin typeface="Roboto"/>
                <a:ea typeface="Roboto"/>
                <a:cs typeface="Roboto"/>
                <a:sym typeface="Roboto"/>
              </a:rPr>
              <a:t>Rate-Limiting</a:t>
            </a:r>
            <a:endParaRPr sz="1700">
              <a:solidFill>
                <a:srgbClr val="666677"/>
              </a:solidFill>
              <a:highlight>
                <a:srgbClr val="FFFFFF"/>
              </a:highlight>
              <a:latin typeface="Roboto"/>
              <a:ea typeface="Roboto"/>
              <a:cs typeface="Roboto"/>
              <a:sym typeface="Roboto"/>
            </a:endParaRPr>
          </a:p>
          <a:p>
            <a:pPr indent="-336550" lvl="0" marL="749300" rtl="0">
              <a:lnSpc>
                <a:spcPct val="140000"/>
              </a:lnSpc>
              <a:spcBef>
                <a:spcPts val="0"/>
              </a:spcBef>
              <a:spcAft>
                <a:spcPts val="0"/>
              </a:spcAft>
              <a:buClr>
                <a:srgbClr val="666677"/>
              </a:buClr>
              <a:buSzPts val="1700"/>
              <a:buFont typeface="Roboto"/>
              <a:buChar char="●"/>
            </a:pPr>
            <a:r>
              <a:rPr lang="ro" sz="1700">
                <a:solidFill>
                  <a:srgbClr val="666677"/>
                </a:solidFill>
                <a:highlight>
                  <a:srgbClr val="FFFFFF"/>
                </a:highlight>
                <a:latin typeface="Roboto"/>
                <a:ea typeface="Roboto"/>
                <a:cs typeface="Roboto"/>
                <a:sym typeface="Roboto"/>
              </a:rPr>
              <a:t>Whatever you thought that that cannot be done while you were having breakfast</a:t>
            </a:r>
            <a:endParaRPr sz="1700">
              <a:solidFill>
                <a:srgbClr val="666677"/>
              </a:solidFill>
              <a:highlight>
                <a:srgbClr val="FFFFFF"/>
              </a:highlight>
              <a:latin typeface="Roboto"/>
              <a:ea typeface="Roboto"/>
              <a:cs typeface="Roboto"/>
              <a:sym typeface="Roboto"/>
            </a:endParaRPr>
          </a:p>
          <a:p>
            <a:pPr indent="-336550" lvl="0" marL="749300" rtl="0">
              <a:lnSpc>
                <a:spcPct val="140000"/>
              </a:lnSpc>
              <a:spcBef>
                <a:spcPts val="0"/>
              </a:spcBef>
              <a:spcAft>
                <a:spcPts val="0"/>
              </a:spcAft>
              <a:buClr>
                <a:srgbClr val="666677"/>
              </a:buClr>
              <a:buSzPts val="1700"/>
              <a:buFont typeface="Roboto"/>
              <a:buChar char="●"/>
            </a:pPr>
            <a:r>
              <a:rPr lang="ro" sz="1700">
                <a:solidFill>
                  <a:srgbClr val="666677"/>
                </a:solidFill>
                <a:highlight>
                  <a:srgbClr val="FFFFFF"/>
                </a:highlight>
                <a:latin typeface="Roboto"/>
                <a:ea typeface="Roboto"/>
                <a:cs typeface="Roboto"/>
                <a:sym typeface="Roboto"/>
              </a:rPr>
              <a:t>and the list goes on…</a:t>
            </a:r>
            <a:endParaRPr sz="1700">
              <a:solidFill>
                <a:srgbClr val="666677"/>
              </a:solidFill>
              <a:highlight>
                <a:srgbClr val="FFFFFF"/>
              </a:highlight>
              <a:latin typeface="Roboto"/>
              <a:ea typeface="Roboto"/>
              <a:cs typeface="Roboto"/>
              <a:sym typeface="Roboto"/>
            </a:endParaRPr>
          </a:p>
          <a:p>
            <a:pPr indent="0" lvl="0" marL="0">
              <a:spcBef>
                <a:spcPts val="27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Decorator example</a:t>
            </a:r>
            <a:endParaRPr/>
          </a:p>
        </p:txBody>
      </p:sp>
      <p:sp>
        <p:nvSpPr>
          <p:cNvPr id="162" name="Shape 1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u="sng">
                <a:solidFill>
                  <a:schemeClr val="hlink"/>
                </a:solidFill>
                <a:hlinkClick r:id="rId3"/>
              </a:rPr>
              <a:t>https://github.com/typestack/class-validator</a:t>
            </a:r>
            <a:endParaRPr/>
          </a:p>
          <a:p>
            <a:pPr indent="0" lvl="0" marL="0">
              <a:spcBef>
                <a:spcPts val="1600"/>
              </a:spcBef>
              <a:spcAft>
                <a:spcPts val="0"/>
              </a:spcAft>
              <a:buNone/>
            </a:pPr>
            <a:r>
              <a:rPr lang="ro" u="sng">
                <a:solidFill>
                  <a:schemeClr val="hlink"/>
                </a:solidFill>
                <a:hlinkClick r:id="rId4"/>
              </a:rPr>
              <a:t>https://cabbageapps.com/fell-love-js-decorators/</a:t>
            </a:r>
            <a:r>
              <a:rPr lang="ro"/>
              <a:t> </a:t>
            </a:r>
            <a:endParaRPr/>
          </a:p>
          <a:p>
            <a:pPr indent="0" lvl="0" marL="0">
              <a:spcBef>
                <a:spcPts val="1600"/>
              </a:spcBef>
              <a:spcAft>
                <a:spcPts val="0"/>
              </a:spcAft>
              <a:buNone/>
            </a:pPr>
            <a:r>
              <a:rPr lang="ro" u="sng">
                <a:solidFill>
                  <a:schemeClr val="hlink"/>
                </a:solidFill>
                <a:hlinkClick r:id="rId5"/>
              </a:rPr>
              <a:t>https://www.spectory.com/blog/A%20deep%20dive%20into%20TypeScript%20decorators</a:t>
            </a:r>
            <a:r>
              <a:rPr lang="ro"/>
              <a:t> </a:t>
            </a:r>
            <a:endParaRPr/>
          </a:p>
          <a:p>
            <a:pPr indent="0" lvl="0" marL="0">
              <a:spcBef>
                <a:spcPts val="1600"/>
              </a:spcBef>
              <a:spcAft>
                <a:spcPts val="0"/>
              </a:spcAft>
              <a:buNone/>
            </a:pPr>
            <a:r>
              <a:rPr lang="ro" u="sng">
                <a:solidFill>
                  <a:schemeClr val="hlink"/>
                </a:solidFill>
                <a:hlinkClick r:id="rId6"/>
              </a:rPr>
              <a:t>https://www.sparkbit.pl/typescript-decorators/</a:t>
            </a:r>
            <a:r>
              <a:rPr lang="ro"/>
              <a:t>  </a:t>
            </a:r>
            <a:endParaRPr/>
          </a:p>
          <a:p>
            <a:pPr indent="0" lvl="0" marL="0">
              <a:spcBef>
                <a:spcPts val="1600"/>
              </a:spcBef>
              <a:spcAft>
                <a:spcPts val="0"/>
              </a:spcAft>
              <a:buNone/>
            </a:pPr>
            <a:r>
              <a:rPr lang="ro" u="sng">
                <a:solidFill>
                  <a:schemeClr val="hlink"/>
                </a:solidFill>
                <a:hlinkClick r:id="rId7"/>
              </a:rPr>
              <a:t>http://blog.wolksoftware.com/decorators-metadata-reflection-in-typescript-from-novice-to-expert-part-3</a:t>
            </a:r>
            <a:r>
              <a:rPr lang="ro"/>
              <a:t> </a:t>
            </a:r>
            <a:endParaRPr/>
          </a:p>
          <a:p>
            <a:pPr indent="0" lvl="0" marL="0">
              <a:spcBef>
                <a:spcPts val="1600"/>
              </a:spcBef>
              <a:spcAft>
                <a:spcPts val="1600"/>
              </a:spcAft>
              <a:buNone/>
            </a:pPr>
            <a:r>
              <a:rPr lang="ro" u="sng">
                <a:solidFill>
                  <a:schemeClr val="hlink"/>
                </a:solidFill>
                <a:hlinkClick r:id="rId8"/>
              </a:rPr>
              <a:t>https://netbasal.com/create-and-test-decorators-in-javascript-85e8d5cf879c</a:t>
            </a:r>
            <a:r>
              <a:rPr lang="ro"/>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o"/>
              <a:t>Summary</a:t>
            </a:r>
            <a:endParaRPr/>
          </a:p>
        </p:txBody>
      </p:sp>
      <p:sp>
        <p:nvSpPr>
          <p:cNvPr id="63" name="Shape 63"/>
          <p:cNvSpPr txBox="1"/>
          <p:nvPr>
            <p:ph idx="1" type="body"/>
          </p:nvPr>
        </p:nvSpPr>
        <p:spPr>
          <a:xfrm>
            <a:off x="311700" y="116085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 Modules, Namespaces and multiple files</a:t>
            </a:r>
            <a:endParaRPr/>
          </a:p>
          <a:p>
            <a:pPr indent="0" lvl="0" marL="0">
              <a:spcBef>
                <a:spcPts val="1600"/>
              </a:spcBef>
              <a:spcAft>
                <a:spcPts val="0"/>
              </a:spcAft>
              <a:buNone/>
            </a:pPr>
            <a:r>
              <a:rPr lang="ro"/>
              <a:t>- Generics</a:t>
            </a:r>
            <a:endParaRPr/>
          </a:p>
          <a:p>
            <a:pPr indent="0" lvl="0" marL="0">
              <a:spcBef>
                <a:spcPts val="1600"/>
              </a:spcBef>
              <a:spcAft>
                <a:spcPts val="0"/>
              </a:spcAft>
              <a:buNone/>
            </a:pPr>
            <a:r>
              <a:rPr lang="ro"/>
              <a:t>- Decorators</a:t>
            </a:r>
            <a:endParaRPr/>
          </a:p>
          <a:p>
            <a:pPr indent="0" lvl="0" marL="0">
              <a:spcBef>
                <a:spcPts val="1600"/>
              </a:spcBef>
              <a:spcAft>
                <a:spcPts val="0"/>
              </a:spcAft>
              <a:buNone/>
            </a:pPr>
            <a:r>
              <a:rPr lang="ro"/>
              <a:t>	</a:t>
            </a:r>
            <a:endParaRPr/>
          </a:p>
          <a:p>
            <a:pPr indent="0" lvl="0" marL="0" rt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Modules, </a:t>
            </a:r>
            <a:r>
              <a:rPr lang="ro"/>
              <a:t>Namespaces and multiple files</a:t>
            </a:r>
            <a:endParaRPr/>
          </a:p>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2680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Module</a:t>
            </a:r>
            <a:endParaRPr/>
          </a:p>
        </p:txBody>
      </p:sp>
      <p:sp>
        <p:nvSpPr>
          <p:cNvPr id="74" name="Shape 74"/>
          <p:cNvSpPr txBox="1"/>
          <p:nvPr>
            <p:ph idx="1" type="body"/>
          </p:nvPr>
        </p:nvSpPr>
        <p:spPr>
          <a:xfrm>
            <a:off x="311700" y="916550"/>
            <a:ext cx="8520600" cy="3416400"/>
          </a:xfrm>
          <a:prstGeom prst="rect">
            <a:avLst/>
          </a:prstGeom>
        </p:spPr>
        <p:txBody>
          <a:bodyPr anchorCtr="0" anchor="t" bIns="91425" lIns="91425" spcFirstLastPara="1" rIns="91425" wrap="square" tIns="91425">
            <a:noAutofit/>
          </a:bodyPr>
          <a:lstStyle/>
          <a:p>
            <a:pPr indent="0" lvl="0" marL="0" rtl="0">
              <a:lnSpc>
                <a:spcPct val="160000"/>
              </a:lnSpc>
              <a:spcBef>
                <a:spcPts val="1500"/>
              </a:spcBef>
              <a:spcAft>
                <a:spcPts val="0"/>
              </a:spcAft>
              <a:buNone/>
            </a:pPr>
            <a:r>
              <a:rPr lang="ro" sz="1750">
                <a:solidFill>
                  <a:srgbClr val="242424"/>
                </a:solidFill>
                <a:latin typeface="Verdana"/>
                <a:ea typeface="Verdana"/>
                <a:cs typeface="Verdana"/>
                <a:sym typeface="Verdana"/>
              </a:rPr>
              <a:t>Starting with ECMAScript 2015, JavaScript has a concept of modules. TypeScript shares this concept.</a:t>
            </a:r>
            <a:endParaRPr sz="1750">
              <a:solidFill>
                <a:srgbClr val="242424"/>
              </a:solidFill>
              <a:latin typeface="Verdana"/>
              <a:ea typeface="Verdana"/>
              <a:cs typeface="Verdana"/>
              <a:sym typeface="Verdana"/>
            </a:endParaRPr>
          </a:p>
          <a:p>
            <a:pPr indent="0" lvl="0" marL="0" rtl="0">
              <a:lnSpc>
                <a:spcPct val="160000"/>
              </a:lnSpc>
              <a:spcBef>
                <a:spcPts val="1500"/>
              </a:spcBef>
              <a:spcAft>
                <a:spcPts val="0"/>
              </a:spcAft>
              <a:buNone/>
            </a:pPr>
            <a:r>
              <a:rPr lang="ro" sz="1750">
                <a:solidFill>
                  <a:srgbClr val="242424"/>
                </a:solidFill>
                <a:latin typeface="Verdana"/>
                <a:ea typeface="Verdana"/>
                <a:cs typeface="Verdana"/>
                <a:sym typeface="Verdana"/>
              </a:rPr>
              <a:t>Modules are executed within their own scope, not in the global scope; this means that variables, functions, classes, etc. declared in a module are not visible outside the module unless they are explicitly exported using one of the </a:t>
            </a:r>
            <a:r>
              <a:rPr lang="ro" sz="1750" u="sng">
                <a:solidFill>
                  <a:srgbClr val="BF414A"/>
                </a:solidFill>
                <a:latin typeface="Courier New"/>
                <a:ea typeface="Courier New"/>
                <a:cs typeface="Courier New"/>
                <a:sym typeface="Courier New"/>
                <a:hlinkClick r:id="rId3"/>
              </a:rPr>
              <a:t>export </a:t>
            </a:r>
            <a:r>
              <a:rPr lang="ro" sz="1750" u="sng">
                <a:solidFill>
                  <a:srgbClr val="265988"/>
                </a:solidFill>
                <a:latin typeface="Verdana"/>
                <a:ea typeface="Verdana"/>
                <a:cs typeface="Verdana"/>
                <a:sym typeface="Verdana"/>
                <a:hlinkClick r:id="rId4"/>
              </a:rPr>
              <a:t>forms</a:t>
            </a:r>
            <a:r>
              <a:rPr lang="ro" sz="1750">
                <a:solidFill>
                  <a:srgbClr val="242424"/>
                </a:solidFill>
                <a:latin typeface="Verdana"/>
                <a:ea typeface="Verdana"/>
                <a:cs typeface="Verdana"/>
                <a:sym typeface="Verdana"/>
              </a:rPr>
              <a:t>. Conversely, to consume a variable, function, class, interface, etc. exported from a different module, it has to be imported using one of the </a:t>
            </a:r>
            <a:r>
              <a:rPr lang="ro" sz="1750" u="sng">
                <a:solidFill>
                  <a:srgbClr val="BF414A"/>
                </a:solidFill>
                <a:latin typeface="Courier New"/>
                <a:ea typeface="Courier New"/>
                <a:cs typeface="Courier New"/>
                <a:sym typeface="Courier New"/>
                <a:hlinkClick r:id="rId5"/>
              </a:rPr>
              <a:t>import</a:t>
            </a:r>
            <a:r>
              <a:rPr lang="ro" sz="1750" u="sng">
                <a:solidFill>
                  <a:srgbClr val="265988"/>
                </a:solidFill>
                <a:latin typeface="Verdana"/>
                <a:ea typeface="Verdana"/>
                <a:cs typeface="Verdana"/>
                <a:sym typeface="Verdana"/>
                <a:hlinkClick r:id="rId6"/>
              </a:rPr>
              <a:t> forms</a:t>
            </a:r>
            <a:r>
              <a:rPr lang="ro" sz="1750">
                <a:solidFill>
                  <a:srgbClr val="242424"/>
                </a:solidFill>
                <a:latin typeface="Verdana"/>
                <a:ea typeface="Verdana"/>
                <a:cs typeface="Verdana"/>
                <a:sym typeface="Verdana"/>
              </a:rPr>
              <a:t>.</a:t>
            </a:r>
            <a:endParaRPr sz="1750">
              <a:solidFill>
                <a:srgbClr val="242424"/>
              </a:solidFill>
              <a:latin typeface="Verdana"/>
              <a:ea typeface="Verdana"/>
              <a:cs typeface="Verdana"/>
              <a:sym typeface="Verdana"/>
            </a:endParaRPr>
          </a:p>
          <a:p>
            <a:pPr indent="0" lvl="0" marL="0">
              <a:spcBef>
                <a:spcPts val="15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Module</a:t>
            </a:r>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60000"/>
              </a:lnSpc>
              <a:spcBef>
                <a:spcPts val="1500"/>
              </a:spcBef>
              <a:spcAft>
                <a:spcPts val="0"/>
              </a:spcAft>
              <a:buNone/>
            </a:pPr>
            <a:r>
              <a:rPr lang="ro" sz="1750">
                <a:solidFill>
                  <a:srgbClr val="242424"/>
                </a:solidFill>
                <a:latin typeface="Verdana"/>
                <a:ea typeface="Verdana"/>
                <a:cs typeface="Verdana"/>
                <a:sym typeface="Verdana"/>
              </a:rPr>
              <a:t>In TypeScript, just as in ECMAScript 2015, any file containing a top-level </a:t>
            </a:r>
            <a:r>
              <a:rPr lang="ro" sz="1750">
                <a:solidFill>
                  <a:srgbClr val="BF414A"/>
                </a:solidFill>
                <a:latin typeface="Courier New"/>
                <a:ea typeface="Courier New"/>
                <a:cs typeface="Courier New"/>
                <a:sym typeface="Courier New"/>
              </a:rPr>
              <a:t>import</a:t>
            </a:r>
            <a:r>
              <a:rPr lang="ro" sz="1750">
                <a:solidFill>
                  <a:srgbClr val="242424"/>
                </a:solidFill>
                <a:latin typeface="Verdana"/>
                <a:ea typeface="Verdana"/>
                <a:cs typeface="Verdana"/>
                <a:sym typeface="Verdana"/>
              </a:rPr>
              <a:t> or </a:t>
            </a:r>
            <a:r>
              <a:rPr lang="ro" sz="1750">
                <a:solidFill>
                  <a:srgbClr val="BF414A"/>
                </a:solidFill>
                <a:latin typeface="Courier New"/>
                <a:ea typeface="Courier New"/>
                <a:cs typeface="Courier New"/>
                <a:sym typeface="Courier New"/>
              </a:rPr>
              <a:t>export</a:t>
            </a:r>
            <a:r>
              <a:rPr lang="ro" sz="1750">
                <a:solidFill>
                  <a:srgbClr val="242424"/>
                </a:solidFill>
                <a:latin typeface="Verdana"/>
                <a:ea typeface="Verdana"/>
                <a:cs typeface="Verdana"/>
                <a:sym typeface="Verdana"/>
              </a:rPr>
              <a:t> is considered a module. Conversely, a file without any top-level </a:t>
            </a:r>
            <a:r>
              <a:rPr lang="ro" sz="1750">
                <a:solidFill>
                  <a:srgbClr val="BF414A"/>
                </a:solidFill>
                <a:latin typeface="Courier New"/>
                <a:ea typeface="Courier New"/>
                <a:cs typeface="Courier New"/>
                <a:sym typeface="Courier New"/>
              </a:rPr>
              <a:t>import</a:t>
            </a:r>
            <a:r>
              <a:rPr lang="ro" sz="1750">
                <a:solidFill>
                  <a:srgbClr val="242424"/>
                </a:solidFill>
                <a:latin typeface="Verdana"/>
                <a:ea typeface="Verdana"/>
                <a:cs typeface="Verdana"/>
                <a:sym typeface="Verdana"/>
              </a:rPr>
              <a:t> or </a:t>
            </a:r>
            <a:r>
              <a:rPr lang="ro" sz="1750">
                <a:solidFill>
                  <a:srgbClr val="BF414A"/>
                </a:solidFill>
                <a:latin typeface="Courier New"/>
                <a:ea typeface="Courier New"/>
                <a:cs typeface="Courier New"/>
                <a:sym typeface="Courier New"/>
              </a:rPr>
              <a:t>export</a:t>
            </a:r>
            <a:r>
              <a:rPr lang="ro" sz="1750">
                <a:solidFill>
                  <a:srgbClr val="242424"/>
                </a:solidFill>
                <a:latin typeface="Verdana"/>
                <a:ea typeface="Verdana"/>
                <a:cs typeface="Verdana"/>
                <a:sym typeface="Verdana"/>
              </a:rPr>
              <a:t> declarations is treated as a script whose contents are available in the global scope (and therefore to modules as well).</a:t>
            </a:r>
            <a:endParaRPr sz="1750">
              <a:solidFill>
                <a:srgbClr val="242424"/>
              </a:solidFill>
              <a:latin typeface="Verdana"/>
              <a:ea typeface="Verdana"/>
              <a:cs typeface="Verdana"/>
              <a:sym typeface="Verdana"/>
            </a:endParaRPr>
          </a:p>
          <a:p>
            <a:pPr indent="0" lvl="0" marL="0" rtl="0">
              <a:spcBef>
                <a:spcPts val="1500"/>
              </a:spcBef>
              <a:spcAft>
                <a:spcPts val="0"/>
              </a:spcAft>
              <a:buNone/>
            </a:pPr>
            <a:r>
              <a:t/>
            </a:r>
            <a:endParaRPr sz="1750">
              <a:solidFill>
                <a:srgbClr val="242424"/>
              </a:solidFill>
              <a:latin typeface="Verdana"/>
              <a:ea typeface="Verdana"/>
              <a:cs typeface="Verdana"/>
              <a:sym typeface="Verdana"/>
            </a:endParaRPr>
          </a:p>
          <a:p>
            <a:pPr indent="0" lvl="0" marL="0">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ES Module Syntax</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52400" marR="152400" rtl="0">
              <a:spcBef>
                <a:spcPts val="0"/>
              </a:spcBef>
              <a:spcAft>
                <a:spcPts val="0"/>
              </a:spcAft>
              <a:buNone/>
            </a:pPr>
            <a:r>
              <a:rPr lang="ro" sz="3000">
                <a:solidFill>
                  <a:srgbClr val="8E908C"/>
                </a:solidFill>
                <a:highlight>
                  <a:srgbClr val="F7F7F7"/>
                </a:highlight>
                <a:latin typeface="Verdana"/>
                <a:ea typeface="Verdana"/>
                <a:cs typeface="Verdana"/>
                <a:sym typeface="Verdana"/>
              </a:rPr>
              <a:t>// file `foo.ts`</a:t>
            </a:r>
            <a:br>
              <a:rPr lang="ro" sz="3000">
                <a:solidFill>
                  <a:srgbClr val="333333"/>
                </a:solidFill>
                <a:highlight>
                  <a:srgbClr val="F7F7F7"/>
                </a:highlight>
                <a:latin typeface="Verdana"/>
                <a:ea typeface="Verdana"/>
                <a:cs typeface="Verdana"/>
                <a:sym typeface="Verdana"/>
              </a:rPr>
            </a:br>
            <a:r>
              <a:rPr lang="ro" sz="3000">
                <a:solidFill>
                  <a:srgbClr val="8959A8"/>
                </a:solidFill>
                <a:highlight>
                  <a:srgbClr val="F7F7F7"/>
                </a:highlight>
                <a:latin typeface="Verdana"/>
                <a:ea typeface="Verdana"/>
                <a:cs typeface="Verdana"/>
                <a:sym typeface="Verdana"/>
              </a:rPr>
              <a:t>export</a:t>
            </a:r>
            <a:r>
              <a:rPr lang="ro" sz="3000">
                <a:solidFill>
                  <a:srgbClr val="333333"/>
                </a:solidFill>
                <a:highlight>
                  <a:srgbClr val="F7F7F7"/>
                </a:highlight>
                <a:latin typeface="Verdana"/>
                <a:ea typeface="Verdana"/>
                <a:cs typeface="Verdana"/>
                <a:sym typeface="Verdana"/>
              </a:rPr>
              <a:t> </a:t>
            </a:r>
            <a:r>
              <a:rPr lang="ro" sz="3000">
                <a:solidFill>
                  <a:srgbClr val="8959A8"/>
                </a:solidFill>
                <a:highlight>
                  <a:srgbClr val="F7F7F7"/>
                </a:highlight>
                <a:latin typeface="Verdana"/>
                <a:ea typeface="Verdana"/>
                <a:cs typeface="Verdana"/>
                <a:sym typeface="Verdana"/>
              </a:rPr>
              <a:t>let</a:t>
            </a:r>
            <a:r>
              <a:rPr lang="ro" sz="3000">
                <a:solidFill>
                  <a:srgbClr val="333333"/>
                </a:solidFill>
                <a:highlight>
                  <a:srgbClr val="F7F7F7"/>
                </a:highlight>
                <a:latin typeface="Verdana"/>
                <a:ea typeface="Verdana"/>
                <a:cs typeface="Verdana"/>
                <a:sym typeface="Verdana"/>
              </a:rPr>
              <a:t> someVar = </a:t>
            </a:r>
            <a:r>
              <a:rPr lang="ro" sz="3000">
                <a:solidFill>
                  <a:srgbClr val="F5871F"/>
                </a:solidFill>
                <a:highlight>
                  <a:srgbClr val="F7F7F7"/>
                </a:highlight>
                <a:latin typeface="Verdana"/>
                <a:ea typeface="Verdana"/>
                <a:cs typeface="Verdana"/>
                <a:sym typeface="Verdana"/>
              </a:rPr>
              <a:t>123</a:t>
            </a:r>
            <a:r>
              <a:rPr lang="ro" sz="3000">
                <a:solidFill>
                  <a:srgbClr val="333333"/>
                </a:solidFill>
                <a:highlight>
                  <a:srgbClr val="F7F7F7"/>
                </a:highlight>
                <a:latin typeface="Verdana"/>
                <a:ea typeface="Verdana"/>
                <a:cs typeface="Verdana"/>
                <a:sym typeface="Verdana"/>
              </a:rPr>
              <a:t>;</a:t>
            </a:r>
            <a:endParaRPr sz="3000">
              <a:solidFill>
                <a:srgbClr val="333333"/>
              </a:solidFill>
              <a:highlight>
                <a:srgbClr val="F7F7F7"/>
              </a:highlight>
              <a:latin typeface="Verdana"/>
              <a:ea typeface="Verdana"/>
              <a:cs typeface="Verdana"/>
              <a:sym typeface="Verdana"/>
            </a:endParaRPr>
          </a:p>
          <a:p>
            <a:pPr indent="0" lvl="0" marL="152400" marR="152400" rtl="0">
              <a:spcBef>
                <a:spcPts val="1500"/>
              </a:spcBef>
              <a:spcAft>
                <a:spcPts val="1500"/>
              </a:spcAft>
              <a:buNone/>
            </a:pPr>
            <a:br>
              <a:rPr lang="ro" sz="3000">
                <a:solidFill>
                  <a:srgbClr val="333333"/>
                </a:solidFill>
                <a:highlight>
                  <a:srgbClr val="F7F7F7"/>
                </a:highlight>
                <a:latin typeface="Verdana"/>
                <a:ea typeface="Verdana"/>
                <a:cs typeface="Verdana"/>
                <a:sym typeface="Verdana"/>
              </a:rPr>
            </a:br>
            <a:r>
              <a:rPr lang="ro" sz="3000">
                <a:solidFill>
                  <a:srgbClr val="8959A8"/>
                </a:solidFill>
                <a:highlight>
                  <a:srgbClr val="F7F7F7"/>
                </a:highlight>
                <a:latin typeface="Verdana"/>
                <a:ea typeface="Verdana"/>
                <a:cs typeface="Verdana"/>
                <a:sym typeface="Verdana"/>
              </a:rPr>
              <a:t>export</a:t>
            </a:r>
            <a:r>
              <a:rPr lang="ro" sz="3000">
                <a:solidFill>
                  <a:srgbClr val="333333"/>
                </a:solidFill>
                <a:highlight>
                  <a:srgbClr val="F7F7F7"/>
                </a:highlight>
                <a:latin typeface="Verdana"/>
                <a:ea typeface="Verdana"/>
                <a:cs typeface="Verdana"/>
                <a:sym typeface="Verdana"/>
              </a:rPr>
              <a:t> type SomeType = {</a:t>
            </a:r>
            <a:br>
              <a:rPr lang="ro" sz="3000">
                <a:solidFill>
                  <a:srgbClr val="333333"/>
                </a:solidFill>
                <a:highlight>
                  <a:srgbClr val="F7F7F7"/>
                </a:highlight>
                <a:latin typeface="Verdana"/>
                <a:ea typeface="Verdana"/>
                <a:cs typeface="Verdana"/>
                <a:sym typeface="Verdana"/>
              </a:rPr>
            </a:br>
            <a:r>
              <a:rPr lang="ro" sz="3000">
                <a:solidFill>
                  <a:srgbClr val="333333"/>
                </a:solidFill>
                <a:highlight>
                  <a:srgbClr val="F7F7F7"/>
                </a:highlight>
                <a:latin typeface="Verdana"/>
                <a:ea typeface="Verdana"/>
                <a:cs typeface="Verdana"/>
                <a:sym typeface="Verdana"/>
              </a:rPr>
              <a:t>  foo: string;</a:t>
            </a:r>
            <a:br>
              <a:rPr lang="ro" sz="3000">
                <a:solidFill>
                  <a:srgbClr val="333333"/>
                </a:solidFill>
                <a:highlight>
                  <a:srgbClr val="F7F7F7"/>
                </a:highlight>
                <a:latin typeface="Verdana"/>
                <a:ea typeface="Verdana"/>
                <a:cs typeface="Verdana"/>
                <a:sym typeface="Verdana"/>
              </a:rPr>
            </a:br>
            <a:r>
              <a:rPr lang="ro" sz="3000">
                <a:solidFill>
                  <a:srgbClr val="333333"/>
                </a:solidFill>
                <a:highlight>
                  <a:srgbClr val="F7F7F7"/>
                </a:highlight>
                <a:latin typeface="Verdana"/>
                <a:ea typeface="Verdana"/>
                <a:cs typeface="Verdana"/>
                <a:sym typeface="Verdana"/>
              </a:rPr>
              <a:t>};</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Namespaces</a:t>
            </a:r>
            <a:endParaRPr/>
          </a:p>
        </p:txBody>
      </p:sp>
      <p:sp>
        <p:nvSpPr>
          <p:cNvPr id="92" name="Shape 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700"/>
              </a:spcAft>
              <a:buNone/>
            </a:pPr>
            <a:r>
              <a:rPr lang="ro">
                <a:solidFill>
                  <a:srgbClr val="000000"/>
                </a:solidFill>
                <a:latin typeface="Verdana"/>
                <a:ea typeface="Verdana"/>
                <a:cs typeface="Verdana"/>
                <a:sym typeface="Verdana"/>
              </a:rPr>
              <a:t>A namespace is a way to logically group related code. This is inbuilt into TypeScript unlike in JavaScript where variables declarations go into a global scope and if multiple JavaScript files are used within same project there will be possibility of overwriting or misconstruing the same variables, which will lead to the “global namespace pollution problem” in JavaScript.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Defining a namespace</a:t>
            </a:r>
            <a:endParaRPr/>
          </a:p>
        </p:txBody>
      </p:sp>
      <p:sp>
        <p:nvSpPr>
          <p:cNvPr id="98" name="Shape 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None/>
            </a:pPr>
            <a:r>
              <a:rPr lang="ro" sz="1400">
                <a:solidFill>
                  <a:srgbClr val="000000"/>
                </a:solidFill>
                <a:latin typeface="Verdana"/>
                <a:ea typeface="Verdana"/>
                <a:cs typeface="Verdana"/>
                <a:sym typeface="Verdana"/>
              </a:rPr>
              <a:t>A namespace definition begins with the keyword namespace followed by the namespace name as follows −</a:t>
            </a:r>
            <a:endParaRPr sz="1400">
              <a:solidFill>
                <a:srgbClr val="000000"/>
              </a:solidFill>
              <a:latin typeface="Verdana"/>
              <a:ea typeface="Verdana"/>
              <a:cs typeface="Verdana"/>
              <a:sym typeface="Verdana"/>
            </a:endParaRPr>
          </a:p>
          <a:p>
            <a:pPr indent="0" lvl="0" marL="50800" marR="50800" rtl="0">
              <a:lnSpc>
                <a:spcPct val="109090"/>
              </a:lnSpc>
              <a:spcBef>
                <a:spcPts val="1100"/>
              </a:spcBef>
              <a:spcAft>
                <a:spcPts val="0"/>
              </a:spcAft>
              <a:buNone/>
            </a:pPr>
            <a:r>
              <a:rPr lang="ro" sz="1400">
                <a:solidFill>
                  <a:srgbClr val="000088"/>
                </a:solidFill>
                <a:highlight>
                  <a:srgbClr val="EEEEEE"/>
                </a:highlight>
                <a:latin typeface="Courier New"/>
                <a:ea typeface="Courier New"/>
                <a:cs typeface="Courier New"/>
                <a:sym typeface="Courier New"/>
              </a:rPr>
              <a:t>namespace</a:t>
            </a:r>
            <a:r>
              <a:rPr lang="ro" sz="1400">
                <a:solidFill>
                  <a:srgbClr val="313131"/>
                </a:solidFill>
                <a:highlight>
                  <a:srgbClr val="EEEEEE"/>
                </a:highlight>
                <a:latin typeface="Courier New"/>
                <a:ea typeface="Courier New"/>
                <a:cs typeface="Courier New"/>
                <a:sym typeface="Courier New"/>
              </a:rPr>
              <a:t> </a:t>
            </a:r>
            <a:r>
              <a:rPr lang="ro" sz="1400">
                <a:solidFill>
                  <a:srgbClr val="7F0055"/>
                </a:solidFill>
                <a:highlight>
                  <a:srgbClr val="EEEEEE"/>
                </a:highlight>
                <a:latin typeface="Courier New"/>
                <a:ea typeface="Courier New"/>
                <a:cs typeface="Courier New"/>
                <a:sym typeface="Courier New"/>
              </a:rPr>
              <a:t>SomeNameSpaceName</a:t>
            </a:r>
            <a:r>
              <a:rPr lang="ro" sz="1400">
                <a:solidFill>
                  <a:srgbClr val="313131"/>
                </a:solidFill>
                <a:highlight>
                  <a:srgbClr val="EEEEEE"/>
                </a:highlight>
                <a:latin typeface="Courier New"/>
                <a:ea typeface="Courier New"/>
                <a:cs typeface="Courier New"/>
                <a:sym typeface="Courier New"/>
              </a:rPr>
              <a:t> </a:t>
            </a:r>
            <a:r>
              <a:rPr lang="ro" sz="1400">
                <a:solidFill>
                  <a:srgbClr val="666600"/>
                </a:solidFill>
                <a:highlight>
                  <a:srgbClr val="EEEEEE"/>
                </a:highlight>
                <a:latin typeface="Courier New"/>
                <a:ea typeface="Courier New"/>
                <a:cs typeface="Courier New"/>
                <a:sym typeface="Courier New"/>
              </a:rPr>
              <a:t>{</a:t>
            </a:r>
            <a:r>
              <a:rPr lang="ro" sz="1400">
                <a:solidFill>
                  <a:srgbClr val="313131"/>
                </a:solidFill>
                <a:highlight>
                  <a:srgbClr val="EEEEEE"/>
                </a:highlight>
                <a:latin typeface="Courier New"/>
                <a:ea typeface="Courier New"/>
                <a:cs typeface="Courier New"/>
                <a:sym typeface="Courier New"/>
              </a:rPr>
              <a:t> </a:t>
            </a:r>
            <a:br>
              <a:rPr lang="ro" sz="1400">
                <a:solidFill>
                  <a:srgbClr val="313131"/>
                </a:solidFill>
                <a:highlight>
                  <a:srgbClr val="EEEEEE"/>
                </a:highlight>
                <a:latin typeface="Courier New"/>
                <a:ea typeface="Courier New"/>
                <a:cs typeface="Courier New"/>
                <a:sym typeface="Courier New"/>
              </a:rPr>
            </a:br>
            <a:r>
              <a:rPr lang="ro" sz="1400">
                <a:solidFill>
                  <a:srgbClr val="313131"/>
                </a:solidFill>
                <a:highlight>
                  <a:srgbClr val="EEEEEE"/>
                </a:highlight>
                <a:latin typeface="Courier New"/>
                <a:ea typeface="Courier New"/>
                <a:cs typeface="Courier New"/>
                <a:sym typeface="Courier New"/>
              </a:rPr>
              <a:t>   </a:t>
            </a:r>
            <a:r>
              <a:rPr lang="ro" sz="1400">
                <a:solidFill>
                  <a:srgbClr val="000088"/>
                </a:solidFill>
                <a:highlight>
                  <a:srgbClr val="EEEEEE"/>
                </a:highlight>
                <a:latin typeface="Courier New"/>
                <a:ea typeface="Courier New"/>
                <a:cs typeface="Courier New"/>
                <a:sym typeface="Courier New"/>
              </a:rPr>
              <a:t>export</a:t>
            </a:r>
            <a:r>
              <a:rPr lang="ro" sz="1400">
                <a:solidFill>
                  <a:srgbClr val="313131"/>
                </a:solidFill>
                <a:highlight>
                  <a:srgbClr val="EEEEEE"/>
                </a:highlight>
                <a:latin typeface="Courier New"/>
                <a:ea typeface="Courier New"/>
                <a:cs typeface="Courier New"/>
                <a:sym typeface="Courier New"/>
              </a:rPr>
              <a:t> </a:t>
            </a:r>
            <a:r>
              <a:rPr lang="ro" sz="1400">
                <a:solidFill>
                  <a:srgbClr val="000088"/>
                </a:solidFill>
                <a:highlight>
                  <a:srgbClr val="EEEEEE"/>
                </a:highlight>
                <a:latin typeface="Courier New"/>
                <a:ea typeface="Courier New"/>
                <a:cs typeface="Courier New"/>
                <a:sym typeface="Courier New"/>
              </a:rPr>
              <a:t>interface</a:t>
            </a:r>
            <a:r>
              <a:rPr lang="ro" sz="1400">
                <a:solidFill>
                  <a:srgbClr val="313131"/>
                </a:solidFill>
                <a:highlight>
                  <a:srgbClr val="EEEEEE"/>
                </a:highlight>
                <a:latin typeface="Courier New"/>
                <a:ea typeface="Courier New"/>
                <a:cs typeface="Courier New"/>
                <a:sym typeface="Courier New"/>
              </a:rPr>
              <a:t> </a:t>
            </a:r>
            <a:r>
              <a:rPr lang="ro" sz="1400">
                <a:solidFill>
                  <a:srgbClr val="7F0055"/>
                </a:solidFill>
                <a:highlight>
                  <a:srgbClr val="EEEEEE"/>
                </a:highlight>
                <a:latin typeface="Courier New"/>
                <a:ea typeface="Courier New"/>
                <a:cs typeface="Courier New"/>
                <a:sym typeface="Courier New"/>
              </a:rPr>
              <a:t>ISomeInterfaceName</a:t>
            </a:r>
            <a:r>
              <a:rPr lang="ro" sz="1400">
                <a:solidFill>
                  <a:srgbClr val="313131"/>
                </a:solidFill>
                <a:highlight>
                  <a:srgbClr val="EEEEEE"/>
                </a:highlight>
                <a:latin typeface="Courier New"/>
                <a:ea typeface="Courier New"/>
                <a:cs typeface="Courier New"/>
                <a:sym typeface="Courier New"/>
              </a:rPr>
              <a:t> </a:t>
            </a:r>
            <a:r>
              <a:rPr lang="ro" sz="1400">
                <a:solidFill>
                  <a:srgbClr val="666600"/>
                </a:solidFill>
                <a:highlight>
                  <a:srgbClr val="EEEEEE"/>
                </a:highlight>
                <a:latin typeface="Courier New"/>
                <a:ea typeface="Courier New"/>
                <a:cs typeface="Courier New"/>
                <a:sym typeface="Courier New"/>
              </a:rPr>
              <a:t>{</a:t>
            </a:r>
            <a:r>
              <a:rPr lang="ro" sz="1400">
                <a:solidFill>
                  <a:srgbClr val="313131"/>
                </a:solidFill>
                <a:highlight>
                  <a:srgbClr val="EEEEEE"/>
                </a:highlight>
                <a:latin typeface="Courier New"/>
                <a:ea typeface="Courier New"/>
                <a:cs typeface="Courier New"/>
                <a:sym typeface="Courier New"/>
              </a:rPr>
              <a:t>      </a:t>
            </a:r>
            <a:r>
              <a:rPr lang="ro" sz="1400">
                <a:solidFill>
                  <a:srgbClr val="666600"/>
                </a:solidFill>
                <a:highlight>
                  <a:srgbClr val="EEEEEE"/>
                </a:highlight>
                <a:latin typeface="Courier New"/>
                <a:ea typeface="Courier New"/>
                <a:cs typeface="Courier New"/>
                <a:sym typeface="Courier New"/>
              </a:rPr>
              <a:t>}</a:t>
            </a:r>
            <a:r>
              <a:rPr lang="ro" sz="1400">
                <a:solidFill>
                  <a:srgbClr val="313131"/>
                </a:solidFill>
                <a:highlight>
                  <a:srgbClr val="EEEEEE"/>
                </a:highlight>
                <a:latin typeface="Courier New"/>
                <a:ea typeface="Courier New"/>
                <a:cs typeface="Courier New"/>
                <a:sym typeface="Courier New"/>
              </a:rPr>
              <a:t>  </a:t>
            </a:r>
            <a:br>
              <a:rPr lang="ro" sz="1400">
                <a:solidFill>
                  <a:srgbClr val="313131"/>
                </a:solidFill>
                <a:highlight>
                  <a:srgbClr val="EEEEEE"/>
                </a:highlight>
                <a:latin typeface="Courier New"/>
                <a:ea typeface="Courier New"/>
                <a:cs typeface="Courier New"/>
                <a:sym typeface="Courier New"/>
              </a:rPr>
            </a:br>
            <a:r>
              <a:rPr lang="ro" sz="1400">
                <a:solidFill>
                  <a:srgbClr val="313131"/>
                </a:solidFill>
                <a:highlight>
                  <a:srgbClr val="EEEEEE"/>
                </a:highlight>
                <a:latin typeface="Courier New"/>
                <a:ea typeface="Courier New"/>
                <a:cs typeface="Courier New"/>
                <a:sym typeface="Courier New"/>
              </a:rPr>
              <a:t>   </a:t>
            </a:r>
            <a:r>
              <a:rPr lang="ro" sz="1400">
                <a:solidFill>
                  <a:srgbClr val="000088"/>
                </a:solidFill>
                <a:highlight>
                  <a:srgbClr val="EEEEEE"/>
                </a:highlight>
                <a:latin typeface="Courier New"/>
                <a:ea typeface="Courier New"/>
                <a:cs typeface="Courier New"/>
                <a:sym typeface="Courier New"/>
              </a:rPr>
              <a:t>export</a:t>
            </a:r>
            <a:r>
              <a:rPr lang="ro" sz="1400">
                <a:solidFill>
                  <a:srgbClr val="313131"/>
                </a:solidFill>
                <a:highlight>
                  <a:srgbClr val="EEEEEE"/>
                </a:highlight>
                <a:latin typeface="Courier New"/>
                <a:ea typeface="Courier New"/>
                <a:cs typeface="Courier New"/>
                <a:sym typeface="Courier New"/>
              </a:rPr>
              <a:t> </a:t>
            </a:r>
            <a:r>
              <a:rPr lang="ro" sz="1400">
                <a:solidFill>
                  <a:srgbClr val="000088"/>
                </a:solidFill>
                <a:highlight>
                  <a:srgbClr val="EEEEEE"/>
                </a:highlight>
                <a:latin typeface="Courier New"/>
                <a:ea typeface="Courier New"/>
                <a:cs typeface="Courier New"/>
                <a:sym typeface="Courier New"/>
              </a:rPr>
              <a:t>class</a:t>
            </a:r>
            <a:r>
              <a:rPr lang="ro" sz="1400">
                <a:solidFill>
                  <a:srgbClr val="313131"/>
                </a:solidFill>
                <a:highlight>
                  <a:srgbClr val="EEEEEE"/>
                </a:highlight>
                <a:latin typeface="Courier New"/>
                <a:ea typeface="Courier New"/>
                <a:cs typeface="Courier New"/>
                <a:sym typeface="Courier New"/>
              </a:rPr>
              <a:t> </a:t>
            </a:r>
            <a:r>
              <a:rPr lang="ro" sz="1400">
                <a:solidFill>
                  <a:srgbClr val="7F0055"/>
                </a:solidFill>
                <a:highlight>
                  <a:srgbClr val="EEEEEE"/>
                </a:highlight>
                <a:latin typeface="Courier New"/>
                <a:ea typeface="Courier New"/>
                <a:cs typeface="Courier New"/>
                <a:sym typeface="Courier New"/>
              </a:rPr>
              <a:t>SomeClassName</a:t>
            </a:r>
            <a:r>
              <a:rPr lang="ro" sz="1400">
                <a:solidFill>
                  <a:srgbClr val="313131"/>
                </a:solidFill>
                <a:highlight>
                  <a:srgbClr val="EEEEEE"/>
                </a:highlight>
                <a:latin typeface="Courier New"/>
                <a:ea typeface="Courier New"/>
                <a:cs typeface="Courier New"/>
                <a:sym typeface="Courier New"/>
              </a:rPr>
              <a:t> </a:t>
            </a:r>
            <a:r>
              <a:rPr lang="ro" sz="1400">
                <a:solidFill>
                  <a:srgbClr val="666600"/>
                </a:solidFill>
                <a:highlight>
                  <a:srgbClr val="EEEEEE"/>
                </a:highlight>
                <a:latin typeface="Courier New"/>
                <a:ea typeface="Courier New"/>
                <a:cs typeface="Courier New"/>
                <a:sym typeface="Courier New"/>
              </a:rPr>
              <a:t>{</a:t>
            </a:r>
            <a:r>
              <a:rPr lang="ro" sz="1400">
                <a:solidFill>
                  <a:srgbClr val="313131"/>
                </a:solidFill>
                <a:highlight>
                  <a:srgbClr val="EEEEEE"/>
                </a:highlight>
                <a:latin typeface="Courier New"/>
                <a:ea typeface="Courier New"/>
                <a:cs typeface="Courier New"/>
                <a:sym typeface="Courier New"/>
              </a:rPr>
              <a:t>      </a:t>
            </a:r>
            <a:r>
              <a:rPr lang="ro" sz="1400">
                <a:solidFill>
                  <a:srgbClr val="666600"/>
                </a:solidFill>
                <a:highlight>
                  <a:srgbClr val="EEEEEE"/>
                </a:highlight>
                <a:latin typeface="Courier New"/>
                <a:ea typeface="Courier New"/>
                <a:cs typeface="Courier New"/>
                <a:sym typeface="Courier New"/>
              </a:rPr>
              <a:t>}</a:t>
            </a:r>
            <a:r>
              <a:rPr lang="ro" sz="1400">
                <a:solidFill>
                  <a:srgbClr val="313131"/>
                </a:solidFill>
                <a:highlight>
                  <a:srgbClr val="EEEEEE"/>
                </a:highlight>
                <a:latin typeface="Courier New"/>
                <a:ea typeface="Courier New"/>
                <a:cs typeface="Courier New"/>
                <a:sym typeface="Courier New"/>
              </a:rPr>
              <a:t>  </a:t>
            </a:r>
            <a:br>
              <a:rPr lang="ro" sz="1400">
                <a:solidFill>
                  <a:srgbClr val="313131"/>
                </a:solidFill>
                <a:highlight>
                  <a:srgbClr val="EEEEEE"/>
                </a:highlight>
                <a:latin typeface="Courier New"/>
                <a:ea typeface="Courier New"/>
                <a:cs typeface="Courier New"/>
                <a:sym typeface="Courier New"/>
              </a:rPr>
            </a:br>
            <a:r>
              <a:rPr lang="ro" sz="1400">
                <a:solidFill>
                  <a:srgbClr val="666600"/>
                </a:solidFill>
                <a:highlight>
                  <a:srgbClr val="EEEEEE"/>
                </a:highlight>
                <a:latin typeface="Courier New"/>
                <a:ea typeface="Courier New"/>
                <a:cs typeface="Courier New"/>
                <a:sym typeface="Courier New"/>
              </a:rPr>
              <a:t>}</a:t>
            </a:r>
            <a:endParaRPr sz="1400">
              <a:solidFill>
                <a:srgbClr val="666600"/>
              </a:solidFill>
              <a:highlight>
                <a:srgbClr val="EEEEEE"/>
              </a:highlight>
              <a:latin typeface="Courier New"/>
              <a:ea typeface="Courier New"/>
              <a:cs typeface="Courier New"/>
              <a:sym typeface="Courier New"/>
            </a:endParaRPr>
          </a:p>
          <a:p>
            <a:pPr indent="0" lvl="0" marL="25400" marR="25400" rtl="0" algn="just">
              <a:lnSpc>
                <a:spcPct val="163636"/>
              </a:lnSpc>
              <a:spcBef>
                <a:spcPts val="800"/>
              </a:spcBef>
              <a:spcAft>
                <a:spcPts val="0"/>
              </a:spcAft>
              <a:buNone/>
            </a:pPr>
            <a:r>
              <a:rPr lang="ro" sz="1400">
                <a:solidFill>
                  <a:srgbClr val="000000"/>
                </a:solidFill>
                <a:latin typeface="Verdana"/>
                <a:ea typeface="Verdana"/>
                <a:cs typeface="Verdana"/>
                <a:sym typeface="Verdana"/>
              </a:rPr>
              <a:t>The classes or interfaces which should be accessed outside the namespace should be marked with keyword export.</a:t>
            </a:r>
            <a:endParaRPr sz="1400">
              <a:solidFill>
                <a:srgbClr val="000000"/>
              </a:solidFill>
              <a:latin typeface="Verdana"/>
              <a:ea typeface="Verdana"/>
              <a:cs typeface="Verdana"/>
              <a:sym typeface="Verdana"/>
            </a:endParaRPr>
          </a:p>
          <a:p>
            <a:pPr indent="0" lvl="0" marL="25400" marR="25400" rtl="0" algn="just">
              <a:lnSpc>
                <a:spcPct val="163636"/>
              </a:lnSpc>
              <a:spcBef>
                <a:spcPts val="700"/>
              </a:spcBef>
              <a:spcAft>
                <a:spcPts val="0"/>
              </a:spcAft>
              <a:buNone/>
            </a:pPr>
            <a:r>
              <a:rPr lang="ro" sz="1400">
                <a:solidFill>
                  <a:srgbClr val="000000"/>
                </a:solidFill>
                <a:latin typeface="Verdana"/>
                <a:ea typeface="Verdana"/>
                <a:cs typeface="Verdana"/>
                <a:sym typeface="Verdana"/>
              </a:rPr>
              <a:t>To access the class or interface in another namespace, the syntax will be namespaceName.className</a:t>
            </a:r>
            <a:endParaRPr sz="1400">
              <a:solidFill>
                <a:srgbClr val="000000"/>
              </a:solidFill>
              <a:latin typeface="Verdana"/>
              <a:ea typeface="Verdana"/>
              <a:cs typeface="Verdana"/>
              <a:sym typeface="Verdana"/>
            </a:endParaRPr>
          </a:p>
          <a:p>
            <a:pPr indent="0" lvl="0" marL="50800" marR="50800" rtl="0">
              <a:spcBef>
                <a:spcPts val="700"/>
              </a:spcBef>
              <a:spcAft>
                <a:spcPts val="0"/>
              </a:spcAft>
              <a:buNone/>
            </a:pPr>
            <a:r>
              <a:rPr lang="ro" sz="1400">
                <a:solidFill>
                  <a:srgbClr val="313131"/>
                </a:solidFill>
                <a:highlight>
                  <a:srgbClr val="F1F1F1"/>
                </a:highlight>
                <a:latin typeface="Courier New"/>
                <a:ea typeface="Courier New"/>
                <a:cs typeface="Courier New"/>
                <a:sym typeface="Courier New"/>
              </a:rPr>
              <a:t>SomeNameSpaceName.SomeClassName;</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Generics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