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
      <p:font typeface="Roboto Mono"/>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torokmark/design_patterns_in_type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Typescript</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Using classes to create Objects</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Abstract classes</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Abstract classes are base classes from which other classes may be derived. They may not be instantiated directly. Unlike an interface, an abstract class may contain implementation details for its members. The </a:t>
            </a:r>
            <a:r>
              <a:rPr lang="ro" sz="1750">
                <a:solidFill>
                  <a:srgbClr val="BF414A"/>
                </a:solidFill>
                <a:latin typeface="Courier New"/>
                <a:ea typeface="Courier New"/>
                <a:cs typeface="Courier New"/>
                <a:sym typeface="Courier New"/>
              </a:rPr>
              <a:t>abstract</a:t>
            </a:r>
            <a:r>
              <a:rPr lang="ro" sz="1750">
                <a:solidFill>
                  <a:srgbClr val="242424"/>
                </a:solidFill>
                <a:latin typeface="Verdana"/>
                <a:ea typeface="Verdana"/>
                <a:cs typeface="Verdana"/>
                <a:sym typeface="Verdana"/>
              </a:rPr>
              <a:t> keyword is used to define abstract classes as well as abstract methods within an abstract class.</a:t>
            </a:r>
            <a:endParaRPr sz="1750">
              <a:solidFill>
                <a:srgbClr val="242424"/>
              </a:solidFill>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readonly properties</a:t>
            </a:r>
            <a:endParaRPr/>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Read only properties</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3000">
                <a:solidFill>
                  <a:srgbClr val="242424"/>
                </a:solidFill>
                <a:latin typeface="Verdana"/>
                <a:ea typeface="Verdana"/>
                <a:cs typeface="Verdana"/>
                <a:sym typeface="Verdana"/>
              </a:rPr>
              <a:t>You can make properties readonly by using the </a:t>
            </a:r>
            <a:r>
              <a:rPr lang="ro" sz="3000">
                <a:solidFill>
                  <a:srgbClr val="BF414A"/>
                </a:solidFill>
                <a:latin typeface="Courier New"/>
                <a:ea typeface="Courier New"/>
                <a:cs typeface="Courier New"/>
                <a:sym typeface="Courier New"/>
              </a:rPr>
              <a:t>readonly</a:t>
            </a:r>
            <a:r>
              <a:rPr lang="ro" sz="3000">
                <a:solidFill>
                  <a:srgbClr val="242424"/>
                </a:solidFill>
                <a:latin typeface="Verdana"/>
                <a:ea typeface="Verdana"/>
                <a:cs typeface="Verdana"/>
                <a:sym typeface="Verdana"/>
              </a:rPr>
              <a:t> keyword. Readonly properties must be initialized at their declaration or in the constructor.</a:t>
            </a:r>
            <a:endParaRPr sz="3000">
              <a:solidFill>
                <a:srgbClr val="242424"/>
              </a:solidFill>
              <a:latin typeface="Verdana"/>
              <a:ea typeface="Verdana"/>
              <a:cs typeface="Verdana"/>
              <a:sym typeface="Verdana"/>
            </a:endParaRPr>
          </a:p>
          <a:p>
            <a:pPr indent="0" lvl="0" marL="0">
              <a:spcBef>
                <a:spcPts val="1500"/>
              </a:spcBef>
              <a:spcAft>
                <a:spcPts val="160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Design patterns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Design patterns in Typescript</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o" u="sng">
                <a:solidFill>
                  <a:schemeClr val="hlink"/>
                </a:solidFill>
                <a:hlinkClick r:id="rId3"/>
              </a:rPr>
              <a:t>https://github.com/torokmark/design_patterns_in_typescript</a:t>
            </a:r>
            <a:r>
              <a:rPr lang="ro"/>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a:t>Summary</a:t>
            </a:r>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 Class methods and properties</a:t>
            </a:r>
            <a:endParaRPr/>
          </a:p>
          <a:p>
            <a:pPr indent="0" lvl="0" marL="0">
              <a:spcBef>
                <a:spcPts val="1600"/>
              </a:spcBef>
              <a:spcAft>
                <a:spcPts val="0"/>
              </a:spcAft>
              <a:buNone/>
            </a:pPr>
            <a:r>
              <a:rPr lang="ro"/>
              <a:t>- Inheritance</a:t>
            </a:r>
            <a:endParaRPr/>
          </a:p>
          <a:p>
            <a:pPr indent="0" lvl="0" marL="0">
              <a:spcBef>
                <a:spcPts val="1600"/>
              </a:spcBef>
              <a:spcAft>
                <a:spcPts val="0"/>
              </a:spcAft>
              <a:buNone/>
            </a:pPr>
            <a:r>
              <a:rPr lang="ro"/>
              <a:t>- Getters &amp; Setters</a:t>
            </a:r>
            <a:endParaRPr/>
          </a:p>
          <a:p>
            <a:pPr indent="0" lvl="0" marL="0">
              <a:spcBef>
                <a:spcPts val="1600"/>
              </a:spcBef>
              <a:spcAft>
                <a:spcPts val="0"/>
              </a:spcAft>
              <a:buNone/>
            </a:pPr>
            <a:r>
              <a:rPr lang="ro"/>
              <a:t>- Abstract classes</a:t>
            </a:r>
            <a:endParaRPr/>
          </a:p>
          <a:p>
            <a:pPr indent="0" lvl="0" marL="0">
              <a:spcBef>
                <a:spcPts val="1600"/>
              </a:spcBef>
              <a:spcAft>
                <a:spcPts val="0"/>
              </a:spcAft>
              <a:buNone/>
            </a:pPr>
            <a:r>
              <a:rPr lang="ro"/>
              <a:t>- readonly properties</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Class methods and properties</a:t>
            </a:r>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Class methods and properties</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400">
                <a:solidFill>
                  <a:srgbClr val="333333"/>
                </a:solidFill>
                <a:highlight>
                  <a:srgbClr val="FFFFFF"/>
                </a:highlight>
                <a:latin typeface="Arial"/>
                <a:ea typeface="Arial"/>
                <a:cs typeface="Arial"/>
                <a:sym typeface="Arial"/>
              </a:rPr>
              <a:t>TypeScript supports access modifiers </a:t>
            </a:r>
            <a:r>
              <a:rPr lang="ro" sz="1400">
                <a:solidFill>
                  <a:srgbClr val="333333"/>
                </a:solidFill>
                <a:highlight>
                  <a:srgbClr val="F7F7F7"/>
                </a:highlight>
                <a:latin typeface="Verdana"/>
                <a:ea typeface="Verdana"/>
                <a:cs typeface="Verdana"/>
                <a:sym typeface="Verdana"/>
              </a:rPr>
              <a:t>public</a:t>
            </a:r>
            <a:r>
              <a:rPr lang="ro" sz="1400">
                <a:solidFill>
                  <a:srgbClr val="333333"/>
                </a:solidFill>
                <a:highlight>
                  <a:srgbClr val="FFFFFF"/>
                </a:highlight>
                <a:latin typeface="Arial"/>
                <a:ea typeface="Arial"/>
                <a:cs typeface="Arial"/>
                <a:sym typeface="Arial"/>
              </a:rPr>
              <a:t>,</a:t>
            </a:r>
            <a:r>
              <a:rPr lang="ro" sz="1400">
                <a:solidFill>
                  <a:srgbClr val="333333"/>
                </a:solidFill>
                <a:highlight>
                  <a:srgbClr val="F7F7F7"/>
                </a:highlight>
                <a:latin typeface="Verdana"/>
                <a:ea typeface="Verdana"/>
                <a:cs typeface="Verdana"/>
                <a:sym typeface="Verdana"/>
              </a:rPr>
              <a:t>private</a:t>
            </a:r>
            <a:r>
              <a:rPr lang="ro" sz="1400">
                <a:solidFill>
                  <a:srgbClr val="333333"/>
                </a:solidFill>
                <a:highlight>
                  <a:srgbClr val="FFFFFF"/>
                </a:highlight>
                <a:latin typeface="Arial"/>
                <a:ea typeface="Arial"/>
                <a:cs typeface="Arial"/>
                <a:sym typeface="Arial"/>
              </a:rPr>
              <a:t> and </a:t>
            </a:r>
            <a:r>
              <a:rPr lang="ro" sz="1400">
                <a:solidFill>
                  <a:srgbClr val="333333"/>
                </a:solidFill>
                <a:highlight>
                  <a:srgbClr val="F7F7F7"/>
                </a:highlight>
                <a:latin typeface="Verdana"/>
                <a:ea typeface="Verdana"/>
                <a:cs typeface="Verdana"/>
                <a:sym typeface="Verdana"/>
              </a:rPr>
              <a:t>protected</a:t>
            </a:r>
            <a:r>
              <a:rPr lang="ro" sz="1400">
                <a:solidFill>
                  <a:srgbClr val="333333"/>
                </a:solidFill>
                <a:highlight>
                  <a:srgbClr val="FFFFFF"/>
                </a:highlight>
                <a:latin typeface="Arial"/>
                <a:ea typeface="Arial"/>
                <a:cs typeface="Arial"/>
                <a:sym typeface="Arial"/>
              </a:rPr>
              <a:t> which determine the accessibility of a </a:t>
            </a:r>
            <a:r>
              <a:rPr lang="ro" sz="1400">
                <a:solidFill>
                  <a:srgbClr val="333333"/>
                </a:solidFill>
                <a:highlight>
                  <a:srgbClr val="F7F7F7"/>
                </a:highlight>
                <a:latin typeface="Verdana"/>
                <a:ea typeface="Verdana"/>
                <a:cs typeface="Verdana"/>
                <a:sym typeface="Verdana"/>
              </a:rPr>
              <a:t>class</a:t>
            </a:r>
            <a:r>
              <a:rPr lang="ro" sz="1400">
                <a:solidFill>
                  <a:srgbClr val="333333"/>
                </a:solidFill>
                <a:highlight>
                  <a:srgbClr val="FFFFFF"/>
                </a:highlight>
                <a:latin typeface="Arial"/>
                <a:ea typeface="Arial"/>
                <a:cs typeface="Arial"/>
                <a:sym typeface="Arial"/>
              </a:rPr>
              <a:t> member as shown below:</a:t>
            </a:r>
            <a:endParaRPr sz="1400">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t/>
            </a:r>
            <a:endParaRPr sz="1400">
              <a:solidFill>
                <a:srgbClr val="333333"/>
              </a:solidFill>
              <a:highlight>
                <a:srgbClr val="FFFFFF"/>
              </a:highlight>
              <a:latin typeface="Arial"/>
              <a:ea typeface="Arial"/>
              <a:cs typeface="Arial"/>
              <a:sym typeface="Arial"/>
            </a:endParaRPr>
          </a:p>
        </p:txBody>
      </p:sp>
      <p:pic>
        <p:nvPicPr>
          <p:cNvPr id="75" name="Shape 75"/>
          <p:cNvPicPr preferRelativeResize="0"/>
          <p:nvPr/>
        </p:nvPicPr>
        <p:blipFill>
          <a:blip r:embed="rId3">
            <a:alphaModFix/>
          </a:blip>
          <a:stretch>
            <a:fillRect/>
          </a:stretch>
        </p:blipFill>
        <p:spPr>
          <a:xfrm>
            <a:off x="311700" y="2025676"/>
            <a:ext cx="7951200" cy="177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Inheritance</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Inheritance</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lang="ro" sz="2400">
                <a:solidFill>
                  <a:srgbClr val="242424"/>
                </a:solidFill>
                <a:highlight>
                  <a:srgbClr val="FFFFFF"/>
                </a:highlight>
                <a:latin typeface="Verdana"/>
                <a:ea typeface="Verdana"/>
                <a:cs typeface="Verdana"/>
                <a:sym typeface="Verdana"/>
              </a:rPr>
              <a:t>In TypeScript, we can use common object-oriented patterns. One of the most fundamental patterns in class-based programming is being able to extend existing classes to create new ones using inheritance.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Getters &amp; Setters</a:t>
            </a:r>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Get and Set</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solidFill>
                  <a:srgbClr val="8F46C9"/>
                </a:solidFill>
                <a:latin typeface="Roboto Mono"/>
                <a:ea typeface="Roboto Mono"/>
                <a:cs typeface="Roboto Mono"/>
                <a:sym typeface="Roboto Mono"/>
              </a:rPr>
              <a:t>set</a:t>
            </a:r>
            <a:r>
              <a:rPr lang="ro">
                <a:solidFill>
                  <a:srgbClr val="000000"/>
                </a:solidFill>
                <a:highlight>
                  <a:srgbClr val="FFFFFF"/>
                </a:highlight>
                <a:latin typeface="Arial"/>
                <a:ea typeface="Arial"/>
                <a:cs typeface="Arial"/>
                <a:sym typeface="Arial"/>
              </a:rPr>
              <a:t> and </a:t>
            </a:r>
            <a:r>
              <a:rPr lang="ro">
                <a:solidFill>
                  <a:srgbClr val="8F46C9"/>
                </a:solidFill>
                <a:latin typeface="Roboto Mono"/>
                <a:ea typeface="Roboto Mono"/>
                <a:cs typeface="Roboto Mono"/>
                <a:sym typeface="Roboto Mono"/>
              </a:rPr>
              <a:t>get</a:t>
            </a:r>
            <a:r>
              <a:rPr lang="ro">
                <a:solidFill>
                  <a:srgbClr val="000000"/>
                </a:solidFill>
                <a:highlight>
                  <a:srgbClr val="FFFFFF"/>
                </a:highlight>
                <a:latin typeface="Arial"/>
                <a:ea typeface="Arial"/>
                <a:cs typeface="Arial"/>
                <a:sym typeface="Arial"/>
              </a:rPr>
              <a:t> keywords are extremely useful for parsing or modifying data that’s about to be set on a particular object.</a:t>
            </a:r>
            <a:br>
              <a:rPr lang="ro">
                <a:solidFill>
                  <a:srgbClr val="000000"/>
                </a:solidFill>
                <a:highlight>
                  <a:srgbClr val="FFFFFF"/>
                </a:highlight>
                <a:latin typeface="Arial"/>
                <a:ea typeface="Arial"/>
                <a:cs typeface="Arial"/>
                <a:sym typeface="Arial"/>
              </a:rPr>
            </a:br>
            <a:r>
              <a:rPr lang="ro">
                <a:solidFill>
                  <a:srgbClr val="000000"/>
                </a:solidFill>
                <a:highlight>
                  <a:srgbClr val="FFFFFF"/>
                </a:highlight>
                <a:latin typeface="Arial"/>
                <a:ea typeface="Arial"/>
                <a:cs typeface="Arial"/>
                <a:sym typeface="Arial"/>
              </a:rPr>
              <a:t>Example: </a:t>
            </a:r>
            <a:br>
              <a:rPr lang="ro">
                <a:solidFill>
                  <a:srgbClr val="000000"/>
                </a:solidFill>
                <a:highlight>
                  <a:srgbClr val="FFFFFF"/>
                </a:highlight>
                <a:latin typeface="Arial"/>
                <a:ea typeface="Arial"/>
                <a:cs typeface="Arial"/>
                <a:sym typeface="Arial"/>
              </a:rPr>
            </a:br>
            <a:br>
              <a:rPr lang="ro">
                <a:solidFill>
                  <a:srgbClr val="000000"/>
                </a:solidFill>
                <a:highlight>
                  <a:srgbClr val="FFFFFF"/>
                </a:highlight>
                <a:latin typeface="Arial"/>
                <a:ea typeface="Arial"/>
                <a:cs typeface="Arial"/>
                <a:sym typeface="Arial"/>
              </a:rPr>
            </a:br>
            <a:r>
              <a:rPr lang="ro" sz="1200">
                <a:solidFill>
                  <a:srgbClr val="000000"/>
                </a:solidFill>
                <a:latin typeface="Courier New"/>
                <a:ea typeface="Courier New"/>
                <a:cs typeface="Courier New"/>
                <a:sym typeface="Courier New"/>
              </a:rPr>
              <a:t>class MyPoint {</a:t>
            </a:r>
            <a:endParaRPr sz="1200">
              <a:solidFill>
                <a:srgbClr val="000000"/>
              </a:solidFill>
              <a:latin typeface="Courier New"/>
              <a:ea typeface="Courier New"/>
              <a:cs typeface="Courier New"/>
              <a:sym typeface="Courier New"/>
            </a:endParaRPr>
          </a:p>
          <a:p>
            <a:pPr indent="0" lvl="0" marL="190500" marR="190500" rtl="0">
              <a:spcBef>
                <a:spcPts val="1600"/>
              </a:spcBef>
              <a:spcAft>
                <a:spcPts val="0"/>
              </a:spcAft>
              <a:buNone/>
            </a:pPr>
            <a:r>
              <a:rPr lang="ro" sz="1200">
                <a:solidFill>
                  <a:srgbClr val="000000"/>
                </a:solidFill>
                <a:latin typeface="Courier New"/>
                <a:ea typeface="Courier New"/>
                <a:cs typeface="Courier New"/>
                <a:sym typeface="Courier New"/>
              </a:rPr>
              <a:t>  constructor (private x?: number, private y?: string) {}</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get X() { //note the space before the X</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return this.x;</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set X(value) { //note the space before the Y</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this.x = value;</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190500" marR="190500" rtl="0">
              <a:spcBef>
                <a:spcPts val="0"/>
              </a:spcBef>
              <a:spcAft>
                <a:spcPts val="0"/>
              </a:spcAft>
              <a:buNone/>
            </a:pPr>
            <a:r>
              <a:rPr lang="ro"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a:spcBef>
                <a:spcPts val="0"/>
              </a:spcBef>
              <a:spcAft>
                <a:spcPts val="1600"/>
              </a:spcAft>
              <a:buNone/>
            </a:pPr>
            <a:r>
              <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Abstract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