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regular.fntdata"/><Relationship Id="rId21" Type="http://schemas.openxmlformats.org/officeDocument/2006/relationships/slide" Target="slides/slide17.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faSlabOne-regular.fntdata"/><Relationship Id="rId25"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typings/typings" TargetMode="External"/><Relationship Id="rId4" Type="http://schemas.openxmlformats.org/officeDocument/2006/relationships/hyperlink" Target="https://blogs.msdn.microsoft.com/typescript/2016/06/15/the-future-of-declaration-fi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TypeScript </a:t>
            </a:r>
            <a:endParaRPr/>
          </a:p>
        </p:txBody>
      </p:sp>
      <p:sp>
        <p:nvSpPr>
          <p:cNvPr id="57" name="Shape 57"/>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Typing, Variables and Functions</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Functions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Functions</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o" sz="2400">
                <a:solidFill>
                  <a:srgbClr val="242424"/>
                </a:solidFill>
                <a:highlight>
                  <a:srgbClr val="FFFFFF"/>
                </a:highlight>
                <a:latin typeface="Verdana"/>
                <a:ea typeface="Verdana"/>
                <a:cs typeface="Verdana"/>
                <a:sym typeface="Verdana"/>
              </a:rPr>
              <a:t>TypeScript adds some new capabilities to the standard JavaScript functions to make them easier to work with.</a:t>
            </a:r>
            <a:br>
              <a:rPr lang="ro" sz="2400">
                <a:solidFill>
                  <a:srgbClr val="242424"/>
                </a:solidFill>
                <a:highlight>
                  <a:srgbClr val="FFFFFF"/>
                </a:highlight>
                <a:latin typeface="Verdana"/>
                <a:ea typeface="Verdana"/>
                <a:cs typeface="Verdana"/>
                <a:sym typeface="Verdana"/>
              </a:rPr>
            </a:br>
            <a:r>
              <a:rPr lang="ro" sz="2400">
                <a:solidFill>
                  <a:srgbClr val="242424"/>
                </a:solidFill>
                <a:highlight>
                  <a:srgbClr val="FFFFFF"/>
                </a:highlight>
                <a:latin typeface="Verdana"/>
                <a:ea typeface="Verdana"/>
                <a:cs typeface="Verdana"/>
                <a:sym typeface="Verdana"/>
              </a:rPr>
              <a:t>TypeScript functions can be created both as a named function or as an anonymous function.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Interfaces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Interfaces</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lang="ro">
                <a:solidFill>
                  <a:srgbClr val="000000"/>
                </a:solidFill>
                <a:latin typeface="Verdana"/>
                <a:ea typeface="Verdana"/>
                <a:cs typeface="Verdana"/>
                <a:sym typeface="Verdana"/>
              </a:rPr>
              <a:t>An interface is a syntactical contract that an entity should conform to. In other words, an interface defines the syntax that any entity must adhere to.</a:t>
            </a:r>
            <a:endParaRPr>
              <a:solidFill>
                <a:srgbClr val="000000"/>
              </a:solidFill>
              <a:latin typeface="Verdana"/>
              <a:ea typeface="Verdana"/>
              <a:cs typeface="Verdana"/>
              <a:sym typeface="Verdana"/>
            </a:endParaRPr>
          </a:p>
          <a:p>
            <a:pPr indent="0" lvl="0" marL="25400" marR="25400" rtl="0" algn="just">
              <a:lnSpc>
                <a:spcPct val="163636"/>
              </a:lnSpc>
              <a:spcBef>
                <a:spcPts val="700"/>
              </a:spcBef>
              <a:spcAft>
                <a:spcPts val="0"/>
              </a:spcAft>
              <a:buNone/>
            </a:pPr>
            <a:r>
              <a:rPr lang="ro">
                <a:solidFill>
                  <a:srgbClr val="000000"/>
                </a:solidFill>
                <a:latin typeface="Verdana"/>
                <a:ea typeface="Verdana"/>
                <a:cs typeface="Verdana"/>
                <a:sym typeface="Verdana"/>
              </a:rPr>
              <a:t>Interfaces define properties, methods, and events, which are the members of the interface. Interfaces contain only the declaration of the members. It is the responsibility of the deriving class to define the members. It often helps in providing a standard structure that the deriving classes would follow.</a:t>
            </a:r>
            <a:endParaRPr>
              <a:solidFill>
                <a:srgbClr val="000000"/>
              </a:solidFill>
              <a:latin typeface="Verdana"/>
              <a:ea typeface="Verdana"/>
              <a:cs typeface="Verdana"/>
              <a:sym typeface="Verdana"/>
            </a:endParaRPr>
          </a:p>
          <a:p>
            <a:pPr indent="0" lvl="0" marL="0">
              <a:spcBef>
                <a:spcPts val="7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Classes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Classes</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lang="ro" sz="2000">
                <a:solidFill>
                  <a:srgbClr val="000000"/>
                </a:solidFill>
                <a:latin typeface="Verdana"/>
                <a:ea typeface="Verdana"/>
                <a:cs typeface="Verdana"/>
                <a:sym typeface="Verdana"/>
              </a:rPr>
              <a:t>TypeScript is object oriented JavaScript. TypeScript supports object-oriented programming features like classes, interfaces, etc. A class in terms of OOP is a blueprint for creating objects. A class encapsulates data for the object. Typescript gives built in support for this concept called class. JavaScript ES5 or earlier didn’t support classes. Typescript gets this feature from ES6.</a:t>
            </a:r>
            <a:endParaRPr sz="2000">
              <a:solidFill>
                <a:srgbClr val="000000"/>
              </a:solidFill>
              <a:latin typeface="Verdana"/>
              <a:ea typeface="Verdana"/>
              <a:cs typeface="Verdana"/>
              <a:sym typeface="Verdana"/>
            </a:endParaRPr>
          </a:p>
          <a:p>
            <a:pPr indent="0" lvl="0" marL="0" rtl="0">
              <a:spcBef>
                <a:spcPts val="700"/>
              </a:spcBef>
              <a:spcAft>
                <a:spcPts val="0"/>
              </a:spcAft>
              <a:buNone/>
            </a:pPr>
            <a:r>
              <a:t/>
            </a:r>
            <a:endParaRPr sz="2000">
              <a:solidFill>
                <a:srgbClr val="000000"/>
              </a:solidFill>
              <a:latin typeface="Verdana"/>
              <a:ea typeface="Verdana"/>
              <a:cs typeface="Verdana"/>
              <a:sym typeface="Verdana"/>
            </a:endParaRPr>
          </a:p>
          <a:p>
            <a:pPr indent="0" lvl="0" marL="0">
              <a:spcBef>
                <a:spcPts val="0"/>
              </a:spcBef>
              <a:spcAft>
                <a:spcPts val="160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Enums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Enums</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1500"/>
              </a:spcBef>
              <a:spcAft>
                <a:spcPts val="1500"/>
              </a:spcAft>
              <a:buNone/>
            </a:pPr>
            <a:r>
              <a:rPr lang="ro" sz="1750">
                <a:solidFill>
                  <a:srgbClr val="242424"/>
                </a:solidFill>
                <a:latin typeface="Verdana"/>
                <a:ea typeface="Verdana"/>
                <a:cs typeface="Verdana"/>
                <a:sym typeface="Verdana"/>
              </a:rPr>
              <a:t>Enums allow us to define a set of named constants. Using enums can make it easier to document intent, or create a set of distinct cases. TypeScript provides both numeric and string-based enums.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Summary</a:t>
            </a:r>
            <a:endParaRPr/>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 Typings</a:t>
            </a:r>
            <a:endParaRPr/>
          </a:p>
          <a:p>
            <a:pPr indent="0" lvl="0" marL="0">
              <a:spcBef>
                <a:spcPts val="1600"/>
              </a:spcBef>
              <a:spcAft>
                <a:spcPts val="0"/>
              </a:spcAft>
              <a:buNone/>
            </a:pPr>
            <a:r>
              <a:rPr lang="ro"/>
              <a:t>- Basic Types</a:t>
            </a:r>
            <a:endParaRPr/>
          </a:p>
          <a:p>
            <a:pPr indent="0" lvl="0" marL="0">
              <a:spcBef>
                <a:spcPts val="1600"/>
              </a:spcBef>
              <a:spcAft>
                <a:spcPts val="0"/>
              </a:spcAft>
              <a:buNone/>
            </a:pPr>
            <a:r>
              <a:rPr lang="ro"/>
              <a:t>- Variable Declarations</a:t>
            </a:r>
            <a:endParaRPr/>
          </a:p>
          <a:p>
            <a:pPr indent="0" lvl="0" marL="0">
              <a:spcBef>
                <a:spcPts val="1600"/>
              </a:spcBef>
              <a:spcAft>
                <a:spcPts val="0"/>
              </a:spcAft>
              <a:buNone/>
            </a:pPr>
            <a:r>
              <a:rPr lang="ro"/>
              <a:t>- Functions</a:t>
            </a:r>
            <a:endParaRPr/>
          </a:p>
          <a:p>
            <a:pPr indent="0" lvl="0" marL="0">
              <a:spcBef>
                <a:spcPts val="1600"/>
              </a:spcBef>
              <a:spcAft>
                <a:spcPts val="0"/>
              </a:spcAft>
              <a:buNone/>
            </a:pPr>
            <a:r>
              <a:rPr lang="ro"/>
              <a:t>- Interfaces </a:t>
            </a:r>
            <a:endParaRPr/>
          </a:p>
          <a:p>
            <a:pPr indent="0" lvl="0" marL="0">
              <a:spcBef>
                <a:spcPts val="1600"/>
              </a:spcBef>
              <a:spcAft>
                <a:spcPts val="0"/>
              </a:spcAft>
              <a:buNone/>
            </a:pPr>
            <a:r>
              <a:rPr lang="ro"/>
              <a:t>- Classes</a:t>
            </a:r>
            <a:endParaRPr/>
          </a:p>
          <a:p>
            <a:pPr indent="0" lvl="0" marL="0">
              <a:spcBef>
                <a:spcPts val="1600"/>
              </a:spcBef>
              <a:spcAft>
                <a:spcPts val="0"/>
              </a:spcAft>
              <a:buNone/>
            </a:pPr>
            <a:r>
              <a:rPr lang="ro"/>
              <a:t>- Enums</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Typings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Typings</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o">
                <a:solidFill>
                  <a:srgbClr val="242729"/>
                </a:solidFill>
                <a:latin typeface="Arial"/>
                <a:ea typeface="Arial"/>
                <a:cs typeface="Arial"/>
                <a:sym typeface="Arial"/>
              </a:rPr>
              <a:t>when you use external libraries like jQuery or moment.js, there are no information of the types in that code. So in order to use it with TypeScript, you also have to get files that describe the types of that code. These are the </a:t>
            </a:r>
            <a:r>
              <a:rPr i="1" lang="ro">
                <a:solidFill>
                  <a:srgbClr val="242729"/>
                </a:solidFill>
                <a:latin typeface="Arial"/>
                <a:ea typeface="Arial"/>
                <a:cs typeface="Arial"/>
                <a:sym typeface="Arial"/>
              </a:rPr>
              <a:t>type declaration files</a:t>
            </a:r>
            <a:r>
              <a:rPr lang="ro">
                <a:solidFill>
                  <a:srgbClr val="242729"/>
                </a:solidFill>
                <a:latin typeface="Arial"/>
                <a:ea typeface="Arial"/>
                <a:cs typeface="Arial"/>
                <a:sym typeface="Arial"/>
              </a:rPr>
              <a:t>, most often with the file extension name </a:t>
            </a:r>
            <a:r>
              <a:rPr lang="ro">
                <a:solidFill>
                  <a:srgbClr val="242729"/>
                </a:solidFill>
                <a:highlight>
                  <a:srgbClr val="EFF0F1"/>
                </a:highlight>
                <a:latin typeface="Courier New"/>
                <a:ea typeface="Courier New"/>
                <a:cs typeface="Courier New"/>
                <a:sym typeface="Courier New"/>
              </a:rPr>
              <a:t>.d.ts</a:t>
            </a:r>
            <a:r>
              <a:rPr lang="ro">
                <a:solidFill>
                  <a:srgbClr val="242729"/>
                </a:solidFill>
                <a:latin typeface="Arial"/>
                <a:ea typeface="Arial"/>
                <a:cs typeface="Arial"/>
                <a:sym typeface="Arial"/>
              </a:rPr>
              <a:t>. Fortunately people have written those kinds of type declaration files for most common javascript libraries out there.</a:t>
            </a:r>
            <a:endParaRPr>
              <a:solidFill>
                <a:srgbClr val="242729"/>
              </a:solidFill>
              <a:latin typeface="Arial"/>
              <a:ea typeface="Arial"/>
              <a:cs typeface="Arial"/>
              <a:sym typeface="Arial"/>
            </a:endParaRPr>
          </a:p>
          <a:p>
            <a:pPr indent="0" lvl="0" marL="0" rtl="0">
              <a:spcBef>
                <a:spcPts val="1100"/>
              </a:spcBef>
              <a:spcAft>
                <a:spcPts val="1100"/>
              </a:spcAft>
              <a:buNone/>
            </a:pPr>
            <a:r>
              <a:rPr lang="ro" u="sng">
                <a:solidFill>
                  <a:srgbClr val="005999"/>
                </a:solidFill>
                <a:latin typeface="Arial"/>
                <a:ea typeface="Arial"/>
                <a:cs typeface="Arial"/>
                <a:sym typeface="Arial"/>
                <a:hlinkClick r:id="rId3"/>
              </a:rPr>
              <a:t>Typings</a:t>
            </a:r>
            <a:r>
              <a:rPr lang="ro">
                <a:solidFill>
                  <a:srgbClr val="242729"/>
                </a:solidFill>
                <a:latin typeface="Arial"/>
                <a:ea typeface="Arial"/>
                <a:cs typeface="Arial"/>
                <a:sym typeface="Arial"/>
              </a:rPr>
              <a:t> was just a tool to install those files. It is now best practice to </a:t>
            </a:r>
            <a:r>
              <a:rPr lang="ro" u="sng">
                <a:solidFill>
                  <a:srgbClr val="005999"/>
                </a:solidFill>
                <a:latin typeface="Arial"/>
                <a:ea typeface="Arial"/>
                <a:cs typeface="Arial"/>
                <a:sym typeface="Arial"/>
                <a:hlinkClick r:id="rId4"/>
              </a:rPr>
              <a:t>just use npm</a:t>
            </a:r>
            <a:r>
              <a:rPr lang="ro">
                <a:solidFill>
                  <a:srgbClr val="242729"/>
                </a:solidFill>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Typings</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o" sz="2400">
                <a:solidFill>
                  <a:srgbClr val="242729"/>
                </a:solidFill>
                <a:latin typeface="Arial"/>
                <a:ea typeface="Arial"/>
                <a:cs typeface="Arial"/>
                <a:sym typeface="Arial"/>
              </a:rPr>
              <a:t>When you have installed those files, which basically only means downloading them and placing them in your project, the TypeScript compiler will understand* that external code and you will be able to use those libraries. Otherwise you would only get errors everywhere.</a:t>
            </a:r>
            <a:endParaRPr sz="2400">
              <a:solidFill>
                <a:srgbClr val="242729"/>
              </a:solidFill>
              <a:latin typeface="Arial"/>
              <a:ea typeface="Arial"/>
              <a:cs typeface="Arial"/>
              <a:sym typeface="Arial"/>
            </a:endParaRPr>
          </a:p>
          <a:p>
            <a:pPr indent="0" lvl="0" marL="0" rtl="0">
              <a:spcBef>
                <a:spcPts val="1100"/>
              </a:spcBef>
              <a:spcAft>
                <a:spcPts val="0"/>
              </a:spcAft>
              <a:buNone/>
            </a:pPr>
            <a:r>
              <a:t/>
            </a:r>
            <a:endParaRPr sz="2400">
              <a:solidFill>
                <a:srgbClr val="242729"/>
              </a:solidFill>
              <a:latin typeface="Arial"/>
              <a:ea typeface="Arial"/>
              <a:cs typeface="Arial"/>
              <a:sym typeface="Arial"/>
            </a:endParaRPr>
          </a:p>
          <a:p>
            <a:pPr indent="0" lvl="0" marL="0">
              <a:spcBef>
                <a:spcPts val="0"/>
              </a:spcBef>
              <a:spcAft>
                <a:spcPts val="16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Basic types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Types</a:t>
            </a:r>
            <a:endParaRPr/>
          </a:p>
        </p:txBody>
      </p:sp>
      <p:sp>
        <p:nvSpPr>
          <p:cNvPr id="91" name="Shape 9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1800"/>
              <a:t>Boolean</a:t>
            </a:r>
            <a:endParaRPr sz="1800"/>
          </a:p>
          <a:p>
            <a:pPr indent="0" lvl="0" marL="0">
              <a:spcBef>
                <a:spcPts val="1600"/>
              </a:spcBef>
              <a:spcAft>
                <a:spcPts val="0"/>
              </a:spcAft>
              <a:buNone/>
            </a:pPr>
            <a:r>
              <a:rPr lang="ro" sz="1800"/>
              <a:t>Number</a:t>
            </a:r>
            <a:endParaRPr sz="1800"/>
          </a:p>
          <a:p>
            <a:pPr indent="0" lvl="0" marL="0">
              <a:spcBef>
                <a:spcPts val="1600"/>
              </a:spcBef>
              <a:spcAft>
                <a:spcPts val="0"/>
              </a:spcAft>
              <a:buNone/>
            </a:pPr>
            <a:r>
              <a:rPr lang="ro" sz="1800"/>
              <a:t>String</a:t>
            </a:r>
            <a:endParaRPr sz="1800"/>
          </a:p>
          <a:p>
            <a:pPr indent="0" lvl="0" marL="0">
              <a:spcBef>
                <a:spcPts val="1600"/>
              </a:spcBef>
              <a:spcAft>
                <a:spcPts val="0"/>
              </a:spcAft>
              <a:buNone/>
            </a:pPr>
            <a:r>
              <a:rPr lang="ro" sz="1800"/>
              <a:t>Array</a:t>
            </a:r>
            <a:endParaRPr sz="1800"/>
          </a:p>
          <a:p>
            <a:pPr indent="0" lvl="0" marL="0">
              <a:spcBef>
                <a:spcPts val="1600"/>
              </a:spcBef>
              <a:spcAft>
                <a:spcPts val="1600"/>
              </a:spcAft>
              <a:buNone/>
            </a:pPr>
            <a:r>
              <a:rPr lang="ro" sz="1800"/>
              <a:t>Tuple</a:t>
            </a:r>
            <a:endParaRPr/>
          </a:p>
        </p:txBody>
      </p:sp>
      <p:sp>
        <p:nvSpPr>
          <p:cNvPr id="92" name="Shape 9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1800"/>
              <a:t>Enum</a:t>
            </a:r>
            <a:endParaRPr sz="1800"/>
          </a:p>
          <a:p>
            <a:pPr indent="0" lvl="0" marL="0">
              <a:spcBef>
                <a:spcPts val="1600"/>
              </a:spcBef>
              <a:spcAft>
                <a:spcPts val="0"/>
              </a:spcAft>
              <a:buNone/>
            </a:pPr>
            <a:r>
              <a:rPr lang="ro" sz="1800"/>
              <a:t>Any</a:t>
            </a:r>
            <a:endParaRPr sz="1800"/>
          </a:p>
          <a:p>
            <a:pPr indent="0" lvl="0" marL="0">
              <a:spcBef>
                <a:spcPts val="1600"/>
              </a:spcBef>
              <a:spcAft>
                <a:spcPts val="0"/>
              </a:spcAft>
              <a:buNone/>
            </a:pPr>
            <a:r>
              <a:rPr lang="ro" sz="1800"/>
              <a:t>Null and undefined</a:t>
            </a:r>
            <a:endParaRPr sz="1800"/>
          </a:p>
          <a:p>
            <a:pPr indent="0" lvl="0" marL="0">
              <a:spcBef>
                <a:spcPts val="1600"/>
              </a:spcBef>
              <a:spcAft>
                <a:spcPts val="0"/>
              </a:spcAft>
              <a:buNone/>
            </a:pPr>
            <a:r>
              <a:rPr lang="ro" sz="1800"/>
              <a:t>Void </a:t>
            </a:r>
            <a:endParaRPr sz="1800"/>
          </a:p>
          <a:p>
            <a:pPr indent="0" lvl="0" marL="0">
              <a:spcBef>
                <a:spcPts val="1600"/>
              </a:spcBef>
              <a:spcAft>
                <a:spcPts val="0"/>
              </a:spcAft>
              <a:buNone/>
            </a:pPr>
            <a:r>
              <a:rPr lang="ro" sz="1800"/>
              <a:t>Never</a:t>
            </a:r>
            <a:endParaRPr sz="1800"/>
          </a:p>
          <a:p>
            <a:pPr indent="0" lvl="0" marL="0">
              <a:spcBef>
                <a:spcPts val="1600"/>
              </a:spcBef>
              <a:spcAft>
                <a:spcPts val="0"/>
              </a:spcAft>
              <a:buNone/>
            </a:pPr>
            <a:r>
              <a:t/>
            </a:r>
            <a:endParaRPr sz="1800"/>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Variable declaration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Variable declaration</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var  </a:t>
            </a:r>
            <a:endParaRPr/>
          </a:p>
          <a:p>
            <a:pPr indent="0" lvl="0" marL="0">
              <a:spcBef>
                <a:spcPts val="1600"/>
              </a:spcBef>
              <a:spcAft>
                <a:spcPts val="0"/>
              </a:spcAft>
              <a:buNone/>
            </a:pPr>
            <a:r>
              <a:rPr lang="ro"/>
              <a:t>let </a:t>
            </a:r>
            <a:endParaRPr/>
          </a:p>
          <a:p>
            <a:pPr indent="0" lvl="0" marL="0">
              <a:spcBef>
                <a:spcPts val="1600"/>
              </a:spcBef>
              <a:spcAft>
                <a:spcPts val="0"/>
              </a:spcAft>
              <a:buNone/>
            </a:pPr>
            <a:r>
              <a:rPr lang="ro"/>
              <a:t>const</a:t>
            </a:r>
            <a:endParaRPr/>
          </a:p>
          <a:p>
            <a:pPr indent="0" lvl="0" marL="0">
              <a:spcBef>
                <a:spcPts val="1600"/>
              </a:spcBef>
              <a:spcAft>
                <a:spcPts val="0"/>
              </a:spcAft>
              <a:buNone/>
            </a:pPr>
            <a:r>
              <a:rPr lang="ro"/>
              <a:t>Destructuring </a:t>
            </a:r>
            <a:endParaRPr/>
          </a:p>
          <a:p>
            <a:pPr indent="0" lvl="0" marL="0">
              <a:spcBef>
                <a:spcPts val="1600"/>
              </a:spcBef>
              <a:spcAft>
                <a:spcPts val="0"/>
              </a:spcAft>
              <a:buNone/>
            </a:pPr>
            <a:r>
              <a:rPr b="1" lang="ro" sz="1200">
                <a:solidFill>
                  <a:srgbClr val="2F4F4F"/>
                </a:solidFill>
                <a:latin typeface="Courier New"/>
                <a:ea typeface="Courier New"/>
                <a:cs typeface="Courier New"/>
                <a:sym typeface="Courier New"/>
              </a:rPr>
              <a:t>let</a:t>
            </a:r>
            <a:r>
              <a:rPr lang="ro" sz="1200">
                <a:solidFill>
                  <a:srgbClr val="2F4F4F"/>
                </a:solidFill>
                <a:highlight>
                  <a:srgbClr val="EAEEF3"/>
                </a:highlight>
                <a:latin typeface="Courier New"/>
                <a:ea typeface="Courier New"/>
                <a:cs typeface="Courier New"/>
                <a:sym typeface="Courier New"/>
              </a:rPr>
              <a:t> input = [</a:t>
            </a:r>
            <a:r>
              <a:rPr lang="ro" sz="1200">
                <a:solidFill>
                  <a:srgbClr val="2F4F4F"/>
                </a:solidFill>
                <a:latin typeface="Courier New"/>
                <a:ea typeface="Courier New"/>
                <a:cs typeface="Courier New"/>
                <a:sym typeface="Courier New"/>
              </a:rPr>
              <a:t>1</a:t>
            </a:r>
            <a:r>
              <a:rPr lang="ro" sz="1200">
                <a:solidFill>
                  <a:srgbClr val="2F4F4F"/>
                </a:solidFill>
                <a:highlight>
                  <a:srgbClr val="EAEEF3"/>
                </a:highlight>
                <a:latin typeface="Courier New"/>
                <a:ea typeface="Courier New"/>
                <a:cs typeface="Courier New"/>
                <a:sym typeface="Courier New"/>
              </a:rPr>
              <a:t>, </a:t>
            </a:r>
            <a:r>
              <a:rPr lang="ro" sz="1200">
                <a:solidFill>
                  <a:srgbClr val="2F4F4F"/>
                </a:solidFill>
                <a:latin typeface="Courier New"/>
                <a:ea typeface="Courier New"/>
                <a:cs typeface="Courier New"/>
                <a:sym typeface="Courier New"/>
              </a:rPr>
              <a:t>2</a:t>
            </a:r>
            <a:r>
              <a:rPr lang="ro" sz="1200">
                <a:solidFill>
                  <a:srgbClr val="2F4F4F"/>
                </a:solidFill>
                <a:highlight>
                  <a:srgbClr val="EAEEF3"/>
                </a:highlight>
                <a:latin typeface="Courier New"/>
                <a:ea typeface="Courier New"/>
                <a:cs typeface="Courier New"/>
                <a:sym typeface="Courier New"/>
              </a:rPr>
              <a:t>];</a:t>
            </a:r>
            <a:br>
              <a:rPr lang="ro" sz="1200">
                <a:solidFill>
                  <a:srgbClr val="2F4F4F"/>
                </a:solidFill>
                <a:highlight>
                  <a:srgbClr val="EAEEF3"/>
                </a:highlight>
                <a:latin typeface="Courier New"/>
                <a:ea typeface="Courier New"/>
                <a:cs typeface="Courier New"/>
                <a:sym typeface="Courier New"/>
              </a:rPr>
            </a:br>
            <a:r>
              <a:rPr b="1" lang="ro" sz="1200">
                <a:solidFill>
                  <a:srgbClr val="2F4F4F"/>
                </a:solidFill>
                <a:latin typeface="Courier New"/>
                <a:ea typeface="Courier New"/>
                <a:cs typeface="Courier New"/>
                <a:sym typeface="Courier New"/>
              </a:rPr>
              <a:t>let</a:t>
            </a:r>
            <a:r>
              <a:rPr lang="ro" sz="1200">
                <a:solidFill>
                  <a:srgbClr val="2F4F4F"/>
                </a:solidFill>
                <a:highlight>
                  <a:srgbClr val="EAEEF3"/>
                </a:highlight>
                <a:latin typeface="Courier New"/>
                <a:ea typeface="Courier New"/>
                <a:cs typeface="Courier New"/>
                <a:sym typeface="Courier New"/>
              </a:rPr>
              <a:t> [first, second] = input;</a:t>
            </a:r>
            <a:endParaRPr sz="1200">
              <a:solidFill>
                <a:srgbClr val="2F4F4F"/>
              </a:solidFill>
              <a:highlight>
                <a:srgbClr val="EAEEF3"/>
              </a:highlight>
              <a:latin typeface="Courier New"/>
              <a:ea typeface="Courier New"/>
              <a:cs typeface="Courier New"/>
              <a:sym typeface="Courier New"/>
            </a:endParaRPr>
          </a:p>
          <a:p>
            <a:pPr indent="0" lvl="0" marL="0">
              <a:spcBef>
                <a:spcPts val="1600"/>
              </a:spcBef>
              <a:spcAft>
                <a:spcPts val="1600"/>
              </a:spcAft>
              <a:buNone/>
            </a:pPr>
            <a:r>
              <a:rPr lang="ro"/>
              <a:t>Spread</a:t>
            </a:r>
            <a:endParaRPr sz="1200">
              <a:solidFill>
                <a:srgbClr val="2F4F4F"/>
              </a:solidFill>
              <a:highlight>
                <a:srgbClr val="EAEEF3"/>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